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8"/>
  </p:notesMasterIdLst>
  <p:sldIdLst>
    <p:sldId id="256" r:id="rId7"/>
    <p:sldId id="257" r:id="rId8"/>
    <p:sldId id="259" r:id="rId9"/>
    <p:sldId id="258" r:id="rId10"/>
    <p:sldId id="260" r:id="rId11"/>
    <p:sldId id="263" r:id="rId12"/>
    <p:sldId id="262" r:id="rId13"/>
    <p:sldId id="298" r:id="rId14"/>
    <p:sldId id="299" r:id="rId15"/>
    <p:sldId id="300" r:id="rId16"/>
    <p:sldId id="301" r:id="rId17"/>
    <p:sldId id="302" r:id="rId18"/>
    <p:sldId id="303"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D66506"/>
    <a:srgbClr val="538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753" autoAdjust="0"/>
  </p:normalViewPr>
  <p:slideViewPr>
    <p:cSldViewPr snapToGrid="0">
      <p:cViewPr varScale="1">
        <p:scale>
          <a:sx n="88" d="100"/>
          <a:sy n="88" d="100"/>
        </p:scale>
        <p:origin x="14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8D7E0-800A-481B-8AC8-FE70F0F0CDA4}" type="datetimeFigureOut">
              <a:rPr lang="en-GB" smtClean="0"/>
              <a:t>21/03/2018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C4FB3-223B-42F3-B3BE-E649F0108A0C}" type="slidenum">
              <a:rPr lang="en-GB" smtClean="0"/>
              <a:t>‹#›</a:t>
            </a:fld>
            <a:endParaRPr lang="en-GB"/>
          </a:p>
        </p:txBody>
      </p:sp>
    </p:spTree>
    <p:extLst>
      <p:ext uri="{BB962C8B-B14F-4D97-AF65-F5344CB8AC3E}">
        <p14:creationId xmlns:p14="http://schemas.microsoft.com/office/powerpoint/2010/main" val="28236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1</a:t>
            </a:fld>
            <a:endParaRPr lang="en-GB"/>
          </a:p>
        </p:txBody>
      </p:sp>
    </p:spTree>
    <p:extLst>
      <p:ext uri="{BB962C8B-B14F-4D97-AF65-F5344CB8AC3E}">
        <p14:creationId xmlns:p14="http://schemas.microsoft.com/office/powerpoint/2010/main" val="31910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sng" kern="1200" dirty="0">
                <a:solidFill>
                  <a:schemeClr val="tx1"/>
                </a:solidFill>
                <a:effectLst/>
                <a:latin typeface="+mn-lt"/>
                <a:ea typeface="+mn-ea"/>
                <a:cs typeface="+mn-cs"/>
              </a:rPr>
              <a:t>Red Squirrel Management </a:t>
            </a:r>
          </a:p>
          <a:p>
            <a:pPr rtl="0"/>
            <a:endParaRPr lang="en-GB" b="0" dirty="0">
              <a:effectLst/>
            </a:endParaRPr>
          </a:p>
          <a:p>
            <a:pPr marL="171450" indent="-171450" rtl="0" fontAlgn="base">
              <a:buFont typeface="Arial" panose="020B0604020202020204" pitchFamily="34" charset="0"/>
              <a:buChar char="•"/>
            </a:pPr>
            <a:r>
              <a:rPr lang="en-GB" sz="1200" kern="1200" dirty="0">
                <a:solidFill>
                  <a:schemeClr val="tx1"/>
                </a:solidFill>
                <a:effectLst/>
                <a:latin typeface="+mn-lt"/>
                <a:ea typeface="+mn-ea"/>
                <a:cs typeface="+mn-cs"/>
              </a:rPr>
              <a:t>maintains productive high forest and canopy connectivity</a:t>
            </a:r>
            <a:br>
              <a:rPr lang="en-GB" sz="1200" kern="1200" dirty="0">
                <a:solidFill>
                  <a:schemeClr val="tx1"/>
                </a:solidFill>
                <a:effectLst/>
                <a:latin typeface="+mn-lt"/>
                <a:ea typeface="+mn-ea"/>
                <a:cs typeface="+mn-cs"/>
              </a:rPr>
            </a:br>
            <a:endParaRPr lang="en-GB" sz="1200" b="1"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1" i="0" u="none" strike="noStrike" kern="1200" dirty="0">
                <a:solidFill>
                  <a:schemeClr val="tx1"/>
                </a:solidFill>
                <a:effectLst/>
                <a:latin typeface="+mn-lt"/>
                <a:ea typeface="+mn-ea"/>
                <a:cs typeface="+mn-cs"/>
              </a:rPr>
              <a:t>Retain the existing Norway Spruce and Scots Pine. </a:t>
            </a:r>
            <a:br>
              <a:rPr lang="en-GB" sz="1200" b="1" i="0" u="none" strike="noStrike" kern="1200" dirty="0">
                <a:solidFill>
                  <a:schemeClr val="tx1"/>
                </a:solidFill>
                <a:effectLst/>
                <a:latin typeface="+mn-lt"/>
                <a:ea typeface="+mn-ea"/>
                <a:cs typeface="+mn-cs"/>
              </a:rPr>
            </a:br>
            <a:endParaRPr lang="en-GB" sz="1200" b="1"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1" i="0" u="none" strike="noStrike" kern="1200" dirty="0">
                <a:solidFill>
                  <a:schemeClr val="tx1"/>
                </a:solidFill>
                <a:effectLst/>
                <a:latin typeface="+mn-lt"/>
                <a:ea typeface="+mn-ea"/>
                <a:cs typeface="+mn-cs"/>
              </a:rPr>
              <a:t>Aim to increase Norway Spruce &amp; Scots Pine – preferred</a:t>
            </a:r>
            <a:r>
              <a:rPr lang="en-GB" sz="1200" b="1" i="0" u="none" strike="noStrike" kern="1200" baseline="0" dirty="0">
                <a:solidFill>
                  <a:schemeClr val="tx1"/>
                </a:solidFill>
                <a:effectLst/>
                <a:latin typeface="+mn-lt"/>
                <a:ea typeface="+mn-ea"/>
                <a:cs typeface="+mn-cs"/>
              </a:rPr>
              <a:t> by reds </a:t>
            </a:r>
            <a:r>
              <a:rPr lang="en-GB" sz="1200" b="1" i="0" u="none" strike="noStrike" kern="1200" dirty="0">
                <a:solidFill>
                  <a:schemeClr val="tx1"/>
                </a:solidFill>
                <a:effectLst/>
                <a:latin typeface="+mn-lt"/>
                <a:ea typeface="+mn-ea"/>
                <a:cs typeface="+mn-cs"/>
              </a:rPr>
              <a:t> </a:t>
            </a:r>
            <a:br>
              <a:rPr lang="en-GB" sz="1200" b="1" i="0" u="none" strike="noStrike" kern="1200" dirty="0">
                <a:solidFill>
                  <a:schemeClr val="tx1"/>
                </a:solidFill>
                <a:effectLst/>
                <a:latin typeface="+mn-lt"/>
                <a:ea typeface="+mn-ea"/>
                <a:cs typeface="+mn-cs"/>
              </a:rPr>
            </a:br>
            <a:endParaRPr lang="en-GB" sz="1200" b="1"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1" i="0" u="none" strike="noStrike" kern="1200" dirty="0">
                <a:solidFill>
                  <a:schemeClr val="tx1"/>
                </a:solidFill>
                <a:effectLst/>
                <a:latin typeface="+mn-lt"/>
                <a:ea typeface="+mn-ea"/>
                <a:cs typeface="+mn-cs"/>
              </a:rPr>
              <a:t>Reduce competition from Grey Squirrels by not planting large seeding broadleaves, and existing ones to be progressively removed by thinning.</a:t>
            </a:r>
          </a:p>
          <a:p>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16</a:t>
            </a:fld>
            <a:endParaRPr lang="en-GB"/>
          </a:p>
        </p:txBody>
      </p:sp>
    </p:spTree>
    <p:extLst>
      <p:ext uri="{BB962C8B-B14F-4D97-AF65-F5344CB8AC3E}">
        <p14:creationId xmlns:p14="http://schemas.microsoft.com/office/powerpoint/2010/main" val="3689718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current status of red squirrels in Clocaenog forest is poorly understood, however evidence suggests that the population is small.</a:t>
            </a:r>
            <a:r>
              <a:rPr lang="en-GB"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three month red squirrel trapping programme in 2011/12 failed to capture any red squirrels. One animal was seen in the forest during the study and an adult male in breeding condition was killed by road traffic in June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Recent grey squirrel control operations in several forest locations indicate an increase in populations since the late 1990s.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low density red squirrel population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makes it impossible to determine whether the red squirrel decline has been the result of gradual competition from grey squirrels, or whether there has been a sudden decline resulting from a squirrelpox virus outbreak. </a:t>
            </a:r>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17</a:t>
            </a:fld>
            <a:endParaRPr lang="en-GB"/>
          </a:p>
        </p:txBody>
      </p:sp>
    </p:spTree>
    <p:extLst>
      <p:ext uri="{BB962C8B-B14F-4D97-AF65-F5344CB8AC3E}">
        <p14:creationId xmlns:p14="http://schemas.microsoft.com/office/powerpoint/2010/main" val="3958588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 to 2016,</a:t>
            </a:r>
            <a:r>
              <a:rPr lang="en-GB" baseline="0" dirty="0"/>
              <a:t> the site has been government and research-led and hence no</a:t>
            </a:r>
            <a:r>
              <a:rPr lang="en-GB" sz="1200" kern="1200" dirty="0">
                <a:solidFill>
                  <a:schemeClr val="tx1"/>
                </a:solidFill>
                <a:effectLst/>
                <a:latin typeface="+mn-lt"/>
                <a:ea typeface="+mn-ea"/>
                <a:cs typeface="+mn-cs"/>
              </a:rPr>
              <a:t> attempt to develop a volunteer network.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 the importance of community involvement is recognised as a key element of successful conservation projects and this led</a:t>
            </a:r>
            <a:r>
              <a:rPr lang="en-GB" sz="1200" kern="1200" baseline="0" dirty="0">
                <a:solidFill>
                  <a:schemeClr val="tx1"/>
                </a:solidFill>
                <a:effectLst/>
                <a:latin typeface="+mn-lt"/>
                <a:ea typeface="+mn-ea"/>
                <a:cs typeface="+mn-cs"/>
              </a:rPr>
              <a:t> to the RSU project at Clocaenog Forest. </a:t>
            </a:r>
            <a:endParaRPr lang="en-GB" sz="1200" kern="1200" dirty="0">
              <a:solidFill>
                <a:schemeClr val="tx1"/>
              </a:solidFill>
              <a:effectLst/>
              <a:latin typeface="+mn-lt"/>
              <a:ea typeface="+mn-ea"/>
              <a:cs typeface="+mn-cs"/>
            </a:endParaRPr>
          </a:p>
          <a:p>
            <a:endParaRPr lang="en-GB" baseline="0" dirty="0"/>
          </a:p>
          <a:p>
            <a:r>
              <a:rPr lang="en-GB" baseline="0" dirty="0"/>
              <a:t>RSU has enabled a local following from a zero base.</a:t>
            </a:r>
          </a:p>
          <a:p>
            <a:endParaRPr lang="en-GB" baseline="0" dirty="0"/>
          </a:p>
          <a:p>
            <a:r>
              <a:rPr lang="en-GB" baseline="0" dirty="0"/>
              <a:t>Within just 1 year a group of dedicated volunteers have spent 2000 Hours in:</a:t>
            </a:r>
          </a:p>
          <a:p>
            <a:endParaRPr lang="en-GB" baseline="0" dirty="0"/>
          </a:p>
          <a:p>
            <a:pPr marL="171450" indent="-171450">
              <a:buFont typeface="Arial" panose="020B0604020202020204" pitchFamily="34" charset="0"/>
              <a:buChar char="•"/>
            </a:pPr>
            <a:r>
              <a:rPr lang="en-GB" baseline="0" dirty="0"/>
              <a:t>Setting up 40+ cameras;</a:t>
            </a:r>
          </a:p>
          <a:p>
            <a:pPr marL="171450" indent="-171450">
              <a:buFont typeface="Arial" panose="020B0604020202020204" pitchFamily="34" charset="0"/>
              <a:buChar char="•"/>
            </a:pPr>
            <a:r>
              <a:rPr lang="en-GB" baseline="0" dirty="0"/>
              <a:t>Monitoring them for activity</a:t>
            </a:r>
          </a:p>
          <a:p>
            <a:pPr marL="171450" indent="-171450">
              <a:buFont typeface="Arial" panose="020B0604020202020204" pitchFamily="34" charset="0"/>
              <a:buChar char="•"/>
            </a:pPr>
            <a:r>
              <a:rPr lang="en-GB" baseline="0" dirty="0"/>
              <a:t>Carrying out grey control – we’ve run 5 Training days now.</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In the first year of monitoring the cameras, only 11 records – further evidence of a very low population.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This coupled with the trapping exercise results led to NRW carrying out a pilot reinforcement.</a:t>
            </a:r>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18</a:t>
            </a:fld>
            <a:endParaRPr lang="en-GB"/>
          </a:p>
        </p:txBody>
      </p:sp>
    </p:spTree>
    <p:extLst>
      <p:ext uri="{BB962C8B-B14F-4D97-AF65-F5344CB8AC3E}">
        <p14:creationId xmlns:p14="http://schemas.microsoft.com/office/powerpoint/2010/main" val="129596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RSU volunteers have been key to the success of this reinforcement</a:t>
            </a:r>
            <a:r>
              <a:rPr lang="en-GB" baseline="0" dirty="0"/>
              <a:t> from building the enclosures to carrying out daily checks to acting upon any grey squirrel records.</a:t>
            </a:r>
            <a:endParaRPr lang="en-GB" dirty="0"/>
          </a:p>
          <a:p>
            <a:endParaRPr lang="en-GB" dirty="0"/>
          </a:p>
          <a:p>
            <a:r>
              <a:rPr lang="en-GB" dirty="0"/>
              <a:t>The enclosures were checked every day including Xmas day!</a:t>
            </a:r>
          </a:p>
        </p:txBody>
      </p:sp>
      <p:sp>
        <p:nvSpPr>
          <p:cNvPr id="4" name="Slide Number Placeholder 3"/>
          <p:cNvSpPr>
            <a:spLocks noGrp="1"/>
          </p:cNvSpPr>
          <p:nvPr>
            <p:ph type="sldNum" sz="quarter" idx="10"/>
          </p:nvPr>
        </p:nvSpPr>
        <p:spPr/>
        <p:txBody>
          <a:bodyPr/>
          <a:lstStyle/>
          <a:p>
            <a:fld id="{39002024-26F6-4A18-ACFA-150A232F0A73}" type="slidenum">
              <a:rPr lang="en-GB" smtClean="0"/>
              <a:t>19</a:t>
            </a:fld>
            <a:endParaRPr lang="en-GB"/>
          </a:p>
        </p:txBody>
      </p:sp>
    </p:spTree>
    <p:extLst>
      <p:ext uri="{BB962C8B-B14F-4D97-AF65-F5344CB8AC3E}">
        <p14:creationId xmlns:p14="http://schemas.microsoft.com/office/powerpoint/2010/main" val="3041811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RSU volunteers have been key to the success of this reinforcement</a:t>
            </a:r>
            <a:r>
              <a:rPr lang="en-GB" baseline="0" dirty="0"/>
              <a:t> from building the enclosures to carrying out daily checks to acting upon any grey squirrel records.</a:t>
            </a:r>
            <a:endParaRPr lang="en-GB" dirty="0"/>
          </a:p>
          <a:p>
            <a:endParaRPr lang="en-GB" dirty="0"/>
          </a:p>
          <a:p>
            <a:r>
              <a:rPr lang="en-GB" dirty="0"/>
              <a:t>The enclosures were checked every day including Xmas day!</a:t>
            </a:r>
          </a:p>
        </p:txBody>
      </p:sp>
      <p:sp>
        <p:nvSpPr>
          <p:cNvPr id="4" name="Slide Number Placeholder 3"/>
          <p:cNvSpPr>
            <a:spLocks noGrp="1"/>
          </p:cNvSpPr>
          <p:nvPr>
            <p:ph type="sldNum" sz="quarter" idx="10"/>
          </p:nvPr>
        </p:nvSpPr>
        <p:spPr/>
        <p:txBody>
          <a:bodyPr/>
          <a:lstStyle/>
          <a:p>
            <a:fld id="{39002024-26F6-4A18-ACFA-150A232F0A73}" type="slidenum">
              <a:rPr lang="en-GB" smtClean="0"/>
              <a:t>20</a:t>
            </a:fld>
            <a:endParaRPr lang="en-GB"/>
          </a:p>
        </p:txBody>
      </p:sp>
    </p:spTree>
    <p:extLst>
      <p:ext uri="{BB962C8B-B14F-4D97-AF65-F5344CB8AC3E}">
        <p14:creationId xmlns:p14="http://schemas.microsoft.com/office/powerpoint/2010/main" val="222772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reinforcement has certainly</a:t>
            </a:r>
            <a:r>
              <a:rPr lang="en-GB" baseline="0" dirty="0"/>
              <a:t> gone a long way to ensuring Clocaenog Forest’s red squirrels are on everyone’s radar</a:t>
            </a:r>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21</a:t>
            </a:fld>
            <a:endParaRPr lang="en-GB"/>
          </a:p>
        </p:txBody>
      </p:sp>
    </p:spTree>
    <p:extLst>
      <p:ext uri="{BB962C8B-B14F-4D97-AF65-F5344CB8AC3E}">
        <p14:creationId xmlns:p14="http://schemas.microsoft.com/office/powerpoint/2010/main" val="50598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 that a Friends of Group will form</a:t>
            </a:r>
          </a:p>
          <a:p>
            <a:endParaRPr lang="en-GB" dirty="0"/>
          </a:p>
          <a:p>
            <a:r>
              <a:rPr lang="en-GB" dirty="0"/>
              <a:t>Hope</a:t>
            </a:r>
            <a:r>
              <a:rPr lang="en-GB" baseline="0" dirty="0"/>
              <a:t> that visitors to the area can visit Clocaenog forest to see </a:t>
            </a:r>
            <a:r>
              <a:rPr lang="en-GB" baseline="0"/>
              <a:t>red squirrels.</a:t>
            </a:r>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22</a:t>
            </a:fld>
            <a:endParaRPr lang="en-GB"/>
          </a:p>
        </p:txBody>
      </p:sp>
    </p:spTree>
    <p:extLst>
      <p:ext uri="{BB962C8B-B14F-4D97-AF65-F5344CB8AC3E}">
        <p14:creationId xmlns:p14="http://schemas.microsoft.com/office/powerpoint/2010/main" val="158029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it’s a challenge</a:t>
            </a:r>
            <a:r>
              <a:rPr lang="en-GB" baseline="0" dirty="0"/>
              <a:t> but we believe its achievable.</a:t>
            </a:r>
          </a:p>
          <a:p>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23</a:t>
            </a:fld>
            <a:endParaRPr lang="en-GB"/>
          </a:p>
        </p:txBody>
      </p:sp>
    </p:spTree>
    <p:extLst>
      <p:ext uri="{BB962C8B-B14F-4D97-AF65-F5344CB8AC3E}">
        <p14:creationId xmlns:p14="http://schemas.microsoft.com/office/powerpoint/2010/main" val="39976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dirty="0"/>
              <a:t>Me- RS officer for WTSWW, part time.  Work on behalf of MWRS</a:t>
            </a:r>
            <a:r>
              <a:rPr lang="cy-GB" baseline="0" dirty="0"/>
              <a:t> Partnership. Running MWRS project since 2014. </a:t>
            </a:r>
            <a:r>
              <a:rPr lang="en-US" baseline="0" dirty="0"/>
              <a:t>MWRS Partnership set up in 2002, partnership of 2 x WTs, 3 x CC, NRW, private forestry companies &amp; members of the public.  Since 2016  Ben Allen GS control officer @ 2 days a week (RSU / HLF funded).</a:t>
            </a:r>
          </a:p>
          <a:p>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24</a:t>
            </a:fld>
            <a:endParaRPr lang="en-US"/>
          </a:p>
        </p:txBody>
      </p:sp>
    </p:spTree>
    <p:extLst>
      <p:ext uri="{BB962C8B-B14F-4D97-AF65-F5344CB8AC3E}">
        <p14:creationId xmlns:p14="http://schemas.microsoft.com/office/powerpoint/2010/main" val="154460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MWRSP Focal Site (Reserve and buffer zone) approved Welsh ministers in 2009</a:t>
            </a:r>
            <a:r>
              <a:rPr lang="en-GB" baseline="0" dirty="0"/>
              <a:t> – map </a:t>
            </a:r>
            <a:r>
              <a:rPr lang="en-GB" dirty="0"/>
              <a:t>showing the core area (primarily conifer) in pink and the buffer area (including broadleaf and grey squirrel habitat) in blue.  Why have we retained red squirrels when advance of greys heralded red demise in most of the rest of Britain?</a:t>
            </a:r>
          </a:p>
          <a:p>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25</a:t>
            </a:fld>
            <a:endParaRPr lang="en-US"/>
          </a:p>
        </p:txBody>
      </p:sp>
    </p:spTree>
    <p:extLst>
      <p:ext uri="{BB962C8B-B14F-4D97-AF65-F5344CB8AC3E}">
        <p14:creationId xmlns:p14="http://schemas.microsoft.com/office/powerpoint/2010/main" val="361227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‘quadruple act’! Give you</a:t>
            </a:r>
            <a:r>
              <a:rPr lang="en-GB" baseline="0" dirty="0"/>
              <a:t> a flavour of what’s going on in Wales and our approach. </a:t>
            </a:r>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2</a:t>
            </a:fld>
            <a:endParaRPr lang="en-GB"/>
          </a:p>
        </p:txBody>
      </p:sp>
    </p:spTree>
    <p:extLst>
      <p:ext uri="{BB962C8B-B14F-4D97-AF65-F5344CB8AC3E}">
        <p14:creationId xmlns:p14="http://schemas.microsoft.com/office/powerpoint/2010/main" val="15712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Planted</a:t>
            </a:r>
            <a:r>
              <a:rPr lang="en-GB" baseline="0" dirty="0"/>
              <a:t> Mid Wales uplands at vast rate in 1960s.   At same time grey squirrels were advancing in to mid Wales (1958 first known sighting.)</a:t>
            </a:r>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26</a:t>
            </a:fld>
            <a:endParaRPr lang="en-US"/>
          </a:p>
        </p:txBody>
      </p:sp>
    </p:spTree>
    <p:extLst>
      <p:ext uri="{BB962C8B-B14F-4D97-AF65-F5344CB8AC3E}">
        <p14:creationId xmlns:p14="http://schemas.microsoft.com/office/powerpoint/2010/main" val="167253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Reds have a slight competitive advantage over greys in some types of coniferous woodland.  Although have simil.ar diets, they are smaller, so don’t need so much food and can therefore survive in low numbers on a diet of conifer seeds.  Of particular importance are </a:t>
            </a:r>
            <a:r>
              <a:rPr lang="en-GB" dirty="0" err="1"/>
              <a:t>lodgepole</a:t>
            </a:r>
            <a:r>
              <a:rPr lang="en-GB" dirty="0"/>
              <a:t> pine and Norway spruce</a:t>
            </a:r>
          </a:p>
        </p:txBody>
      </p:sp>
      <p:sp>
        <p:nvSpPr>
          <p:cNvPr id="4" name="Slide Number Placeholder 3"/>
          <p:cNvSpPr>
            <a:spLocks noGrp="1"/>
          </p:cNvSpPr>
          <p:nvPr>
            <p:ph type="sldNum" sz="quarter" idx="10"/>
          </p:nvPr>
        </p:nvSpPr>
        <p:spPr/>
        <p:txBody>
          <a:bodyPr/>
          <a:lstStyle/>
          <a:p>
            <a:fld id="{5FC5931A-0B77-4F3B-8DC9-E4CA8D954729}" type="slidenum">
              <a:rPr lang="en-US" smtClean="0"/>
              <a:pPr/>
              <a:t>27</a:t>
            </a:fld>
            <a:endParaRPr lang="en-US"/>
          </a:p>
        </p:txBody>
      </p:sp>
    </p:spTree>
    <p:extLst>
      <p:ext uri="{BB962C8B-B14F-4D97-AF65-F5344CB8AC3E}">
        <p14:creationId xmlns:p14="http://schemas.microsoft.com/office/powerpoint/2010/main" val="3915994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Habitat studies: 2012 – habitat survey (Denman and Cartmel). Assessed and mapped location, extent and quality habitat suitable for red squirrels. Graded habitat from 1 – 3 and assessed arboreal connectivity between key areas.  Provides recommendations for maintaining and enhancing key areas and arboreal connectivity. </a:t>
            </a:r>
          </a:p>
        </p:txBody>
      </p:sp>
      <p:sp>
        <p:nvSpPr>
          <p:cNvPr id="4" name="Slide Number Placeholder 3"/>
          <p:cNvSpPr>
            <a:spLocks noGrp="1"/>
          </p:cNvSpPr>
          <p:nvPr>
            <p:ph type="sldNum" sz="quarter" idx="10"/>
          </p:nvPr>
        </p:nvSpPr>
        <p:spPr/>
        <p:txBody>
          <a:bodyPr/>
          <a:lstStyle/>
          <a:p>
            <a:fld id="{5FC5931A-0B77-4F3B-8DC9-E4CA8D954729}" type="slidenum">
              <a:rPr lang="en-US" smtClean="0"/>
              <a:pPr/>
              <a:t>28</a:t>
            </a:fld>
            <a:endParaRPr lang="en-US"/>
          </a:p>
        </p:txBody>
      </p:sp>
    </p:spTree>
    <p:extLst>
      <p:ext uri="{BB962C8B-B14F-4D97-AF65-F5344CB8AC3E}">
        <p14:creationId xmlns:p14="http://schemas.microsoft.com/office/powerpoint/2010/main" val="144957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Management planning process = lengthy.  Began in Spring 2015 with a meeting of Forest Managers.  Brought all 5 major Forest Managers on board – Tilhill, PRS, SW, Huw Denman and NRW.</a:t>
            </a:r>
          </a:p>
        </p:txBody>
      </p:sp>
      <p:sp>
        <p:nvSpPr>
          <p:cNvPr id="4" name="Slide Number Placeholder 3"/>
          <p:cNvSpPr>
            <a:spLocks noGrp="1"/>
          </p:cNvSpPr>
          <p:nvPr>
            <p:ph type="sldNum" sz="quarter" idx="10"/>
          </p:nvPr>
        </p:nvSpPr>
        <p:spPr/>
        <p:txBody>
          <a:bodyPr/>
          <a:lstStyle/>
          <a:p>
            <a:fld id="{5FC5931A-0B77-4F3B-8DC9-E4CA8D954729}" type="slidenum">
              <a:rPr lang="en-US" smtClean="0"/>
              <a:pPr/>
              <a:t>29</a:t>
            </a:fld>
            <a:endParaRPr lang="en-US"/>
          </a:p>
        </p:txBody>
      </p:sp>
    </p:spTree>
    <p:extLst>
      <p:ext uri="{BB962C8B-B14F-4D97-AF65-F5344CB8AC3E}">
        <p14:creationId xmlns:p14="http://schemas.microsoft.com/office/powerpoint/2010/main" val="59272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NRW is the major land manager.  Undergoing a review of their FDPs very soon, help in planning future FS management.  Private forestry companies are significant</a:t>
            </a:r>
            <a:endParaRPr lang="cy-GB"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30</a:t>
            </a:fld>
            <a:endParaRPr lang="en-US"/>
          </a:p>
        </p:txBody>
      </p:sp>
    </p:spTree>
    <p:extLst>
      <p:ext uri="{BB962C8B-B14F-4D97-AF65-F5344CB8AC3E}">
        <p14:creationId xmlns:p14="http://schemas.microsoft.com/office/powerpoint/2010/main" val="2253767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5 year Management plan is a result of collaborative work between the Wildlife Trust of South and West Wales, private forestry companies and NRW, on behalf of the MWRSP. Covers over 15,000 ha of forests. The purpose is to maintain and enhance the red squirrel population and its habitat in mid Wales.  Appreciate that the forest industry’s first objective is to produce a financial return for their investors (Welsh tax payers, NRW) but,</a:t>
            </a:r>
            <a:r>
              <a:rPr lang="en-GB" baseline="0" dirty="0"/>
              <a:t> </a:t>
            </a:r>
            <a:r>
              <a:rPr lang="en-GB" dirty="0"/>
              <a:t>with a bit</a:t>
            </a:r>
            <a:r>
              <a:rPr lang="en-GB" baseline="0" dirty="0"/>
              <a:t> of thought, </a:t>
            </a:r>
            <a:r>
              <a:rPr lang="en-GB" dirty="0"/>
              <a:t>these 2 objectives can work together.</a:t>
            </a:r>
          </a:p>
        </p:txBody>
      </p:sp>
      <p:sp>
        <p:nvSpPr>
          <p:cNvPr id="4" name="Slide Number Placeholder 3"/>
          <p:cNvSpPr>
            <a:spLocks noGrp="1"/>
          </p:cNvSpPr>
          <p:nvPr>
            <p:ph type="sldNum" sz="quarter" idx="10"/>
          </p:nvPr>
        </p:nvSpPr>
        <p:spPr/>
        <p:txBody>
          <a:bodyPr/>
          <a:lstStyle/>
          <a:p>
            <a:fld id="{5FC5931A-0B77-4F3B-8DC9-E4CA8D954729}" type="slidenum">
              <a:rPr lang="en-US" smtClean="0"/>
              <a:pPr/>
              <a:t>31</a:t>
            </a:fld>
            <a:endParaRPr lang="en-US"/>
          </a:p>
        </p:txBody>
      </p:sp>
    </p:spTree>
    <p:extLst>
      <p:ext uri="{BB962C8B-B14F-4D97-AF65-F5344CB8AC3E}">
        <p14:creationId xmlns:p14="http://schemas.microsoft.com/office/powerpoint/2010/main" val="3456387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34 sites in all (some are part of wider complexes) . Showing different</a:t>
            </a:r>
            <a:r>
              <a:rPr lang="en-GB" baseline="0" dirty="0"/>
              <a:t> forest managers. Over </a:t>
            </a:r>
            <a:r>
              <a:rPr lang="en-GB" dirty="0"/>
              <a:t>15,200 ha, sites range from 41 ha to 1,625 ha.</a:t>
            </a:r>
          </a:p>
        </p:txBody>
      </p:sp>
      <p:sp>
        <p:nvSpPr>
          <p:cNvPr id="4" name="Slide Number Placeholder 3"/>
          <p:cNvSpPr>
            <a:spLocks noGrp="1"/>
          </p:cNvSpPr>
          <p:nvPr>
            <p:ph type="sldNum" sz="quarter" idx="10"/>
          </p:nvPr>
        </p:nvSpPr>
        <p:spPr/>
        <p:txBody>
          <a:bodyPr/>
          <a:lstStyle/>
          <a:p>
            <a:fld id="{5FC5931A-0B77-4F3B-8DC9-E4CA8D954729}" type="slidenum">
              <a:rPr lang="en-US" smtClean="0"/>
              <a:pPr/>
              <a:t>32</a:t>
            </a:fld>
            <a:endParaRPr lang="en-US"/>
          </a:p>
        </p:txBody>
      </p:sp>
    </p:spTree>
    <p:extLst>
      <p:ext uri="{BB962C8B-B14F-4D97-AF65-F5344CB8AC3E}">
        <p14:creationId xmlns:p14="http://schemas.microsoft.com/office/powerpoint/2010/main" val="1038341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t>Key Areas are stands of either </a:t>
            </a:r>
            <a:r>
              <a:rPr lang="en-GB" sz="1200" dirty="0" err="1"/>
              <a:t>lodgepole</a:t>
            </a:r>
            <a:r>
              <a:rPr lang="en-GB" sz="1200" dirty="0"/>
              <a:t> pine, Scots pine, Douglas fir or Norway spruce;</a:t>
            </a:r>
            <a:r>
              <a:rPr lang="en-GB" sz="1200" baseline="0" dirty="0"/>
              <a:t> i</a:t>
            </a:r>
            <a:r>
              <a:rPr lang="en-GB" dirty="0"/>
              <a:t>t is accepted that, due to </a:t>
            </a:r>
            <a:r>
              <a:rPr lang="en-GB" i="1" dirty="0"/>
              <a:t>Phytophthora </a:t>
            </a:r>
            <a:r>
              <a:rPr lang="en-GB" i="1" dirty="0" err="1"/>
              <a:t>ramorum</a:t>
            </a:r>
            <a:r>
              <a:rPr lang="en-GB" i="1" dirty="0"/>
              <a:t> </a:t>
            </a:r>
            <a:r>
              <a:rPr lang="en-GB" dirty="0"/>
              <a:t>disease, larch cannot be retained on the long term. Stands adjacent to Key Areas should not be felled until adjacent crops are a minimum of 4 metres in height and should be felled in small coupes. Narrow and linear clear-fells that minimise the distances that red squirrels have to travel over open ground are preferable.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 Pine = </a:t>
            </a:r>
            <a:r>
              <a:rPr lang="en-GB" dirty="0" err="1"/>
              <a:t>Lodgepole</a:t>
            </a:r>
            <a:r>
              <a:rPr lang="en-GB" dirty="0"/>
              <a:t> would be preferable due to early coning and prolific seed production, although alternatively Scots pine. Large-seeded broadleaves = attraction to grey squirrels. </a:t>
            </a:r>
          </a:p>
        </p:txBody>
      </p:sp>
      <p:sp>
        <p:nvSpPr>
          <p:cNvPr id="4" name="Slide Number Placeholder 3"/>
          <p:cNvSpPr>
            <a:spLocks noGrp="1"/>
          </p:cNvSpPr>
          <p:nvPr>
            <p:ph type="sldNum" sz="quarter" idx="10"/>
          </p:nvPr>
        </p:nvSpPr>
        <p:spPr/>
        <p:txBody>
          <a:bodyPr/>
          <a:lstStyle/>
          <a:p>
            <a:fld id="{5FC5931A-0B77-4F3B-8DC9-E4CA8D954729}" type="slidenum">
              <a:rPr lang="en-US" smtClean="0"/>
              <a:pPr/>
              <a:t>33</a:t>
            </a:fld>
            <a:endParaRPr lang="en-US"/>
          </a:p>
        </p:txBody>
      </p:sp>
    </p:spTree>
    <p:extLst>
      <p:ext uri="{BB962C8B-B14F-4D97-AF65-F5344CB8AC3E}">
        <p14:creationId xmlns:p14="http://schemas.microsoft.com/office/powerpoint/2010/main" val="2926138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Nant </a:t>
            </a:r>
            <a:r>
              <a:rPr lang="en-GB" dirty="0" err="1"/>
              <a:t>Cerdin</a:t>
            </a:r>
            <a:r>
              <a:rPr lang="en-GB" dirty="0"/>
              <a:t> – PRS. The retention of the majority of Key Areas on this site, as well as the inclusion of </a:t>
            </a:r>
            <a:r>
              <a:rPr lang="en-GB" dirty="0" err="1"/>
              <a:t>lodgepole</a:t>
            </a:r>
            <a:r>
              <a:rPr lang="en-GB" dirty="0"/>
              <a:t> pine. Norway spruce and Douglas fir in long term restocking plans will retain species diversity and provide even more habitat suitable for red squirrel in the future. The position and limited size of proposed felling compartments will not impact overly on connectivity on this site.  The implementation of grey squirrel control at Nant </a:t>
            </a:r>
            <a:r>
              <a:rPr lang="en-GB" dirty="0" err="1"/>
              <a:t>Cerdin</a:t>
            </a:r>
            <a:r>
              <a:rPr lang="en-GB" dirty="0"/>
              <a:t> would further improve this site for red squirrels.</a:t>
            </a:r>
          </a:p>
        </p:txBody>
      </p:sp>
      <p:sp>
        <p:nvSpPr>
          <p:cNvPr id="4" name="Slide Number Placeholder 3"/>
          <p:cNvSpPr>
            <a:spLocks noGrp="1"/>
          </p:cNvSpPr>
          <p:nvPr>
            <p:ph type="sldNum" sz="quarter" idx="10"/>
          </p:nvPr>
        </p:nvSpPr>
        <p:spPr/>
        <p:txBody>
          <a:bodyPr/>
          <a:lstStyle/>
          <a:p>
            <a:fld id="{5FC5931A-0B77-4F3B-8DC9-E4CA8D954729}" type="slidenum">
              <a:rPr lang="en-US" smtClean="0"/>
              <a:pPr/>
              <a:t>34</a:t>
            </a:fld>
            <a:endParaRPr lang="en-US"/>
          </a:p>
        </p:txBody>
      </p:sp>
    </p:spTree>
    <p:extLst>
      <p:ext uri="{BB962C8B-B14F-4D97-AF65-F5344CB8AC3E}">
        <p14:creationId xmlns:p14="http://schemas.microsoft.com/office/powerpoint/2010/main" val="49919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err="1"/>
              <a:t>Fannog</a:t>
            </a:r>
            <a:r>
              <a:rPr lang="en-GB" dirty="0"/>
              <a:t> – NRW (positive), arboreal connectivity is recovering, with connectivity now relatively good. The section of this site under LISS management will ensure that arboreal connectivity is retained across this area, connecting several Key Areas.  Although felling plans will impact on arboreal connectivity, this will not be overly detrimental, leaving some form of connectivity across the site. Despite the proposed felling of areas of larch due to Phytophthora </a:t>
            </a:r>
            <a:r>
              <a:rPr lang="en-GB" dirty="0" err="1"/>
              <a:t>ramorum</a:t>
            </a:r>
            <a:r>
              <a:rPr lang="en-GB" dirty="0"/>
              <a:t> control measures, much of the Grade 1 Key Areas on this site will be retained and will continue to benefit the red squirrel population. The NRW restocking policy, along with recent restocking already undertaken will benefit tree species diversity and provide more Key Areas for red squirrels in the long term.</a:t>
            </a:r>
          </a:p>
        </p:txBody>
      </p:sp>
      <p:sp>
        <p:nvSpPr>
          <p:cNvPr id="4" name="Slide Number Placeholder 3"/>
          <p:cNvSpPr>
            <a:spLocks noGrp="1"/>
          </p:cNvSpPr>
          <p:nvPr>
            <p:ph type="sldNum" sz="quarter" idx="10"/>
          </p:nvPr>
        </p:nvSpPr>
        <p:spPr/>
        <p:txBody>
          <a:bodyPr/>
          <a:lstStyle/>
          <a:p>
            <a:fld id="{5FC5931A-0B77-4F3B-8DC9-E4CA8D954729}" type="slidenum">
              <a:rPr lang="en-US" smtClean="0"/>
              <a:pPr/>
              <a:t>35</a:t>
            </a:fld>
            <a:endParaRPr lang="en-US"/>
          </a:p>
        </p:txBody>
      </p:sp>
    </p:spTree>
    <p:extLst>
      <p:ext uri="{BB962C8B-B14F-4D97-AF65-F5344CB8AC3E}">
        <p14:creationId xmlns:p14="http://schemas.microsoft.com/office/powerpoint/2010/main" val="866648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a:t>
            </a:r>
            <a:r>
              <a:rPr lang="en-GB" baseline="0" dirty="0"/>
              <a:t> of work</a:t>
            </a:r>
          </a:p>
          <a:p>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3</a:t>
            </a:fld>
            <a:endParaRPr lang="en-GB"/>
          </a:p>
        </p:txBody>
      </p:sp>
    </p:spTree>
    <p:extLst>
      <p:ext uri="{BB962C8B-B14F-4D97-AF65-F5344CB8AC3E}">
        <p14:creationId xmlns:p14="http://schemas.microsoft.com/office/powerpoint/2010/main" val="310386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Pieced</a:t>
            </a:r>
            <a:r>
              <a:rPr lang="en-GB" baseline="0" dirty="0"/>
              <a:t> together the site plans to create maps of 3 x habitat networks </a:t>
            </a:r>
            <a:r>
              <a:rPr lang="en-GB" dirty="0"/>
              <a:t>showing arboreal connectivity, or lack of (trees under 4m high), proposed felling coupes and grade 1 Key Areas.</a:t>
            </a:r>
            <a:r>
              <a:rPr lang="en-GB" baseline="0" dirty="0"/>
              <a:t>  E</a:t>
            </a:r>
            <a:r>
              <a:rPr lang="en-GB" dirty="0"/>
              <a:t>astern habitat network – the largest of the 3</a:t>
            </a:r>
            <a:r>
              <a:rPr lang="en-GB" baseline="0" dirty="0"/>
              <a:t> forest networks in the MWRSFS.</a:t>
            </a:r>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36</a:t>
            </a:fld>
            <a:endParaRPr lang="en-US"/>
          </a:p>
        </p:txBody>
      </p:sp>
    </p:spTree>
    <p:extLst>
      <p:ext uri="{BB962C8B-B14F-4D97-AF65-F5344CB8AC3E}">
        <p14:creationId xmlns:p14="http://schemas.microsoft.com/office/powerpoint/2010/main" val="2719058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Very little staff time on project, volunteers have contributed over 8K hours in the past 2.5 years.  GS control, RS monitoring / survey, GIS mapping work, TLS administration, feeder box creation, translation, promotion etc.</a:t>
            </a:r>
          </a:p>
        </p:txBody>
      </p:sp>
      <p:sp>
        <p:nvSpPr>
          <p:cNvPr id="4" name="Slide Number Placeholder 3"/>
          <p:cNvSpPr>
            <a:spLocks noGrp="1"/>
          </p:cNvSpPr>
          <p:nvPr>
            <p:ph type="sldNum" sz="quarter" idx="10"/>
          </p:nvPr>
        </p:nvSpPr>
        <p:spPr/>
        <p:txBody>
          <a:bodyPr/>
          <a:lstStyle/>
          <a:p>
            <a:fld id="{5FC5931A-0B77-4F3B-8DC9-E4CA8D954729}" type="slidenum">
              <a:rPr lang="en-US" smtClean="0"/>
              <a:pPr/>
              <a:t>37</a:t>
            </a:fld>
            <a:endParaRPr lang="en-US"/>
          </a:p>
        </p:txBody>
      </p:sp>
    </p:spTree>
    <p:extLst>
      <p:ext uri="{BB962C8B-B14F-4D97-AF65-F5344CB8AC3E}">
        <p14:creationId xmlns:p14="http://schemas.microsoft.com/office/powerpoint/2010/main" val="760129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Survey volunteers.  Multiple camera traps in</a:t>
            </a:r>
            <a:r>
              <a:rPr lang="en-GB" baseline="0" dirty="0"/>
              <a:t> one or more sites.</a:t>
            </a:r>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38</a:t>
            </a:fld>
            <a:endParaRPr lang="en-US"/>
          </a:p>
        </p:txBody>
      </p:sp>
    </p:spTree>
    <p:extLst>
      <p:ext uri="{BB962C8B-B14F-4D97-AF65-F5344CB8AC3E}">
        <p14:creationId xmlns:p14="http://schemas.microsoft.com/office/powerpoint/2010/main" val="2471093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Camera</a:t>
            </a:r>
            <a:r>
              <a:rPr lang="en-GB" baseline="0" dirty="0"/>
              <a:t> trap monitoring – interesting ‘tail waving’ behaviour.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39</a:t>
            </a:fld>
            <a:endParaRPr lang="en-US"/>
          </a:p>
        </p:txBody>
      </p:sp>
    </p:spTree>
    <p:extLst>
      <p:ext uri="{BB962C8B-B14F-4D97-AF65-F5344CB8AC3E}">
        <p14:creationId xmlns:p14="http://schemas.microsoft.com/office/powerpoint/2010/main" val="2138238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Camera trap monitoring – all weathers – using box as shelter</a:t>
            </a:r>
          </a:p>
        </p:txBody>
      </p:sp>
      <p:sp>
        <p:nvSpPr>
          <p:cNvPr id="4" name="Slide Number Placeholder 3"/>
          <p:cNvSpPr>
            <a:spLocks noGrp="1"/>
          </p:cNvSpPr>
          <p:nvPr>
            <p:ph type="sldNum" sz="quarter" idx="10"/>
          </p:nvPr>
        </p:nvSpPr>
        <p:spPr/>
        <p:txBody>
          <a:bodyPr/>
          <a:lstStyle/>
          <a:p>
            <a:fld id="{5FC5931A-0B77-4F3B-8DC9-E4CA8D954729}" type="slidenum">
              <a:rPr lang="en-US" smtClean="0"/>
              <a:pPr/>
              <a:t>40</a:t>
            </a:fld>
            <a:endParaRPr lang="en-US"/>
          </a:p>
        </p:txBody>
      </p:sp>
    </p:spTree>
    <p:extLst>
      <p:ext uri="{BB962C8B-B14F-4D97-AF65-F5344CB8AC3E}">
        <p14:creationId xmlns:p14="http://schemas.microsoft.com/office/powerpoint/2010/main" val="1460480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Pupils from</a:t>
            </a:r>
            <a:r>
              <a:rPr lang="en-GB" baseline="0" dirty="0"/>
              <a:t> </a:t>
            </a:r>
            <a:r>
              <a:rPr lang="en-GB" baseline="0" dirty="0" err="1"/>
              <a:t>Dyfryn</a:t>
            </a:r>
            <a:r>
              <a:rPr lang="en-GB" baseline="0" dirty="0"/>
              <a:t> </a:t>
            </a:r>
            <a:r>
              <a:rPr lang="en-GB" baseline="0" dirty="0" err="1"/>
              <a:t>Aman</a:t>
            </a:r>
            <a:r>
              <a:rPr lang="en-GB" baseline="0" dirty="0"/>
              <a:t>. Remote camera – uses phone network (limited use in </a:t>
            </a:r>
            <a:r>
              <a:rPr lang="en-GB" baseline="0" dirty="0" err="1"/>
              <a:t>Tywi</a:t>
            </a:r>
            <a:r>
              <a:rPr lang="en-GB" baseline="0" dirty="0"/>
              <a:t>).  </a:t>
            </a:r>
            <a:endParaRPr lang="en-GB" dirty="0"/>
          </a:p>
        </p:txBody>
      </p:sp>
      <p:sp>
        <p:nvSpPr>
          <p:cNvPr id="4" name="Slide Number Placeholder 3"/>
          <p:cNvSpPr>
            <a:spLocks noGrp="1"/>
          </p:cNvSpPr>
          <p:nvPr>
            <p:ph type="sldNum" sz="quarter" idx="10"/>
          </p:nvPr>
        </p:nvSpPr>
        <p:spPr/>
        <p:txBody>
          <a:bodyPr/>
          <a:lstStyle/>
          <a:p>
            <a:fld id="{5FC5931A-0B77-4F3B-8DC9-E4CA8D954729}" type="slidenum">
              <a:rPr lang="en-US" smtClean="0"/>
              <a:pPr/>
              <a:t>41</a:t>
            </a:fld>
            <a:endParaRPr lang="en-US"/>
          </a:p>
        </p:txBody>
      </p:sp>
    </p:spTree>
    <p:extLst>
      <p:ext uri="{BB962C8B-B14F-4D97-AF65-F5344CB8AC3E}">
        <p14:creationId xmlns:p14="http://schemas.microsoft.com/office/powerpoint/2010/main" val="142207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a:t>
            </a:r>
            <a:r>
              <a:rPr lang="en-GB" baseline="0" dirty="0"/>
              <a:t> introduction to the three project areas: </a:t>
            </a:r>
            <a:endParaRPr lang="en-GB" dirty="0"/>
          </a:p>
          <a:p>
            <a:r>
              <a:rPr lang="en-GB" dirty="0"/>
              <a:t>Also add</a:t>
            </a:r>
            <a:r>
              <a:rPr lang="en-GB" baseline="0" dirty="0"/>
              <a:t> that larger populated area, relatively small wooded area. Although lots of gardens.</a:t>
            </a:r>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4</a:t>
            </a:fld>
            <a:endParaRPr lang="en-GB"/>
          </a:p>
        </p:txBody>
      </p:sp>
    </p:spTree>
    <p:extLst>
      <p:ext uri="{BB962C8B-B14F-4D97-AF65-F5344CB8AC3E}">
        <p14:creationId xmlns:p14="http://schemas.microsoft.com/office/powerpoint/2010/main" val="155583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5</a:t>
            </a:fld>
            <a:endParaRPr lang="en-GB"/>
          </a:p>
        </p:txBody>
      </p:sp>
    </p:spTree>
    <p:extLst>
      <p:ext uri="{BB962C8B-B14F-4D97-AF65-F5344CB8AC3E}">
        <p14:creationId xmlns:p14="http://schemas.microsoft.com/office/powerpoint/2010/main" val="283899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Widespread,</a:t>
            </a:r>
            <a:r>
              <a:rPr lang="en-GB" baseline="0" dirty="0"/>
              <a:t> low density RS population. </a:t>
            </a:r>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6</a:t>
            </a:fld>
            <a:endParaRPr lang="en-GB"/>
          </a:p>
        </p:txBody>
      </p:sp>
    </p:spTree>
    <p:extLst>
      <p:ext uri="{BB962C8B-B14F-4D97-AF65-F5344CB8AC3E}">
        <p14:creationId xmlns:p14="http://schemas.microsoft.com/office/powerpoint/2010/main" val="35892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projects – contrasting approaches. </a:t>
            </a:r>
          </a:p>
          <a:p>
            <a:r>
              <a:rPr lang="en-GB" dirty="0"/>
              <a:t>Anglesey – </a:t>
            </a:r>
            <a:r>
              <a:rPr lang="en-GB" baseline="0" dirty="0"/>
              <a:t>community led, GS eradicated. RS very visible Work now focussed on Gwynedd and </a:t>
            </a:r>
            <a:r>
              <a:rPr lang="en-GB" baseline="0"/>
              <a:t>safeguard Anglesey.</a:t>
            </a:r>
            <a:endParaRPr lang="en-GB" baseline="0" dirty="0"/>
          </a:p>
          <a:p>
            <a:r>
              <a:rPr lang="en-GB" baseline="0" dirty="0"/>
              <a:t>Mid-Wales – WTs led project to put red squirrels on the map, get funding and develop project. Upland rural landscape. Low density population. Stable? </a:t>
            </a:r>
          </a:p>
          <a:p>
            <a:r>
              <a:rPr lang="en-GB" baseline="0" dirty="0"/>
              <a:t>Clocaenog – Government forest. Upland conifer. Rural. No community involvement. RS numbers declined. Project on new footing. </a:t>
            </a:r>
          </a:p>
          <a:p>
            <a:endParaRPr lang="en-GB" baseline="0" dirty="0"/>
          </a:p>
          <a:p>
            <a:r>
              <a:rPr lang="en-GB" baseline="0" dirty="0"/>
              <a:t>Overarching conservation plan/strategy, work independently, sharing guidance/advice at WSF. Conservation Plan important to provide context and backing for funding bids. </a:t>
            </a:r>
          </a:p>
          <a:p>
            <a:endParaRPr lang="en-GB" baseline="0" dirty="0"/>
          </a:p>
          <a:p>
            <a:r>
              <a:rPr lang="en-GB" baseline="0" dirty="0"/>
              <a:t>Over to Holly, then Becky C-R and then Becky H. </a:t>
            </a:r>
            <a:endParaRPr lang="en-GB" dirty="0"/>
          </a:p>
        </p:txBody>
      </p:sp>
      <p:sp>
        <p:nvSpPr>
          <p:cNvPr id="4" name="Slide Number Placeholder 3"/>
          <p:cNvSpPr>
            <a:spLocks noGrp="1"/>
          </p:cNvSpPr>
          <p:nvPr>
            <p:ph type="sldNum" sz="quarter" idx="10"/>
          </p:nvPr>
        </p:nvSpPr>
        <p:spPr/>
        <p:txBody>
          <a:bodyPr/>
          <a:lstStyle/>
          <a:p>
            <a:fld id="{C02C4FB3-223B-42F3-B3BE-E649F0108A0C}" type="slidenum">
              <a:rPr lang="en-GB" smtClean="0"/>
              <a:t>7</a:t>
            </a:fld>
            <a:endParaRPr lang="en-GB"/>
          </a:p>
        </p:txBody>
      </p:sp>
    </p:spTree>
    <p:extLst>
      <p:ext uri="{BB962C8B-B14F-4D97-AF65-F5344CB8AC3E}">
        <p14:creationId xmlns:p14="http://schemas.microsoft.com/office/powerpoint/2010/main" val="2826082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 5500ha upland commercial conifer plantation in north Wales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Situated on the southern end of </a:t>
            </a:r>
            <a:r>
              <a:rPr lang="en-GB" sz="1200" kern="1200" dirty="0" err="1">
                <a:solidFill>
                  <a:schemeClr val="tx1"/>
                </a:solidFill>
                <a:effectLst/>
                <a:latin typeface="+mn-lt"/>
                <a:ea typeface="+mn-ea"/>
                <a:cs typeface="+mn-cs"/>
              </a:rPr>
              <a:t>Hiraethog</a:t>
            </a:r>
            <a:r>
              <a:rPr lang="en-GB" sz="1200" kern="1200" dirty="0">
                <a:solidFill>
                  <a:schemeClr val="tx1"/>
                </a:solidFill>
                <a:effectLst/>
                <a:latin typeface="+mn-lt"/>
                <a:ea typeface="+mn-ea"/>
                <a:cs typeface="+mn-cs"/>
              </a:rPr>
              <a:t> Moor and sliced in half with</a:t>
            </a:r>
            <a:r>
              <a:rPr lang="en-GB" sz="1200" kern="1200" baseline="0" dirty="0">
                <a:solidFill>
                  <a:schemeClr val="tx1"/>
                </a:solidFill>
                <a:effectLst/>
                <a:latin typeface="+mn-lt"/>
                <a:ea typeface="+mn-ea"/>
                <a:cs typeface="+mn-cs"/>
              </a:rPr>
              <a:t> the county of </a:t>
            </a:r>
            <a:r>
              <a:rPr lang="en-GB" sz="1200" kern="1200" dirty="0">
                <a:solidFill>
                  <a:schemeClr val="tx1"/>
                </a:solidFill>
                <a:effectLst/>
                <a:latin typeface="+mn-lt"/>
                <a:ea typeface="+mn-ea"/>
                <a:cs typeface="+mn-cs"/>
              </a:rPr>
              <a:t>Denbighshire to the East</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Conwy to</a:t>
            </a:r>
            <a:r>
              <a:rPr lang="en-GB" sz="1200" kern="1200" baseline="0" dirty="0">
                <a:solidFill>
                  <a:schemeClr val="tx1"/>
                </a:solidFill>
                <a:effectLst/>
                <a:latin typeface="+mn-lt"/>
                <a:ea typeface="+mn-ea"/>
                <a:cs typeface="+mn-cs"/>
              </a:rPr>
              <a:t> the West</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Natural Resources Wales manage</a:t>
            </a:r>
            <a:r>
              <a:rPr lang="en-GB" sz="1200" kern="1200" baseline="0" dirty="0">
                <a:solidFill>
                  <a:schemeClr val="tx1"/>
                </a:solidFill>
                <a:effectLst/>
                <a:latin typeface="+mn-lt"/>
                <a:ea typeface="+mn-ea"/>
                <a:cs typeface="+mn-cs"/>
              </a:rPr>
              <a:t> the forest and do as a commercial concern but with wildlife in mind.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Sitka spruce dominates</a:t>
            </a:r>
            <a:r>
              <a:rPr lang="en-GB" sz="120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69% - not so suitable</a:t>
            </a:r>
            <a:r>
              <a:rPr lang="en-GB" sz="1200" kern="1200" baseline="0" dirty="0">
                <a:solidFill>
                  <a:schemeClr val="tx1"/>
                </a:solidFill>
                <a:effectLst/>
                <a:latin typeface="+mn-lt"/>
                <a:ea typeface="+mn-ea"/>
                <a:cs typeface="+mn-cs"/>
              </a:rPr>
              <a:t> for reds but</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Tree species more suitable to red squirrels exist</a:t>
            </a:r>
            <a:r>
              <a:rPr lang="en-GB" sz="1200" kern="1200" baseline="0" dirty="0">
                <a:solidFill>
                  <a:schemeClr val="tx1"/>
                </a:solidFill>
                <a:effectLst/>
                <a:latin typeface="+mn-lt"/>
                <a:ea typeface="+mn-ea"/>
                <a:cs typeface="+mn-cs"/>
              </a:rPr>
              <a:t> but are widely dispersed - </a:t>
            </a:r>
            <a:r>
              <a:rPr lang="en-GB" sz="1200" kern="1200" dirty="0">
                <a:solidFill>
                  <a:schemeClr val="tx1"/>
                </a:solidFill>
                <a:effectLst/>
                <a:latin typeface="+mn-lt"/>
                <a:ea typeface="+mn-ea"/>
                <a:cs typeface="+mn-cs"/>
              </a:rPr>
              <a:t>Norway spruce, 13%; larch, 6%; pine 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It is very much situated in a rural area with</a:t>
            </a:r>
            <a:r>
              <a:rPr lang="en-GB" sz="1200" kern="1200" baseline="0" dirty="0">
                <a:solidFill>
                  <a:schemeClr val="tx1"/>
                </a:solidFill>
                <a:effectLst/>
                <a:latin typeface="+mn-lt"/>
                <a:ea typeface="+mn-ea"/>
                <a:cs typeface="+mn-cs"/>
              </a:rPr>
              <a:t> Ruthin being th</a:t>
            </a:r>
            <a:r>
              <a:rPr lang="en-GB" sz="1200" kern="1200" dirty="0">
                <a:solidFill>
                  <a:schemeClr val="tx1"/>
                </a:solidFill>
                <a:effectLst/>
                <a:latin typeface="+mn-lt"/>
                <a:ea typeface="+mn-ea"/>
                <a:cs typeface="+mn-cs"/>
              </a:rPr>
              <a:t>e nearest market town</a:t>
            </a:r>
            <a:r>
              <a:rPr lang="en-GB" sz="1200" kern="1200" baseline="0" dirty="0">
                <a:solidFill>
                  <a:schemeClr val="tx1"/>
                </a:solidFill>
                <a:effectLst/>
                <a:latin typeface="+mn-lt"/>
                <a:ea typeface="+mn-ea"/>
                <a:cs typeface="+mn-cs"/>
              </a:rPr>
              <a:t> with </a:t>
            </a:r>
            <a:r>
              <a:rPr lang="en-GB" sz="1200" kern="1200" dirty="0">
                <a:solidFill>
                  <a:schemeClr val="tx1"/>
                </a:solidFill>
                <a:effectLst/>
                <a:latin typeface="+mn-lt"/>
                <a:ea typeface="+mn-ea"/>
                <a:cs typeface="+mn-cs"/>
              </a:rPr>
              <a:t>a population of just 5000.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People use the forest</a:t>
            </a:r>
            <a:r>
              <a:rPr lang="en-GB" sz="1200" kern="1200" baseline="0" dirty="0">
                <a:solidFill>
                  <a:schemeClr val="tx1"/>
                </a:solidFill>
                <a:effectLst/>
                <a:latin typeface="+mn-lt"/>
                <a:ea typeface="+mn-ea"/>
                <a:cs typeface="+mn-cs"/>
              </a:rPr>
              <a:t> for walking, and apart from an annual rally that takes place, it is not </a:t>
            </a:r>
            <a:r>
              <a:rPr lang="en-GB" sz="1200" kern="1200" dirty="0">
                <a:solidFill>
                  <a:schemeClr val="tx1"/>
                </a:solidFill>
                <a:effectLst/>
                <a:latin typeface="+mn-lt"/>
                <a:ea typeface="+mn-ea"/>
                <a:cs typeface="+mn-cs"/>
              </a:rPr>
              <a:t>used extensively for recreational purposes.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r>
              <a:rPr lang="en-GB" b="1" i="1" baseline="0" dirty="0"/>
              <a:t>There is evidence that upland Sitka-dominated plantations that are greater than 2000ha may offer an important refuge for red squirrels.</a:t>
            </a:r>
          </a:p>
          <a:p>
            <a:endParaRPr lang="en-GB" b="1" i="1" baseline="0" dirty="0"/>
          </a:p>
          <a:p>
            <a:r>
              <a:rPr lang="en-GB" b="1" i="1" baseline="0" dirty="0"/>
              <a:t>Clocaenog Forest fits the bill nicely.</a:t>
            </a:r>
            <a:endParaRPr lang="en-GB"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i="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9002024-26F6-4A18-ACFA-150A232F0A73}" type="slidenum">
              <a:rPr lang="en-GB" smtClean="0"/>
              <a:t>14</a:t>
            </a:fld>
            <a:endParaRPr lang="en-GB"/>
          </a:p>
        </p:txBody>
      </p:sp>
    </p:spTree>
    <p:extLst>
      <p:ext uri="{BB962C8B-B14F-4D97-AF65-F5344CB8AC3E}">
        <p14:creationId xmlns:p14="http://schemas.microsoft.com/office/powerpoint/2010/main" val="2050904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squirrel are a priority feature</a:t>
            </a:r>
            <a:r>
              <a:rPr lang="en-GB" baseline="0" dirty="0"/>
              <a:t> of the forest and management is undertaken accordingly.</a:t>
            </a:r>
          </a:p>
          <a:p>
            <a:endParaRPr lang="en-GB" baseline="0" dirty="0"/>
          </a:p>
          <a:p>
            <a:r>
              <a:rPr lang="en-GB" baseline="0" dirty="0"/>
              <a:t>There are many other species within the forest including Marsh frit butterfly &amp; EPS dormouse – it’s a balancing act to ensure all are protected and not disturbed whilst also running it commercially.</a:t>
            </a:r>
          </a:p>
          <a:p>
            <a:endParaRPr lang="en-GB" baseline="0" dirty="0"/>
          </a:p>
        </p:txBody>
      </p:sp>
      <p:sp>
        <p:nvSpPr>
          <p:cNvPr id="4" name="Slide Number Placeholder 3"/>
          <p:cNvSpPr>
            <a:spLocks noGrp="1"/>
          </p:cNvSpPr>
          <p:nvPr>
            <p:ph type="sldNum" sz="quarter" idx="10"/>
          </p:nvPr>
        </p:nvSpPr>
        <p:spPr/>
        <p:txBody>
          <a:bodyPr/>
          <a:lstStyle/>
          <a:p>
            <a:fld id="{39002024-26F6-4A18-ACFA-150A232F0A73}" type="slidenum">
              <a:rPr lang="en-GB" smtClean="0"/>
              <a:t>15</a:t>
            </a:fld>
            <a:endParaRPr lang="en-GB"/>
          </a:p>
        </p:txBody>
      </p:sp>
    </p:spTree>
    <p:extLst>
      <p:ext uri="{BB962C8B-B14F-4D97-AF65-F5344CB8AC3E}">
        <p14:creationId xmlns:p14="http://schemas.microsoft.com/office/powerpoint/2010/main" val="71790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BD46-B35F-4866-96DC-EAACCE79E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B3226C-0FE3-431F-A306-4CC74250B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861965-E781-4C74-A54F-11ABD1ADD924}"/>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5" name="Footer Placeholder 4">
            <a:extLst>
              <a:ext uri="{FF2B5EF4-FFF2-40B4-BE49-F238E27FC236}">
                <a16:creationId xmlns:a16="http://schemas.microsoft.com/office/drawing/2014/main" id="{B646DD8B-B4FC-41EF-AE30-DCA008377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4D6D4F-6438-4ABB-8486-33402D4FEBEE}"/>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57812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CE9C-BFE9-431B-BBBE-C1946E40B7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1151B-E28A-4B6F-A803-6BB75AA628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08D6B6-A535-494D-8664-AF7B06DE4321}"/>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5" name="Footer Placeholder 4">
            <a:extLst>
              <a:ext uri="{FF2B5EF4-FFF2-40B4-BE49-F238E27FC236}">
                <a16:creationId xmlns:a16="http://schemas.microsoft.com/office/drawing/2014/main" id="{0FCF73A5-21A7-4E52-A9BB-A4CBC863E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8AC50-367F-4B20-891C-14A7AFAC11AC}"/>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144781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399AC-3248-4BB3-A50F-7B95203D6D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B475BF-8EE4-4AF0-9179-C499751208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B872CA-1B03-4BC2-A9D0-2C7693AA8510}"/>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5" name="Footer Placeholder 4">
            <a:extLst>
              <a:ext uri="{FF2B5EF4-FFF2-40B4-BE49-F238E27FC236}">
                <a16:creationId xmlns:a16="http://schemas.microsoft.com/office/drawing/2014/main" id="{2C212C2E-55BA-40BE-9143-C7349D8E4E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E27E2-0F55-4195-9275-DAEA23DD8608}"/>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35523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E526-743C-4105-9613-C0813AA2E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748E04-E2F2-4302-A931-7996703A9D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D185D6-8DB1-45AA-BD0B-498C2DA27D1A}"/>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5" name="Footer Placeholder 4">
            <a:extLst>
              <a:ext uri="{FF2B5EF4-FFF2-40B4-BE49-F238E27FC236}">
                <a16:creationId xmlns:a16="http://schemas.microsoft.com/office/drawing/2014/main" id="{9398A8EE-7625-4AC0-AD36-297512158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C80CFF-1A11-44FB-97DB-1B07A36BE89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115684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4A1A-833E-492D-875F-4E5B79DF4B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341ADE-453D-4F5E-81EE-3610A7DAA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55A0C2-FEBB-4996-88C6-724BAD7AEF5F}"/>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5" name="Footer Placeholder 4">
            <a:extLst>
              <a:ext uri="{FF2B5EF4-FFF2-40B4-BE49-F238E27FC236}">
                <a16:creationId xmlns:a16="http://schemas.microsoft.com/office/drawing/2014/main" id="{254D1E56-18A4-4F1C-B90C-D4A0F7655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E2DADE-478D-4B46-A047-C7F5BD62A0C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403964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7DF5-5F88-48E7-961C-50CFE0C762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B8AFC3-B6CE-4DC1-A69B-B060F82A35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EBB4E8-24BD-4E0F-AFB9-FBF6E26503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8C960C-1AA3-4393-A34F-0013778C045C}"/>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6" name="Footer Placeholder 5">
            <a:extLst>
              <a:ext uri="{FF2B5EF4-FFF2-40B4-BE49-F238E27FC236}">
                <a16:creationId xmlns:a16="http://schemas.microsoft.com/office/drawing/2014/main" id="{FA85B03F-7D7B-428C-9952-255FABA32C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0C31E-4453-4C2F-AFE8-3FF2CB65C42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645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3A4A-BAF3-4F32-AED2-FB888E20C0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47B9D1-2542-4FB6-A401-3AFC507632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825978-BE8D-442F-8C51-9F46D95359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7B8BF9-30E5-4E2E-880C-36B1F04431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38AA39-9BEB-4D3B-8C7D-88DDF2A9E0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05455E-7815-4A77-9469-6D1BEE6C6329}"/>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8" name="Footer Placeholder 7">
            <a:extLst>
              <a:ext uri="{FF2B5EF4-FFF2-40B4-BE49-F238E27FC236}">
                <a16:creationId xmlns:a16="http://schemas.microsoft.com/office/drawing/2014/main" id="{AE7A61CD-5554-4AC1-B2C6-2BB23CAC20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E23B36-EE9E-4423-8661-06103D90C40A}"/>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343213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EC7C-510B-4CC6-BAF0-036D596A22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DDC2F7-FD46-4809-B1CE-36B3DB633718}"/>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4" name="Footer Placeholder 3">
            <a:extLst>
              <a:ext uri="{FF2B5EF4-FFF2-40B4-BE49-F238E27FC236}">
                <a16:creationId xmlns:a16="http://schemas.microsoft.com/office/drawing/2014/main" id="{EED6C34F-7BA6-4C9B-A6B7-A7780C9453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E35F01-43D1-4B3B-9159-3D2216D93610}"/>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4966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ED450-8CF9-4D6E-B865-DDB0F2925818}"/>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3" name="Footer Placeholder 2">
            <a:extLst>
              <a:ext uri="{FF2B5EF4-FFF2-40B4-BE49-F238E27FC236}">
                <a16:creationId xmlns:a16="http://schemas.microsoft.com/office/drawing/2014/main" id="{435509B3-E0CA-46B6-8D2A-3F5AFC9FCC9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3F4862-0714-4AE8-B1EB-9B46712323C4}"/>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345333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9B50-00D3-4D58-90EC-195BA3DBE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959D20-C3A8-4FF6-BD80-A134E8C76B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0F3042-D78A-4984-85EC-15CEA35BE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C09F51-F0B8-46B6-85A2-B6472C30CCF4}"/>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6" name="Footer Placeholder 5">
            <a:extLst>
              <a:ext uri="{FF2B5EF4-FFF2-40B4-BE49-F238E27FC236}">
                <a16:creationId xmlns:a16="http://schemas.microsoft.com/office/drawing/2014/main" id="{2D9F78DD-E3E7-46D7-B7F2-5BBB115A39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3A0B0C-BBF1-46E3-9078-2CF6DA978772}"/>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56778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73A0-FA03-49F1-8405-AB60922C5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6D434B-7C18-4EAD-A729-BF8D548A2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9884A3-F493-4816-BFA3-BAD2FE0DD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CCA1E8-EA60-4AD0-AAA0-8B80A3C5A11E}"/>
              </a:ext>
            </a:extLst>
          </p:cNvPr>
          <p:cNvSpPr>
            <a:spLocks noGrp="1"/>
          </p:cNvSpPr>
          <p:nvPr>
            <p:ph type="dt" sz="half" idx="10"/>
          </p:nvPr>
        </p:nvSpPr>
        <p:spPr/>
        <p:txBody>
          <a:bodyPr/>
          <a:lstStyle/>
          <a:p>
            <a:fld id="{F37AC5B6-3F93-4218-9B7D-80C6D2AE09EF}" type="datetimeFigureOut">
              <a:rPr lang="en-GB" smtClean="0"/>
              <a:t>21/03/2018</a:t>
            </a:fld>
            <a:endParaRPr lang="en-GB"/>
          </a:p>
        </p:txBody>
      </p:sp>
      <p:sp>
        <p:nvSpPr>
          <p:cNvPr id="6" name="Footer Placeholder 5">
            <a:extLst>
              <a:ext uri="{FF2B5EF4-FFF2-40B4-BE49-F238E27FC236}">
                <a16:creationId xmlns:a16="http://schemas.microsoft.com/office/drawing/2014/main" id="{2C7D4749-5E0E-4D55-AEEA-5B6F408DF8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D9CD8A-C5F9-4273-85EA-802E9DACCFA7}"/>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57679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91CAEF-C5D5-42F7-9D3C-CC91BCC80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90D967-F88D-4422-B1CE-822A011B5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585E69-F1B3-4644-9CA0-4FA8A86FC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C5B6-3F93-4218-9B7D-80C6D2AE09EF}" type="datetimeFigureOut">
              <a:rPr lang="en-GB" smtClean="0"/>
              <a:t>21/03/2018</a:t>
            </a:fld>
            <a:endParaRPr lang="en-GB"/>
          </a:p>
        </p:txBody>
      </p:sp>
      <p:sp>
        <p:nvSpPr>
          <p:cNvPr id="5" name="Footer Placeholder 4">
            <a:extLst>
              <a:ext uri="{FF2B5EF4-FFF2-40B4-BE49-F238E27FC236}">
                <a16:creationId xmlns:a16="http://schemas.microsoft.com/office/drawing/2014/main" id="{AEDEA69C-1B46-4ED8-A9C3-1284A9135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6EFFE91-F5A2-45FE-96AC-8C0F64915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8D2F4-AA73-4FEA-ACA9-52B61A0D199C}" type="slidenum">
              <a:rPr lang="en-GB" smtClean="0"/>
              <a:t>‹#›</a:t>
            </a:fld>
            <a:endParaRPr lang="en-GB"/>
          </a:p>
        </p:txBody>
      </p:sp>
    </p:spTree>
    <p:extLst>
      <p:ext uri="{BB962C8B-B14F-4D97-AF65-F5344CB8AC3E}">
        <p14:creationId xmlns:p14="http://schemas.microsoft.com/office/powerpoint/2010/main" val="3914210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tif"/><Relationship Id="rId7" Type="http://schemas.openxmlformats.org/officeDocument/2006/relationships/image" Target="../media/image45.t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tif"/><Relationship Id="rId5" Type="http://schemas.openxmlformats.org/officeDocument/2006/relationships/image" Target="../media/image43.tif"/><Relationship Id="rId4" Type="http://schemas.openxmlformats.org/officeDocument/2006/relationships/image" Target="../media/image42.tif"/></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twitter.com/hashtag/Clocaenog?src=hash" TargetMode="External"/><Relationship Id="rId7" Type="http://schemas.openxmlformats.org/officeDocument/2006/relationships/hyperlink" Target="https://twitter.com/RedSquirrelsUtd"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twitter.com/WelshMountainZo" TargetMode="External"/><Relationship Id="rId11" Type="http://schemas.openxmlformats.org/officeDocument/2006/relationships/image" Target="../media/image59.png"/><Relationship Id="rId5" Type="http://schemas.openxmlformats.org/officeDocument/2006/relationships/hyperlink" Target="https://twitter.com/RedSquirrelsinW" TargetMode="External"/><Relationship Id="rId10" Type="http://schemas.openxmlformats.org/officeDocument/2006/relationships/image" Target="../media/image58.png"/><Relationship Id="rId4" Type="http://schemas.openxmlformats.org/officeDocument/2006/relationships/hyperlink" Target="https://t.co/7nZQVz4Q00" TargetMode="External"/><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microsoft.com/office/2007/relationships/hdphoto" Target="../media/hdphoto1.wdp"/><Relationship Id="rId4" Type="http://schemas.openxmlformats.org/officeDocument/2006/relationships/image" Target="../media/image64.jpe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4.png"/><Relationship Id="rId4" Type="http://schemas.openxmlformats.org/officeDocument/2006/relationships/image" Target="../media/image64.jpe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75.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65.pn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65.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notesSlide" Target="../notesSlides/notesSlide33.xml"/><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notesSlide" Target="../notesSlides/notesSlide34.xml"/><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3.png"/><Relationship Id="rId7"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65.pn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Red squirrel conservation in Wales</a:t>
            </a: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a:xfrm>
            <a:off x="1524000" y="3602037"/>
            <a:ext cx="9144000" cy="2548391"/>
          </a:xfrm>
        </p:spPr>
        <p:txBody>
          <a:bodyPr>
            <a:normAutofit fontScale="92500" lnSpcReduction="10000"/>
          </a:bodyPr>
          <a:lstStyle/>
          <a:p>
            <a:pPr algn="l"/>
            <a:r>
              <a:rPr lang="cy-GB" sz="6500" i="1" dirty="0">
                <a:latin typeface="Arial" panose="020B0604020202020204" pitchFamily="34" charset="0"/>
                <a:cs typeface="Arial" panose="020B0604020202020204" pitchFamily="34" charset="0"/>
              </a:rPr>
              <a:t>Cadwraeth y wiwer      goch yng Nghymru</a:t>
            </a:r>
            <a:endParaRPr lang="en-GB" sz="6500" i="1" dirty="0">
              <a:latin typeface="Arial" panose="020B0604020202020204" pitchFamily="34" charset="0"/>
              <a:cs typeface="Arial" panose="020B0604020202020204" pitchFamily="34" charset="0"/>
            </a:endParaRPr>
          </a:p>
          <a:p>
            <a:pPr algn="l"/>
            <a:endParaRPr lang="en-GB" dirty="0">
              <a:latin typeface="Arial" panose="020B0604020202020204" pitchFamily="34" charset="0"/>
              <a:cs typeface="Arial" panose="020B0604020202020204" pitchFamily="34" charset="0"/>
            </a:endParaRPr>
          </a:p>
          <a:p>
            <a:pPr algn="l"/>
            <a:r>
              <a:rPr lang="en-GB" dirty="0">
                <a:latin typeface="Arial" panose="020B0604020202020204" pitchFamily="34" charset="0"/>
                <a:cs typeface="Arial" panose="020B0604020202020204" pitchFamily="34" charset="0"/>
              </a:rPr>
              <a:t>LIFE14 NAT/UK/000467 </a:t>
            </a:r>
          </a:p>
        </p:txBody>
      </p:sp>
      <p:pic>
        <p:nvPicPr>
          <p:cNvPr id="5" name="Picture 4">
            <a:extLst>
              <a:ext uri="{FF2B5EF4-FFF2-40B4-BE49-F238E27FC236}">
                <a16:creationId xmlns:a16="http://schemas.microsoft.com/office/drawing/2014/main" id="{95A71DDD-D77B-4491-AA62-ECD62DD6E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80" y="206999"/>
            <a:ext cx="4005207" cy="915364"/>
          </a:xfrm>
          <a:prstGeom prst="rect">
            <a:avLst/>
          </a:prstGeom>
        </p:spPr>
      </p:pic>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28775" y="3375740"/>
            <a:ext cx="4143375" cy="134223"/>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grpSp>
        <p:nvGrpSpPr>
          <p:cNvPr id="9" name="Group 8"/>
          <p:cNvGrpSpPr/>
          <p:nvPr/>
        </p:nvGrpSpPr>
        <p:grpSpPr>
          <a:xfrm>
            <a:off x="8364813" y="3543641"/>
            <a:ext cx="3740102" cy="2775857"/>
            <a:chOff x="8364813" y="3543641"/>
            <a:chExt cx="3740102" cy="2775857"/>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590" r="15268" b="24603"/>
            <a:stretch/>
          </p:blipFill>
          <p:spPr>
            <a:xfrm>
              <a:off x="8364813" y="3543641"/>
              <a:ext cx="3740102" cy="2775857"/>
            </a:xfrm>
            <a:prstGeom prst="rect">
              <a:avLst/>
            </a:prstGeom>
          </p:spPr>
        </p:pic>
        <p:pic>
          <p:nvPicPr>
            <p:cNvPr id="8" name="Picture 7" descr="NRW_logo_CMYK_stac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0028" y="3712710"/>
              <a:ext cx="816429" cy="534534"/>
            </a:xfrm>
            <a:prstGeom prst="rect">
              <a:avLst/>
            </a:prstGeom>
            <a:noFill/>
            <a:ln>
              <a:noFill/>
            </a:ln>
          </p:spPr>
        </p:pic>
      </p:grpSp>
    </p:spTree>
    <p:extLst>
      <p:ext uri="{BB962C8B-B14F-4D97-AF65-F5344CB8AC3E}">
        <p14:creationId xmlns:p14="http://schemas.microsoft.com/office/powerpoint/2010/main" val="3166406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19 at 10.04.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0"/>
            <a:ext cx="9991980" cy="6858000"/>
          </a:xfrm>
          <a:prstGeom prst="rect">
            <a:avLst/>
          </a:prstGeom>
        </p:spPr>
      </p:pic>
      <p:sp>
        <p:nvSpPr>
          <p:cNvPr id="5" name="5-Point Star 4"/>
          <p:cNvSpPr/>
          <p:nvPr/>
        </p:nvSpPr>
        <p:spPr>
          <a:xfrm>
            <a:off x="2895600" y="2933700"/>
            <a:ext cx="381000" cy="3937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10033000" y="2933700"/>
            <a:ext cx="381000" cy="3937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5-Point Star 1"/>
          <p:cNvSpPr/>
          <p:nvPr/>
        </p:nvSpPr>
        <p:spPr>
          <a:xfrm>
            <a:off x="9906000" y="3314700"/>
            <a:ext cx="381000" cy="368300"/>
          </a:xfrm>
          <a:prstGeom prst="star5">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7480300" y="5524500"/>
            <a:ext cx="381000" cy="368300"/>
          </a:xfrm>
          <a:prstGeom prst="star5">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4343400" y="4406900"/>
            <a:ext cx="381000" cy="368300"/>
          </a:xfrm>
          <a:prstGeom prst="star5">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049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 How?</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7" name="Picture 6"/>
          <p:cNvPicPr>
            <a:picLocks noChangeAspect="1"/>
          </p:cNvPicPr>
          <p:nvPr/>
        </p:nvPicPr>
        <p:blipFill>
          <a:blip r:embed="rId3"/>
          <a:stretch>
            <a:fillRect/>
          </a:stretch>
        </p:blipFill>
        <p:spPr>
          <a:xfrm>
            <a:off x="927100" y="1511300"/>
            <a:ext cx="6656388" cy="444500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721600" y="1549400"/>
            <a:ext cx="4268582" cy="2451100"/>
          </a:xfrm>
          <a:prstGeom prst="rect">
            <a:avLst/>
          </a:prstGeom>
          <a:ln>
            <a:solidFill>
              <a:srgbClr val="000000"/>
            </a:solidFill>
          </a:ln>
        </p:spPr>
      </p:pic>
      <p:sp>
        <p:nvSpPr>
          <p:cNvPr id="9" name="TextBox 8"/>
          <p:cNvSpPr txBox="1"/>
          <p:nvPr/>
        </p:nvSpPr>
        <p:spPr>
          <a:xfrm>
            <a:off x="10274300" y="3606800"/>
            <a:ext cx="1943100" cy="369332"/>
          </a:xfrm>
          <a:prstGeom prst="rect">
            <a:avLst/>
          </a:prstGeom>
          <a:noFill/>
        </p:spPr>
        <p:txBody>
          <a:bodyPr wrap="square" rtlCol="0">
            <a:spAutoFit/>
          </a:bodyPr>
          <a:lstStyle/>
          <a:p>
            <a:r>
              <a:rPr lang="de-DE" dirty="0"/>
              <a:t>© Steve Ransom</a:t>
            </a:r>
            <a:endParaRPr lang="en-US" dirty="0"/>
          </a:p>
        </p:txBody>
      </p:sp>
      <p:pic>
        <p:nvPicPr>
          <p:cNvPr id="10" name="Picture 9"/>
          <p:cNvPicPr>
            <a:picLocks noChangeAspect="1"/>
          </p:cNvPicPr>
          <p:nvPr/>
        </p:nvPicPr>
        <p:blipFill>
          <a:blip r:embed="rId5"/>
          <a:stretch>
            <a:fillRect/>
          </a:stretch>
        </p:blipFill>
        <p:spPr>
          <a:xfrm>
            <a:off x="7924800" y="4044950"/>
            <a:ext cx="1426633" cy="2139950"/>
          </a:xfrm>
          <a:prstGeom prst="rect">
            <a:avLst/>
          </a:prstGeom>
          <a:ln>
            <a:solidFill>
              <a:srgbClr val="000000"/>
            </a:solidFill>
          </a:ln>
        </p:spPr>
      </p:pic>
      <p:pic>
        <p:nvPicPr>
          <p:cNvPr id="11" name="Picture 10"/>
          <p:cNvPicPr>
            <a:picLocks noChangeAspect="1"/>
          </p:cNvPicPr>
          <p:nvPr/>
        </p:nvPicPr>
        <p:blipFill rotWithShape="1">
          <a:blip r:embed="rId6"/>
          <a:srcRect b="14141"/>
          <a:stretch/>
        </p:blipFill>
        <p:spPr>
          <a:xfrm>
            <a:off x="10096500" y="4051300"/>
            <a:ext cx="1676400" cy="2159000"/>
          </a:xfrm>
          <a:prstGeom prst="rect">
            <a:avLst/>
          </a:prstGeom>
          <a:ln>
            <a:solidFill>
              <a:srgbClr val="000000"/>
            </a:solidFill>
          </a:ln>
        </p:spPr>
      </p:pic>
      <p:pic>
        <p:nvPicPr>
          <p:cNvPr id="13" name="Picture 12"/>
          <p:cNvPicPr>
            <a:picLocks noChangeAspect="1"/>
          </p:cNvPicPr>
          <p:nvPr/>
        </p:nvPicPr>
        <p:blipFill>
          <a:blip r:embed="rId7"/>
          <a:stretch>
            <a:fillRect/>
          </a:stretch>
        </p:blipFill>
        <p:spPr>
          <a:xfrm>
            <a:off x="749300" y="1498600"/>
            <a:ext cx="6913456" cy="3886200"/>
          </a:xfrm>
          <a:prstGeom prst="rect">
            <a:avLst/>
          </a:prstGeom>
        </p:spPr>
      </p:pic>
      <p:pic>
        <p:nvPicPr>
          <p:cNvPr id="12" name="Picture 11"/>
          <p:cNvPicPr>
            <a:picLocks noChangeAspect="1"/>
          </p:cNvPicPr>
          <p:nvPr/>
        </p:nvPicPr>
        <p:blipFill>
          <a:blip r:embed="rId8"/>
          <a:stretch>
            <a:fillRect/>
          </a:stretch>
        </p:blipFill>
        <p:spPr>
          <a:xfrm>
            <a:off x="1231900" y="1460500"/>
            <a:ext cx="9525000" cy="5080000"/>
          </a:xfrm>
          <a:prstGeom prst="rect">
            <a:avLst/>
          </a:prstGeom>
        </p:spPr>
      </p:pic>
    </p:spTree>
    <p:extLst>
      <p:ext uri="{BB962C8B-B14F-4D97-AF65-F5344CB8AC3E}">
        <p14:creationId xmlns:p14="http://schemas.microsoft.com/office/powerpoint/2010/main" val="10061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support</a:t>
            </a:r>
          </a:p>
        </p:txBody>
      </p:sp>
      <p:sp>
        <p:nvSpPr>
          <p:cNvPr id="3" name="Content Placeholder 2"/>
          <p:cNvSpPr>
            <a:spLocks noGrp="1"/>
          </p:cNvSpPr>
          <p:nvPr>
            <p:ph idx="1"/>
          </p:nvPr>
        </p:nvSpPr>
        <p:spPr>
          <a:xfrm>
            <a:off x="838200" y="1825625"/>
            <a:ext cx="10515600" cy="2327275"/>
          </a:xfrm>
        </p:spPr>
        <p:txBody>
          <a:bodyPr>
            <a:normAutofit/>
          </a:bodyPr>
          <a:lstStyle/>
          <a:p>
            <a:r>
              <a:rPr lang="en-US" dirty="0"/>
              <a:t>People on Anglesey reported the grey squirrels to us</a:t>
            </a:r>
          </a:p>
          <a:p>
            <a:r>
              <a:rPr lang="en-US" dirty="0"/>
              <a:t>Sometimes there is confusion</a:t>
            </a:r>
            <a:r>
              <a:rPr lang="mr-IN" dirty="0"/>
              <a:t>…</a:t>
            </a:r>
            <a:endParaRPr lang="en-GB" dirty="0"/>
          </a:p>
          <a:p>
            <a:r>
              <a:rPr lang="en-GB" dirty="0"/>
              <a:t>Camera phones and social media are really </a:t>
            </a:r>
          </a:p>
          <a:p>
            <a:pPr marL="0" indent="0">
              <a:buNone/>
            </a:pPr>
            <a:r>
              <a:rPr lang="en-GB"/>
              <a:t>helpful</a:t>
            </a:r>
            <a:endParaRPr lang="en-US" dirty="0"/>
          </a:p>
        </p:txBody>
      </p:sp>
      <p:pic>
        <p:nvPicPr>
          <p:cNvPr id="4" name="Picture 3"/>
          <p:cNvPicPr>
            <a:picLocks noChangeAspect="1"/>
          </p:cNvPicPr>
          <p:nvPr/>
        </p:nvPicPr>
        <p:blipFill>
          <a:blip r:embed="rId2"/>
          <a:stretch>
            <a:fillRect/>
          </a:stretch>
        </p:blipFill>
        <p:spPr>
          <a:xfrm>
            <a:off x="7518401" y="2489200"/>
            <a:ext cx="3744926" cy="4025900"/>
          </a:xfrm>
          <a:prstGeom prst="rect">
            <a:avLst/>
          </a:prstGeom>
          <a:ln>
            <a:solidFill>
              <a:srgbClr val="000000"/>
            </a:solidFill>
          </a:ln>
        </p:spPr>
      </p:pic>
      <p:pic>
        <p:nvPicPr>
          <p:cNvPr id="5" name="Picture 4">
            <a:extLst>
              <a:ext uri="{FF2B5EF4-FFF2-40B4-BE49-F238E27FC236}">
                <a16:creationId xmlns:a16="http://schemas.microsoft.com/office/drawing/2014/main" id="{95A71DDD-D77B-4491-AA62-ECD62DD6E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380" y="206999"/>
            <a:ext cx="4005207" cy="915364"/>
          </a:xfrm>
          <a:prstGeom prst="rect">
            <a:avLst/>
          </a:prstGeom>
        </p:spPr>
      </p:pic>
    </p:spTree>
    <p:extLst>
      <p:ext uri="{BB962C8B-B14F-4D97-AF65-F5344CB8AC3E}">
        <p14:creationId xmlns:p14="http://schemas.microsoft.com/office/powerpoint/2010/main" val="904709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0"/>
            <a:ext cx="6858000" cy="6858000"/>
          </a:xfrm>
          <a:prstGeom prst="rect">
            <a:avLst/>
          </a:prstGeom>
          <a:ln>
            <a:solidFill>
              <a:srgbClr val="000000"/>
            </a:solidFill>
          </a:ln>
        </p:spPr>
      </p:pic>
    </p:spTree>
    <p:extLst>
      <p:ext uri="{BB962C8B-B14F-4D97-AF65-F5344CB8AC3E}">
        <p14:creationId xmlns:p14="http://schemas.microsoft.com/office/powerpoint/2010/main" val="2708957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257577" y="365125"/>
            <a:ext cx="11096223" cy="1325563"/>
          </a:xfrm>
        </p:spPr>
        <p:txBody>
          <a:bodyPr/>
          <a:lstStyle/>
          <a:p>
            <a:r>
              <a:rPr lang="en-GB" dirty="0">
                <a:latin typeface="Arial" panose="020B0604020202020204" pitchFamily="34" charset="0"/>
                <a:cs typeface="Arial" panose="020B0604020202020204" pitchFamily="34" charset="0"/>
              </a:rPr>
              <a:t>Clocaenog (Clock i nog!) Forest</a:t>
            </a:r>
          </a:p>
        </p:txBody>
      </p:sp>
      <p:pic>
        <p:nvPicPr>
          <p:cNvPr id="7" name="Content Placeholder 6"/>
          <p:cNvPicPr>
            <a:picLocks noGrp="1" noChangeAspect="1"/>
          </p:cNvPicPr>
          <p:nvPr>
            <p:ph idx="1"/>
          </p:nvPr>
        </p:nvPicPr>
        <p:blipFill>
          <a:blip r:embed="rId3"/>
          <a:stretch>
            <a:fillRect/>
          </a:stretch>
        </p:blipFill>
        <p:spPr>
          <a:xfrm>
            <a:off x="1923852" y="1595437"/>
            <a:ext cx="8344294" cy="4691375"/>
          </a:xfrm>
          <a:prstGeom prst="rect">
            <a:avLst/>
          </a:prstGeom>
        </p:spPr>
      </p:pic>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793"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1612401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3.googleusercontent.com/aJiIRdpEKli43oByRbKjf-vD0Vu7Qg8T1JTS6WVyYZbRj_MO8VjTmPgWubCdthHRZ0j0hj6yj2YM40zt3l5Kd75XUisNg-6CJXDQiqynlTEtqME_7RPZtkYu_Hm_eaGBsl961Y0B020gl-x9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322" y="365125"/>
            <a:ext cx="8645767" cy="64843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emaleGoshaw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8331" y="642394"/>
            <a:ext cx="2322438" cy="1723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176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3476" y="866024"/>
            <a:ext cx="1993791" cy="129267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6.googleusercontent.com/pgeR-lUzDoYNiFpGGLFhaW6GzSZsp66i8quIMOorbi_71eA-X7QqX4wsdnDmPGnPtLJQYZX3j7njun651RWo6OSbC9O0zUvyI-jNhQdjPJ86tomaPqb_rkO7Gt1LRhA3PR9xzzJqZhi2jfObQ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7758" y="3462473"/>
            <a:ext cx="642687" cy="423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4.googleusercontent.com/Xs-408UgoRAUqqVSinWSXsrd9r-jOWYVtHiZ3cxHG0Ut1qnXZZdByncHqALn6Mokx9JzF03e-zP7ZIOOkjsO_tNhurxNrZjlPm_--XaV6YHUD5nrzDP-D9RnzWn2FUJ7giwEhwc4tdLnX7c6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7938" y="4560928"/>
            <a:ext cx="876392" cy="5842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lh6.googleusercontent.com/zpSfvDuTfs2dCB9FZr4FI8boZVNCm0oRH8eM_VqNR1BoCA9rsnK4K2H5noG0GMxg39KpDqjlUxspLfvin5tcerbMpctPk2AeCEsCfJA4DtErEbofh63vuQGA4St3qjhSUGOimkOVUlfm_juf5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8817" y="823834"/>
            <a:ext cx="2190979" cy="122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Dh-8b_kRlyZQlBO3_cnZTsmTvQWpBm9uHVJUcezA8eJEa_ihBj0kTLYhsQ193o71A30J_sMIRKGOsgpA4Yfi4T4LCUg08H7wLNsfpbKaPCUsg9dP5e__IQu30Vn6fbhmyNu-sNfjutQsQIz92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877" y="2983409"/>
            <a:ext cx="1767390" cy="113930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ng-press-15107BI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2412" y="3555942"/>
            <a:ext cx="1095489" cy="15628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6.googleusercontent.com/6PsRV52JC1baWAccmtPklaGSpAXrRkPF8is9znOnaUg8L0gw55mmbtTxq10SLMcI4Wnj0E6p2vPihwNbkJ7DQm4CPI-cbNQs3fJY4OsI2dO70SX5q435D0ku8FCVkJ_-2etD2UYPWB6_aodiA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492" y="3449320"/>
            <a:ext cx="2154463" cy="161402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lh6.googleusercontent.com/xmJ9zL9Ixn-vaJ9knuKlhXDrMHHuwrIWoFMrcY19WDd0oRmYn80vA6R4SI3461kvWqpStXAgCocnk5yl2iAVyLaTRw2PWmDI-KiSpkUvnMG79eu3Q2MKD2VmaSZ8CLM6Mg9J58ewL5ncZXw78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1225" y="2952567"/>
            <a:ext cx="876392" cy="7303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4.googleusercontent.com/IlPzxLEFvVkkXbajk57q1ZnWbgCrBA8yeI7Ta1vS5rk1HfpZz7ulqEph83Pu-cEvN2fEhif88CUsQ3g7xbArCxuVRvs7k5ZhSDHdMLo_n3xojzokShgLXBhYZdGraStMjizUdskKbrGepzYsm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4759" y="5559800"/>
            <a:ext cx="876392" cy="62077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lh4.googleusercontent.com/DQ3fQpOKYpclxyFCOF74d34bT7-FdW8Yl_48eBzAeEjQq2kepo3ksrTJzsE835CWOvxOafebT5U2Ek6ybXnn5JhkNRsB-hZxnijipdr7wrGxCPFfg09mV82UUtVoSU_xgLu95WuVJxe9d-3OS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3900" y="4811500"/>
            <a:ext cx="1285374" cy="16213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lh4.googleusercontent.com/akMCHBMgcT6eLwsn2itXs3tB11dEeMIImkAJzcYkyL0NXGKcN_tF1f8gusRen8mAzSrbpb-Nv_3k_J-E3thVYkM2dWmJxRQRHs4VbTlWRYWgdPy8HUcVcytn-IBU0gDju6PXKq4zMK6AkeZ0U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39063" y="5748438"/>
            <a:ext cx="876392" cy="7011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77217" y="3244334"/>
            <a:ext cx="237566" cy="369332"/>
          </a:xfrm>
          <a:prstGeom prst="rect">
            <a:avLst/>
          </a:prstGeom>
        </p:spPr>
        <p:txBody>
          <a:bodyPr wrap="none">
            <a:spAutoFit/>
          </a:bodyPr>
          <a:lstStyle/>
          <a:p>
            <a:r>
              <a:rPr lang="en-GB" dirty="0"/>
              <a:t> </a:t>
            </a:r>
          </a:p>
        </p:txBody>
      </p:sp>
      <p:sp>
        <p:nvSpPr>
          <p:cNvPr id="19" name="Title 1"/>
          <p:cNvSpPr>
            <a:spLocks noGrp="1"/>
          </p:cNvSpPr>
          <p:nvPr>
            <p:ph type="title"/>
          </p:nvPr>
        </p:nvSpPr>
        <p:spPr>
          <a:xfrm>
            <a:off x="213674" y="415968"/>
            <a:ext cx="10515600" cy="1325563"/>
          </a:xfrm>
        </p:spPr>
        <p:txBody>
          <a:bodyPr/>
          <a:lstStyle/>
          <a:p>
            <a:r>
              <a:rPr lang="en-GB" dirty="0"/>
              <a:t>Biodiversity</a:t>
            </a:r>
          </a:p>
        </p:txBody>
      </p:sp>
    </p:spTree>
    <p:extLst>
      <p:ext uri="{BB962C8B-B14F-4D97-AF65-F5344CB8AC3E}">
        <p14:creationId xmlns:p14="http://schemas.microsoft.com/office/powerpoint/2010/main" val="3028558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Continuous Cover Forestry</a:t>
            </a:r>
          </a:p>
        </p:txBody>
      </p:sp>
      <p:pic>
        <p:nvPicPr>
          <p:cNvPr id="2050" name="Picture 2" descr="Plot 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763" y="1385888"/>
            <a:ext cx="7188200"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488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05" y="416496"/>
            <a:ext cx="2757755" cy="2152044"/>
          </a:xfrm>
        </p:spPr>
        <p:txBody>
          <a:bodyPr>
            <a:normAutofit/>
          </a:bodyPr>
          <a:lstStyle/>
          <a:p>
            <a:r>
              <a:rPr lang="en-GB" b="1" dirty="0"/>
              <a:t>Red Squirrel Status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537" y="3271752"/>
            <a:ext cx="4510417" cy="31753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954" y="54351"/>
            <a:ext cx="4505777" cy="31884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954" y="3257289"/>
            <a:ext cx="4528170" cy="32043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290" y="70128"/>
            <a:ext cx="4497166" cy="320162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10734" r="57321" b="14618"/>
          <a:stretch/>
        </p:blipFill>
        <p:spPr>
          <a:xfrm>
            <a:off x="299584" y="3572492"/>
            <a:ext cx="2509066" cy="1286956"/>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47215" t="10734" r="7311" b="14618"/>
          <a:stretch/>
        </p:blipFill>
        <p:spPr>
          <a:xfrm>
            <a:off x="299584" y="5174653"/>
            <a:ext cx="2673451" cy="1286956"/>
          </a:xfrm>
          <a:prstGeom prst="rect">
            <a:avLst/>
          </a:prstGeom>
        </p:spPr>
      </p:pic>
    </p:spTree>
    <p:extLst>
      <p:ext uri="{BB962C8B-B14F-4D97-AF65-F5344CB8AC3E}">
        <p14:creationId xmlns:p14="http://schemas.microsoft.com/office/powerpoint/2010/main" val="2729061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 Squirrels United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2856" cy="68580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
            <a:ext cx="9348537" cy="7014939"/>
          </a:xfrm>
          <a:prstGeom prst="rect">
            <a:avLst/>
          </a:prstGeom>
        </p:spPr>
      </p:pic>
    </p:spTree>
    <p:extLst>
      <p:ext uri="{BB962C8B-B14F-4D97-AF65-F5344CB8AC3E}">
        <p14:creationId xmlns:p14="http://schemas.microsoft.com/office/powerpoint/2010/main" val="12800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 Squirrel Reinforcement Sept2017</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12191999"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6999" y="1500187"/>
            <a:ext cx="6858000" cy="385762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6999" y="1500187"/>
            <a:ext cx="6858000" cy="385762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6999" y="1500187"/>
            <a:ext cx="6858000" cy="385762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0" y="0"/>
            <a:ext cx="12191999" cy="68580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1516427"/>
            <a:ext cx="12192001" cy="9144000"/>
          </a:xfrm>
          <a:prstGeom prst="rect">
            <a:avLst/>
          </a:prstGeom>
        </p:spPr>
      </p:pic>
    </p:spTree>
    <p:extLst>
      <p:ext uri="{BB962C8B-B14F-4D97-AF65-F5344CB8AC3E}">
        <p14:creationId xmlns:p14="http://schemas.microsoft.com/office/powerpoint/2010/main" val="31137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Talk outline</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p:txBody>
          <a:bodyPr/>
          <a:lstStyle/>
          <a:p>
            <a:r>
              <a:rPr lang="en-GB" dirty="0"/>
              <a:t>Background to red squirrel conservation in Wales</a:t>
            </a:r>
          </a:p>
          <a:p>
            <a:pPr lvl="1"/>
            <a:r>
              <a:rPr lang="en-GB" i="1" dirty="0"/>
              <a:t>Liz Halliwell – Natural Resources Wales </a:t>
            </a:r>
          </a:p>
          <a:p>
            <a:r>
              <a:rPr lang="en-GB" dirty="0"/>
              <a:t>Anglesey/Gwynedd, protecting Anglesey from reinvasion</a:t>
            </a:r>
          </a:p>
          <a:p>
            <a:pPr lvl="1"/>
            <a:r>
              <a:rPr lang="en-GB" i="1" dirty="0"/>
              <a:t>Holly Peek – Red Squirrels Trust Wales</a:t>
            </a:r>
          </a:p>
          <a:p>
            <a:r>
              <a:rPr lang="en-GB" dirty="0"/>
              <a:t>Clocaenog, establishing a new conservation approach</a:t>
            </a:r>
          </a:p>
          <a:p>
            <a:pPr lvl="1"/>
            <a:r>
              <a:rPr lang="en-GB" i="1" dirty="0"/>
              <a:t>Becky Clews-Roberts – Red Squirrels Trust Wales</a:t>
            </a:r>
          </a:p>
          <a:p>
            <a:r>
              <a:rPr lang="en-GB" dirty="0"/>
              <a:t>Mid-Wales, developing habitat management plans</a:t>
            </a:r>
          </a:p>
          <a:p>
            <a:pPr lvl="1"/>
            <a:r>
              <a:rPr lang="en-GB" i="1" dirty="0"/>
              <a:t>Becky Hulme – Wildlife Trust South and West Wales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83334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 Squirrel Reinforcement Sept2017</a:t>
            </a:r>
          </a:p>
        </p:txBody>
      </p:sp>
      <p:pic>
        <p:nvPicPr>
          <p:cNvPr id="10" name="Red Squirrels E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1124" y="1375453"/>
            <a:ext cx="8945365" cy="5031768"/>
          </a:xfrm>
          <a:prstGeom prst="rect">
            <a:avLst/>
          </a:prstGeom>
          <a:ln w="15875">
            <a:solidFill>
              <a:schemeClr val="tx1"/>
            </a:solidFill>
          </a:ln>
        </p:spPr>
      </p:pic>
    </p:spTree>
    <p:extLst>
      <p:ext uri="{BB962C8B-B14F-4D97-AF65-F5344CB8AC3E}">
        <p14:creationId xmlns:p14="http://schemas.microsoft.com/office/powerpoint/2010/main" val="1002526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6" y="39061"/>
            <a:ext cx="12025564" cy="1325563"/>
          </a:xfrm>
        </p:spPr>
        <p:txBody>
          <a:bodyPr/>
          <a:lstStyle/>
          <a:p>
            <a:pPr algn="ctr"/>
            <a:r>
              <a:rPr lang="en-GB" dirty="0"/>
              <a:t>Clocaenog Forest is now on people’s radar!</a:t>
            </a:r>
          </a:p>
        </p:txBody>
      </p:sp>
      <p:sp>
        <p:nvSpPr>
          <p:cNvPr id="4" name="TextBox 3"/>
          <p:cNvSpPr txBox="1"/>
          <p:nvPr/>
        </p:nvSpPr>
        <p:spPr>
          <a:xfrm>
            <a:off x="5349540" y="1119112"/>
            <a:ext cx="2191753" cy="3970318"/>
          </a:xfrm>
          <a:prstGeom prst="rect">
            <a:avLst/>
          </a:prstGeom>
          <a:noFill/>
          <a:ln>
            <a:solidFill>
              <a:schemeClr val="tx1"/>
            </a:solidFill>
          </a:ln>
        </p:spPr>
        <p:txBody>
          <a:bodyPr wrap="square" rtlCol="0">
            <a:spAutoFit/>
          </a:bodyPr>
          <a:lstStyle/>
          <a:p>
            <a:r>
              <a:rPr lang="en-GB" dirty="0"/>
              <a:t>We've released 7 red squirrels in </a:t>
            </a:r>
            <a:r>
              <a:rPr lang="en-GB" dirty="0">
                <a:hlinkClick r:id="rId3"/>
              </a:rPr>
              <a:t>#Clocaenog</a:t>
            </a:r>
            <a:r>
              <a:rPr lang="en-GB" dirty="0"/>
              <a:t> forest to help give the iconic population a boost - </a:t>
            </a:r>
            <a:r>
              <a:rPr lang="en-GB" dirty="0">
                <a:hlinkClick r:id="rId4" tooltip="http://naturalresourceswales.gov.uk/about-us/news-and-events/news/protecting-the-iconic-red-squirrel/?lang=en"/>
              </a:rPr>
              <a:t>http://naturalresourceswales.gov.uk/about-us/news-and-events/news/protecting-the-iconic-red-squirrel/?lang=en …</a:t>
            </a:r>
            <a:r>
              <a:rPr lang="en-GB" dirty="0"/>
              <a:t> </a:t>
            </a:r>
            <a:r>
              <a:rPr lang="en-GB" dirty="0">
                <a:hlinkClick r:id="rId5"/>
              </a:rPr>
              <a:t>@</a:t>
            </a:r>
            <a:r>
              <a:rPr lang="en-GB" dirty="0" err="1">
                <a:hlinkClick r:id="rId5"/>
              </a:rPr>
              <a:t>RedSquirrelsinW</a:t>
            </a:r>
            <a:r>
              <a:rPr lang="en-GB" dirty="0"/>
              <a:t> </a:t>
            </a:r>
            <a:r>
              <a:rPr lang="en-GB" dirty="0">
                <a:hlinkClick r:id="rId6"/>
              </a:rPr>
              <a:t>@</a:t>
            </a:r>
            <a:r>
              <a:rPr lang="en-GB" dirty="0" err="1">
                <a:hlinkClick r:id="rId6"/>
              </a:rPr>
              <a:t>WelshMountainZo</a:t>
            </a:r>
            <a:r>
              <a:rPr lang="en-GB" dirty="0"/>
              <a:t> </a:t>
            </a:r>
            <a:r>
              <a:rPr lang="en-GB" dirty="0">
                <a:hlinkClick r:id="rId7"/>
              </a:rPr>
              <a:t>@</a:t>
            </a:r>
            <a:r>
              <a:rPr lang="en-GB" u="sng" dirty="0" err="1">
                <a:hlinkClick r:id="rId7"/>
              </a:rPr>
              <a:t>RedSquirrelsUtd</a:t>
            </a:r>
            <a:endParaRPr lang="en-GB" dirty="0"/>
          </a:p>
        </p:txBody>
      </p:sp>
      <p:pic>
        <p:nvPicPr>
          <p:cNvPr id="9" name="Picture 8"/>
          <p:cNvPicPr/>
          <p:nvPr/>
        </p:nvPicPr>
        <p:blipFill rotWithShape="1">
          <a:blip r:embed="rId8"/>
          <a:srcRect l="18613" t="23574" r="45491" b="13399"/>
          <a:stretch/>
        </p:blipFill>
        <p:spPr bwMode="auto">
          <a:xfrm>
            <a:off x="7799972" y="1070734"/>
            <a:ext cx="4305300" cy="4249951"/>
          </a:xfrm>
          <a:prstGeom prst="rect">
            <a:avLst/>
          </a:prstGeom>
          <a:ln>
            <a:solidFill>
              <a:schemeClr val="tx1"/>
            </a:solid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9"/>
          <a:srcRect t="17879" r="34079" b="4657"/>
          <a:stretch/>
        </p:blipFill>
        <p:spPr>
          <a:xfrm>
            <a:off x="83218" y="3349783"/>
            <a:ext cx="5266322" cy="3479294"/>
          </a:xfrm>
          <a:prstGeom prst="rect">
            <a:avLst/>
          </a:prstGeom>
          <a:ln>
            <a:solidFill>
              <a:schemeClr val="tx1"/>
            </a:solidFill>
          </a:ln>
        </p:spPr>
      </p:pic>
      <p:pic>
        <p:nvPicPr>
          <p:cNvPr id="11" name="Picture 10"/>
          <p:cNvPicPr/>
          <p:nvPr/>
        </p:nvPicPr>
        <p:blipFill rotWithShape="1">
          <a:blip r:embed="rId10"/>
          <a:srcRect l="13295" t="12414" r="38345" b="47093"/>
          <a:stretch/>
        </p:blipFill>
        <p:spPr bwMode="auto">
          <a:xfrm>
            <a:off x="166436" y="1519039"/>
            <a:ext cx="2771775" cy="1304925"/>
          </a:xfrm>
          <a:prstGeom prst="rect">
            <a:avLst/>
          </a:prstGeom>
          <a:ln>
            <a:solidFill>
              <a:schemeClr val="tx1"/>
            </a:solidFill>
          </a:ln>
          <a:extLst>
            <a:ext uri="{53640926-AAD7-44D8-BBD7-CCE9431645EC}">
              <a14:shadowObscured xmlns:a14="http://schemas.microsoft.com/office/drawing/2010/main"/>
            </a:ext>
          </a:extLst>
        </p:spPr>
      </p:pic>
      <p:pic>
        <p:nvPicPr>
          <p:cNvPr id="12" name="Picture 11"/>
          <p:cNvPicPr/>
          <p:nvPr/>
        </p:nvPicPr>
        <p:blipFill rotWithShape="1">
          <a:blip r:embed="rId11"/>
          <a:srcRect l="3490" t="38128" r="6105" b="27291"/>
          <a:stretch/>
        </p:blipFill>
        <p:spPr bwMode="auto">
          <a:xfrm>
            <a:off x="5682050" y="5530810"/>
            <a:ext cx="5181600" cy="111442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4946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7182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0682" y="0"/>
            <a:ext cx="4476749" cy="6858000"/>
          </a:xfrm>
          <a:prstGeom prst="rect">
            <a:avLst/>
          </a:prstGeom>
        </p:spPr>
      </p:pic>
    </p:spTree>
    <p:extLst>
      <p:ext uri="{BB962C8B-B14F-4D97-AF65-F5344CB8AC3E}">
        <p14:creationId xmlns:p14="http://schemas.microsoft.com/office/powerpoint/2010/main" val="2008655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3" y="90734"/>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7649" y="1628800"/>
            <a:ext cx="5133975"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915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1" y="88900"/>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7569" y="1484784"/>
            <a:ext cx="6626225"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391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7569" y="1628801"/>
            <a:ext cx="6999967" cy="448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wwt-svr-01\profiles2\b.hulme\Pictures\Grey Squirrels\Grey squirrel_on_log_ceredit to_Gillian_Day.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2581" t="13138" r="14428" b="13665"/>
          <a:stretch/>
        </p:blipFill>
        <p:spPr bwMode="auto">
          <a:xfrm>
            <a:off x="1705723" y="1463626"/>
            <a:ext cx="2622588" cy="15333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stretch>
            <a:fillRect/>
          </a:stretch>
        </p:blipFill>
        <p:spPr>
          <a:xfrm>
            <a:off x="7125644" y="1464566"/>
            <a:ext cx="2282725" cy="1526924"/>
          </a:xfrm>
          <a:prstGeom prst="rect">
            <a:avLst/>
          </a:prstGeom>
        </p:spPr>
      </p:pic>
    </p:spTree>
    <p:extLst>
      <p:ext uri="{BB962C8B-B14F-4D97-AF65-F5344CB8AC3E}">
        <p14:creationId xmlns:p14="http://schemas.microsoft.com/office/powerpoint/2010/main" val="24216854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0386" y="1709959"/>
            <a:ext cx="7115175"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4137" y="2283619"/>
            <a:ext cx="3051259"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8822" y="2283618"/>
            <a:ext cx="3051252"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080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32" y="0"/>
            <a:ext cx="12182535" cy="6858000"/>
          </a:xfrm>
          <a:prstGeom prst="rect">
            <a:avLst/>
          </a:prstGeom>
        </p:spPr>
      </p:pic>
      <p:pic>
        <p:nvPicPr>
          <p:cNvPr id="3074" name="Picture 4"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7569" y="1428751"/>
            <a:ext cx="6621463"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79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641" y="1458466"/>
            <a:ext cx="5913437"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81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780520" y="281134"/>
            <a:ext cx="10515600" cy="1325563"/>
          </a:xfrm>
        </p:spPr>
        <p:txBody>
          <a:bodyPr/>
          <a:lstStyle/>
          <a:p>
            <a:r>
              <a:rPr lang="en-GB" dirty="0">
                <a:latin typeface="Arial" panose="020B0604020202020204" pitchFamily="34" charset="0"/>
                <a:cs typeface="Arial" panose="020B0604020202020204" pitchFamily="34" charset="0"/>
              </a:rPr>
              <a:t>Red squirrel strategy</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334545" y="1606697"/>
            <a:ext cx="6172201" cy="5027202"/>
          </a:xfrm>
        </p:spPr>
        <p:txBody>
          <a:bodyPr>
            <a:normAutofit fontScale="85000" lnSpcReduction="20000"/>
          </a:bodyPr>
          <a:lstStyle/>
          <a:p>
            <a:r>
              <a:rPr lang="en-GB" dirty="0"/>
              <a:t>Wales Squirrel Forum</a:t>
            </a:r>
          </a:p>
          <a:p>
            <a:r>
              <a:rPr lang="en-GB" dirty="0"/>
              <a:t>1999: </a:t>
            </a:r>
            <a:r>
              <a:rPr lang="en-GB" i="1" dirty="0"/>
              <a:t>Red Squirrel Strategy for Wales</a:t>
            </a:r>
          </a:p>
          <a:p>
            <a:pPr lvl="1">
              <a:buFont typeface="Wingdings" panose="05000000000000000000" pitchFamily="2" charset="2"/>
              <a:buChar char="q"/>
            </a:pPr>
            <a:r>
              <a:rPr lang="en-GB" dirty="0"/>
              <a:t>Priority sites for action, ranked</a:t>
            </a:r>
          </a:p>
          <a:p>
            <a:r>
              <a:rPr lang="en-GB" dirty="0"/>
              <a:t>2009: </a:t>
            </a:r>
            <a:r>
              <a:rPr lang="en-GB" i="1" dirty="0"/>
              <a:t>Conservation plan for red squirrels in Wales</a:t>
            </a:r>
          </a:p>
          <a:p>
            <a:pPr lvl="1">
              <a:buFont typeface="Wingdings" panose="05000000000000000000" pitchFamily="2" charset="2"/>
              <a:buChar char="q"/>
            </a:pPr>
            <a:r>
              <a:rPr lang="en-GB" dirty="0"/>
              <a:t>Focal sites for action</a:t>
            </a:r>
          </a:p>
          <a:p>
            <a:pPr lvl="1">
              <a:buFont typeface="Wingdings" panose="05000000000000000000" pitchFamily="2" charset="2"/>
              <a:buChar char="q"/>
            </a:pPr>
            <a:r>
              <a:rPr lang="en-GB" dirty="0"/>
              <a:t>Targets</a:t>
            </a:r>
          </a:p>
          <a:p>
            <a:pPr marL="457200" lvl="1" indent="0">
              <a:buNone/>
            </a:pPr>
            <a:r>
              <a:rPr lang="en-GB" i="1" dirty="0"/>
              <a:t>1. Maintain breeding populations of red squirrels at all Focal Sites within Wales</a:t>
            </a:r>
          </a:p>
          <a:p>
            <a:pPr marL="457200" lvl="1" indent="0">
              <a:buNone/>
            </a:pPr>
            <a:r>
              <a:rPr lang="en-GB" i="1" dirty="0"/>
              <a:t>2. Maintain the current distribution of red squirrels within Wales if resources permit</a:t>
            </a:r>
            <a:r>
              <a:rPr lang="en-GB" dirty="0"/>
              <a:t> </a:t>
            </a:r>
          </a:p>
          <a:p>
            <a:pPr lvl="1">
              <a:buFont typeface="Wingdings" panose="05000000000000000000" pitchFamily="2" charset="2"/>
              <a:buChar char="q"/>
            </a:pPr>
            <a:r>
              <a:rPr lang="en-GB" dirty="0"/>
              <a:t>Actions</a:t>
            </a:r>
          </a:p>
          <a:p>
            <a:pPr lvl="1"/>
            <a:endParaRPr lang="en-GB" dirty="0"/>
          </a:p>
          <a:p>
            <a:r>
              <a:rPr lang="en-GB" dirty="0"/>
              <a:t>2017 review and refresh </a:t>
            </a:r>
          </a:p>
          <a:p>
            <a:r>
              <a:rPr lang="en-GB" dirty="0"/>
              <a:t>WG consultation Grey Squirrel Management Action Plan</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947" y="7040"/>
            <a:ext cx="4847053" cy="6858000"/>
          </a:xfrm>
          <a:prstGeom prst="rect">
            <a:avLst/>
          </a:prstGeom>
        </p:spPr>
      </p:pic>
      <p:pic>
        <p:nvPicPr>
          <p:cNvPr id="8" name="Picture 7"/>
          <p:cNvPicPr>
            <a:picLocks noChangeAspect="1"/>
          </p:cNvPicPr>
          <p:nvPr/>
        </p:nvPicPr>
        <p:blipFill>
          <a:blip r:embed="rId5"/>
          <a:stretch>
            <a:fillRect/>
          </a:stretch>
        </p:blipFill>
        <p:spPr>
          <a:xfrm>
            <a:off x="6733973" y="3501950"/>
            <a:ext cx="2344445" cy="3356050"/>
          </a:xfrm>
          <a:prstGeom prst="rect">
            <a:avLst/>
          </a:prstGeom>
          <a:ln w="19050">
            <a:solidFill>
              <a:schemeClr val="tx1"/>
            </a:solidFill>
          </a:ln>
        </p:spPr>
      </p:pic>
    </p:spTree>
    <p:extLst>
      <p:ext uri="{BB962C8B-B14F-4D97-AF65-F5344CB8AC3E}">
        <p14:creationId xmlns:p14="http://schemas.microsoft.com/office/powerpoint/2010/main" val="15261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837" y="1700809"/>
            <a:ext cx="6767513"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557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22996" y="1261516"/>
            <a:ext cx="6912768" cy="1384995"/>
          </a:xfrm>
          <a:prstGeom prst="rect">
            <a:avLst/>
          </a:prstGeom>
          <a:noFill/>
        </p:spPr>
        <p:txBody>
          <a:bodyPr wrap="square" rtlCol="0">
            <a:spAutoFit/>
          </a:bodyPr>
          <a:lstStyle/>
          <a:p>
            <a:pPr algn="ctr"/>
            <a:r>
              <a:rPr lang="cy-GB" sz="2800" b="1" dirty="0">
                <a:solidFill>
                  <a:srgbClr val="111111"/>
                </a:solidFill>
                <a:latin typeface="Calibri" panose="020F0502020204030204" pitchFamily="34" charset="0"/>
              </a:rPr>
              <a:t>A Management Plan </a:t>
            </a:r>
          </a:p>
          <a:p>
            <a:pPr algn="ctr"/>
            <a:r>
              <a:rPr lang="cy-GB" sz="2800" b="1" dirty="0">
                <a:solidFill>
                  <a:srgbClr val="111111"/>
                </a:solidFill>
                <a:latin typeface="Calibri" panose="020F0502020204030204" pitchFamily="34" charset="0"/>
              </a:rPr>
              <a:t>for the Mid Wales Red Squirrel Focal site</a:t>
            </a:r>
          </a:p>
          <a:p>
            <a:pPr algn="ctr"/>
            <a:endParaRPr lang="cy-GB" sz="600" b="1" dirty="0">
              <a:solidFill>
                <a:srgbClr val="111111"/>
              </a:solidFill>
              <a:latin typeface="Calibri" panose="020F0502020204030204" pitchFamily="34" charset="0"/>
            </a:endParaRPr>
          </a:p>
          <a:p>
            <a:pPr algn="ctr"/>
            <a:r>
              <a:rPr lang="cy-GB" sz="2200" b="1" i="1" dirty="0">
                <a:solidFill>
                  <a:srgbClr val="111111"/>
                </a:solidFill>
                <a:latin typeface="Calibri" panose="020F0502020204030204" pitchFamily="34" charset="0"/>
              </a:rPr>
              <a:t>Optimising Habitat Management for Reds Squirrels</a:t>
            </a:r>
            <a:endParaRPr lang="en-GB" sz="2200" b="1" i="1" dirty="0">
              <a:solidFill>
                <a:srgbClr val="111111"/>
              </a:solidFill>
              <a:latin typeface="Calibri" panose="020F0502020204030204" pitchFamily="34" charset="0"/>
            </a:endParaRPr>
          </a:p>
        </p:txBody>
      </p:sp>
      <p:pic>
        <p:nvPicPr>
          <p:cNvPr id="174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4147" y="2682401"/>
            <a:ext cx="2870638" cy="393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351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5520" y="1478484"/>
            <a:ext cx="7264032" cy="490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136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5286" y="1628800"/>
            <a:ext cx="7346950"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53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998" y="1295224"/>
            <a:ext cx="6599666" cy="512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952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wwt-svr-01\profiles2\b.hulme\Documents\WTSWW\MWRSP\Grey Squirrel Control officer\Publicity\Logos\RSU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80962"/>
            <a:ext cx="1562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wwt-svr-01\profiles2\b.hulme\Documents\WTSWW\MWRSP\Grey Squirrel Control officer\Publicity\Logos\english-welsh_compact_pan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5208" y="206920"/>
            <a:ext cx="1272388" cy="864096"/>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9664" y="1457326"/>
            <a:ext cx="6137961" cy="499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18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177" y="178472"/>
            <a:ext cx="6128095" cy="635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400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1983922" y="1573464"/>
            <a:ext cx="4577400" cy="444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endParaRPr lang="en-GB" sz="1600" dirty="0">
              <a:latin typeface="+mn-lt"/>
            </a:endParaRPr>
          </a:p>
          <a:p>
            <a:pPr algn="l"/>
            <a:r>
              <a:rPr lang="en-GB" sz="3200" b="1" dirty="0">
                <a:latin typeface="+mn-lt"/>
              </a:rPr>
              <a:t>Community Action</a:t>
            </a:r>
          </a:p>
          <a:p>
            <a:pPr algn="l"/>
            <a:endParaRPr lang="en-GB" sz="1200" dirty="0">
              <a:latin typeface="+mn-lt"/>
            </a:endParaRPr>
          </a:p>
          <a:p>
            <a:pPr marL="342900" indent="-342900">
              <a:lnSpc>
                <a:spcPct val="150000"/>
              </a:lnSpc>
              <a:buFont typeface="Wingdings" panose="05000000000000000000" pitchFamily="2" charset="2"/>
              <a:buChar char="v"/>
            </a:pPr>
            <a:r>
              <a:rPr lang="en-GB" sz="2400" dirty="0">
                <a:latin typeface="+mn-lt"/>
              </a:rPr>
              <a:t>Co-ordinate volunteer activity</a:t>
            </a:r>
          </a:p>
          <a:p>
            <a:pPr marL="342900" indent="-342900">
              <a:lnSpc>
                <a:spcPct val="150000"/>
              </a:lnSpc>
              <a:buFont typeface="Wingdings" panose="05000000000000000000" pitchFamily="2" charset="2"/>
              <a:buChar char="v"/>
            </a:pPr>
            <a:r>
              <a:rPr lang="en-GB" sz="2400" dirty="0">
                <a:latin typeface="+mn-lt"/>
              </a:rPr>
              <a:t>Trap Loan Scheme</a:t>
            </a:r>
          </a:p>
          <a:p>
            <a:pPr marL="342900" indent="-342900">
              <a:lnSpc>
                <a:spcPct val="150000"/>
              </a:lnSpc>
              <a:buFont typeface="Wingdings" panose="05000000000000000000" pitchFamily="2" charset="2"/>
              <a:buChar char="v"/>
            </a:pPr>
            <a:r>
              <a:rPr lang="en-GB" sz="2400" dirty="0">
                <a:latin typeface="+mn-lt"/>
              </a:rPr>
              <a:t>Local Coordinators</a:t>
            </a:r>
          </a:p>
          <a:p>
            <a:pPr marL="342900" indent="-342900">
              <a:lnSpc>
                <a:spcPct val="150000"/>
              </a:lnSpc>
              <a:buFont typeface="Wingdings" panose="05000000000000000000" pitchFamily="2" charset="2"/>
              <a:buChar char="v"/>
            </a:pPr>
            <a:r>
              <a:rPr lang="cy-GB" sz="2400" dirty="0">
                <a:latin typeface="+mn-lt"/>
              </a:rPr>
              <a:t>Raise awareness</a:t>
            </a:r>
          </a:p>
          <a:p>
            <a:pPr marL="342900" indent="-342900">
              <a:lnSpc>
                <a:spcPct val="150000"/>
              </a:lnSpc>
              <a:buFont typeface="Wingdings" panose="05000000000000000000" pitchFamily="2" charset="2"/>
              <a:buChar char="v"/>
            </a:pPr>
            <a:r>
              <a:rPr lang="cy-GB" sz="2400" dirty="0">
                <a:latin typeface="+mn-lt"/>
              </a:rPr>
              <a:t>Educational activities</a:t>
            </a:r>
          </a:p>
          <a:p>
            <a:pPr marL="342900" indent="-342900">
              <a:lnSpc>
                <a:spcPct val="150000"/>
              </a:lnSpc>
              <a:buFont typeface="Wingdings" panose="05000000000000000000" pitchFamily="2" charset="2"/>
              <a:buChar char="v"/>
            </a:pPr>
            <a:r>
              <a:rPr lang="cy-GB" sz="2400" dirty="0">
                <a:latin typeface="+mn-lt"/>
              </a:rPr>
              <a:t>Squirrel surveys</a:t>
            </a:r>
            <a:endParaRPr lang="en-GB" sz="2400" dirty="0">
              <a:latin typeface="+mn-lt"/>
            </a:endParaRPr>
          </a:p>
          <a:p>
            <a:pPr algn="l"/>
            <a:br>
              <a:rPr lang="en-GB" sz="2500" dirty="0">
                <a:solidFill>
                  <a:srgbClr val="01530B"/>
                </a:solidFill>
              </a:rPr>
            </a:br>
            <a:endParaRPr lang="en-US" sz="2500" dirty="0">
              <a:solidFill>
                <a:srgbClr val="01530B"/>
              </a:solidFill>
            </a:endParaRPr>
          </a:p>
        </p:txBody>
      </p:sp>
      <p:pic>
        <p:nvPicPr>
          <p:cNvPr id="2" name="Picture 1"/>
          <p:cNvPicPr>
            <a:picLocks noChangeAspect="1"/>
          </p:cNvPicPr>
          <p:nvPr/>
        </p:nvPicPr>
        <p:blipFill>
          <a:blip r:embed="rId6"/>
          <a:stretch>
            <a:fillRect/>
          </a:stretch>
        </p:blipFill>
        <p:spPr>
          <a:xfrm>
            <a:off x="6960096" y="395899"/>
            <a:ext cx="2282902" cy="3005588"/>
          </a:xfrm>
          <a:prstGeom prst="rect">
            <a:avLst/>
          </a:prstGeom>
        </p:spPr>
      </p:pic>
      <p:pic>
        <p:nvPicPr>
          <p:cNvPr id="3" name="Picture 2"/>
          <p:cNvPicPr>
            <a:picLocks noChangeAspect="1"/>
          </p:cNvPicPr>
          <p:nvPr/>
        </p:nvPicPr>
        <p:blipFill>
          <a:blip r:embed="rId7"/>
          <a:stretch>
            <a:fillRect/>
          </a:stretch>
        </p:blipFill>
        <p:spPr>
          <a:xfrm>
            <a:off x="6145314" y="3884506"/>
            <a:ext cx="3082806" cy="2351945"/>
          </a:xfrm>
          <a:prstGeom prst="rect">
            <a:avLst/>
          </a:prstGeom>
        </p:spPr>
      </p:pic>
    </p:spTree>
    <p:extLst>
      <p:ext uri="{BB962C8B-B14F-4D97-AF65-F5344CB8AC3E}">
        <p14:creationId xmlns:p14="http://schemas.microsoft.com/office/powerpoint/2010/main" val="540266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750" y="72478"/>
            <a:ext cx="3225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997858" y="3068961"/>
            <a:ext cx="4129449" cy="3098161"/>
          </a:xfrm>
          <a:prstGeom prst="rect">
            <a:avLst/>
          </a:prstGeom>
        </p:spPr>
      </p:pic>
      <p:pic>
        <p:nvPicPr>
          <p:cNvPr id="286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844" y="1556792"/>
            <a:ext cx="412042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62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4750" y="72478"/>
            <a:ext cx="3225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01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952652" y="1820209"/>
            <a:ext cx="7236296" cy="4070417"/>
          </a:xfrm>
          <a:prstGeom prst="rect">
            <a:avLst/>
          </a:prstGeom>
        </p:spPr>
      </p:pic>
    </p:spTree>
    <p:extLst>
      <p:ext uri="{BB962C8B-B14F-4D97-AF65-F5344CB8AC3E}">
        <p14:creationId xmlns:p14="http://schemas.microsoft.com/office/powerpoint/2010/main" val="7047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Anglesey</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838199" y="1825625"/>
            <a:ext cx="6172201" cy="4351338"/>
          </a:xfrm>
        </p:spPr>
        <p:txBody>
          <a:bodyPr>
            <a:normAutofit/>
          </a:bodyPr>
          <a:lstStyle/>
          <a:p>
            <a:r>
              <a:rPr lang="en-GB" dirty="0"/>
              <a:t>1997: 40 red squirrels</a:t>
            </a:r>
          </a:p>
          <a:p>
            <a:r>
              <a:rPr lang="en-GB" dirty="0"/>
              <a:t>Community led project</a:t>
            </a:r>
          </a:p>
          <a:p>
            <a:r>
              <a:rPr lang="en-GB" dirty="0"/>
              <a:t>Annual grey squirrel control from 1998</a:t>
            </a:r>
          </a:p>
          <a:p>
            <a:r>
              <a:rPr lang="en-GB" dirty="0"/>
              <a:t>Eradicated GS 2015</a:t>
            </a:r>
          </a:p>
          <a:p>
            <a:r>
              <a:rPr lang="en-GB" dirty="0"/>
              <a:t>Series of red squirrel reinforcements</a:t>
            </a:r>
          </a:p>
          <a:p>
            <a:r>
              <a:rPr lang="en-GB" dirty="0"/>
              <a:t>Estimated &gt;700 red squirrels</a:t>
            </a:r>
          </a:p>
          <a:p>
            <a:r>
              <a:rPr lang="en-GB" dirty="0"/>
              <a:t>Red squirrels spread to Gwynedd</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9" name="Picture 8"/>
          <p:cNvPicPr>
            <a:picLocks noChangeAspect="1"/>
          </p:cNvPicPr>
          <p:nvPr/>
        </p:nvPicPr>
        <p:blipFill rotWithShape="1">
          <a:blip r:embed="rId4"/>
          <a:srcRect l="31806" t="24219" r="25832" b="12574"/>
          <a:stretch/>
        </p:blipFill>
        <p:spPr>
          <a:xfrm>
            <a:off x="7083424" y="1753081"/>
            <a:ext cx="5164668" cy="4332600"/>
          </a:xfrm>
          <a:prstGeom prst="rect">
            <a:avLst/>
          </a:prstGeom>
        </p:spPr>
      </p:pic>
      <p:sp>
        <p:nvSpPr>
          <p:cNvPr id="11" name="TextBox 10"/>
          <p:cNvSpPr txBox="1"/>
          <p:nvPr/>
        </p:nvSpPr>
        <p:spPr>
          <a:xfrm>
            <a:off x="7219666" y="1879296"/>
            <a:ext cx="2694659" cy="1323439"/>
          </a:xfrm>
          <a:prstGeom prst="rect">
            <a:avLst/>
          </a:prstGeom>
          <a:noFill/>
        </p:spPr>
        <p:txBody>
          <a:bodyPr wrap="square" rtlCol="0">
            <a:spAutoFit/>
          </a:bodyPr>
          <a:lstStyle/>
          <a:p>
            <a:r>
              <a:rPr lang="en-GB" sz="2000" dirty="0">
                <a:solidFill>
                  <a:schemeClr val="bg1"/>
                </a:solidFill>
              </a:rPr>
              <a:t>Total area: 71,000 ha</a:t>
            </a:r>
          </a:p>
          <a:p>
            <a:r>
              <a:rPr lang="en-GB" sz="2000" dirty="0">
                <a:solidFill>
                  <a:schemeClr val="bg1"/>
                </a:solidFill>
              </a:rPr>
              <a:t>Wooded area: 2,500 ha</a:t>
            </a:r>
          </a:p>
          <a:p>
            <a:r>
              <a:rPr lang="en-GB" sz="2000" dirty="0">
                <a:solidFill>
                  <a:schemeClr val="bg1"/>
                </a:solidFill>
              </a:rPr>
              <a:t>Private/some government</a:t>
            </a:r>
          </a:p>
        </p:txBody>
      </p:sp>
    </p:spTree>
    <p:extLst>
      <p:ext uri="{BB962C8B-B14F-4D97-AF65-F5344CB8AC3E}">
        <p14:creationId xmlns:p14="http://schemas.microsoft.com/office/powerpoint/2010/main" val="4119548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4750" y="72478"/>
            <a:ext cx="3225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08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35560" y="1876141"/>
            <a:ext cx="7092280" cy="3989408"/>
          </a:xfrm>
          <a:prstGeom prst="rect">
            <a:avLst/>
          </a:prstGeom>
        </p:spPr>
      </p:pic>
    </p:spTree>
    <p:extLst>
      <p:ext uri="{BB962C8B-B14F-4D97-AF65-F5344CB8AC3E}">
        <p14:creationId xmlns:p14="http://schemas.microsoft.com/office/powerpoint/2010/main" val="1332407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0"/>
            <a:ext cx="1187450"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5"/>
          <p:cNvSpPr txBox="1">
            <a:spLocks noChangeArrowheads="1"/>
          </p:cNvSpPr>
          <p:nvPr/>
        </p:nvSpPr>
        <p:spPr bwMode="auto">
          <a:xfrm>
            <a:off x="1524000" y="6583363"/>
            <a:ext cx="9144000" cy="304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chemeClr val="bg1"/>
                </a:solidFill>
                <a:latin typeface="Calibri" pitchFamily="34" charset="0"/>
              </a:rPr>
              <a:t>  Gwarchod </a:t>
            </a:r>
            <a:r>
              <a:rPr lang="en-GB" altLang="en-US" sz="1400" b="1">
                <a:solidFill>
                  <a:schemeClr val="bg1"/>
                </a:solidFill>
                <a:latin typeface="Calibri" pitchFamily="34" charset="0"/>
              </a:rPr>
              <a:t>Bywyd Gwyllt</a:t>
            </a:r>
            <a:r>
              <a:rPr lang="en-GB" altLang="en-US" sz="1400">
                <a:solidFill>
                  <a:schemeClr val="bg1"/>
                </a:solidFill>
                <a:latin typeface="Calibri" pitchFamily="34" charset="0"/>
              </a:rPr>
              <a:t> ar gyfer y Dyfodol                                                                                Protecting </a:t>
            </a:r>
            <a:r>
              <a:rPr lang="en-GB" altLang="en-US" sz="1400" b="1">
                <a:solidFill>
                  <a:schemeClr val="bg1"/>
                </a:solidFill>
                <a:latin typeface="Calibri" pitchFamily="34" charset="0"/>
              </a:rPr>
              <a:t>Wildlife</a:t>
            </a:r>
            <a:r>
              <a:rPr lang="en-GB" altLang="en-US" sz="1400">
                <a:solidFill>
                  <a:schemeClr val="bg1"/>
                </a:solidFill>
                <a:latin typeface="Calibri" pitchFamily="34" charset="0"/>
              </a:rPr>
              <a:t> for the Future</a:t>
            </a:r>
          </a:p>
        </p:txBody>
      </p:sp>
      <p:pic>
        <p:nvPicPr>
          <p:cNvPr id="3076" name="Picture 56" descr="Letterhe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114" y="44451"/>
            <a:ext cx="10763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90" y="72479"/>
            <a:ext cx="421322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750" y="72478"/>
            <a:ext cx="3225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652" y="2795959"/>
            <a:ext cx="4787140" cy="359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a:stretch>
            <a:fillRect/>
          </a:stretch>
        </p:blipFill>
        <p:spPr>
          <a:xfrm>
            <a:off x="1932090" y="1372637"/>
            <a:ext cx="4091903" cy="2447019"/>
          </a:xfrm>
          <a:prstGeom prst="rect">
            <a:avLst/>
          </a:prstGeom>
        </p:spPr>
      </p:pic>
    </p:spTree>
    <p:extLst>
      <p:ext uri="{BB962C8B-B14F-4D97-AF65-F5344CB8AC3E}">
        <p14:creationId xmlns:p14="http://schemas.microsoft.com/office/powerpoint/2010/main" val="299706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7288" t="22001" r="24479" b="8001"/>
          <a:stretch/>
        </p:blipFill>
        <p:spPr>
          <a:xfrm>
            <a:off x="5778763" y="1854651"/>
            <a:ext cx="6308462" cy="4265538"/>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Clocaenog</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838200" y="1825625"/>
            <a:ext cx="5548952" cy="4351338"/>
          </a:xfrm>
        </p:spPr>
        <p:txBody>
          <a:bodyPr>
            <a:normAutofit lnSpcReduction="10000"/>
          </a:bodyPr>
          <a:lstStyle/>
          <a:p>
            <a:r>
              <a:rPr lang="en-GB" dirty="0"/>
              <a:t>1998: 300-400 red squirrels</a:t>
            </a:r>
          </a:p>
          <a:p>
            <a:r>
              <a:rPr lang="en-GB" dirty="0"/>
              <a:t>Government funded</a:t>
            </a:r>
          </a:p>
          <a:p>
            <a:r>
              <a:rPr lang="en-GB" dirty="0"/>
              <a:t>Grey squirrel control from 1994</a:t>
            </a:r>
          </a:p>
          <a:p>
            <a:r>
              <a:rPr lang="en-GB" dirty="0"/>
              <a:t>Habitat management</a:t>
            </a:r>
          </a:p>
          <a:p>
            <a:r>
              <a:rPr lang="en-GB" dirty="0"/>
              <a:t>Small scale control initially, increased targeting from 2009</a:t>
            </a:r>
          </a:p>
          <a:p>
            <a:r>
              <a:rPr lang="en-GB" dirty="0"/>
              <a:t>No community group</a:t>
            </a:r>
          </a:p>
          <a:p>
            <a:r>
              <a:rPr lang="en-GB" dirty="0"/>
              <a:t>Currently est. &lt;50 red squirrels</a:t>
            </a:r>
          </a:p>
          <a:p>
            <a:r>
              <a:rPr lang="en-GB" dirty="0"/>
              <a:t>RSU – new community group</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TextBox 10"/>
          <p:cNvSpPr txBox="1"/>
          <p:nvPr/>
        </p:nvSpPr>
        <p:spPr>
          <a:xfrm>
            <a:off x="9736788" y="1893691"/>
            <a:ext cx="2694659" cy="1323439"/>
          </a:xfrm>
          <a:prstGeom prst="rect">
            <a:avLst/>
          </a:prstGeom>
          <a:noFill/>
        </p:spPr>
        <p:txBody>
          <a:bodyPr wrap="square" rtlCol="0">
            <a:spAutoFit/>
          </a:bodyPr>
          <a:lstStyle/>
          <a:p>
            <a:r>
              <a:rPr lang="en-GB" sz="2000" b="1" dirty="0">
                <a:solidFill>
                  <a:schemeClr val="bg1"/>
                </a:solidFill>
              </a:rPr>
              <a:t>Upland conifer forest</a:t>
            </a:r>
          </a:p>
          <a:p>
            <a:r>
              <a:rPr lang="en-GB" sz="2000" b="1" dirty="0">
                <a:solidFill>
                  <a:schemeClr val="bg1"/>
                </a:solidFill>
              </a:rPr>
              <a:t>Total: 5,5000 ha</a:t>
            </a:r>
          </a:p>
          <a:p>
            <a:r>
              <a:rPr lang="en-GB" sz="2000" b="1" dirty="0">
                <a:solidFill>
                  <a:schemeClr val="bg1"/>
                </a:solidFill>
              </a:rPr>
              <a:t>Wooded: 4,700 ha</a:t>
            </a:r>
          </a:p>
          <a:p>
            <a:r>
              <a:rPr lang="en-GB" sz="2000" b="1" dirty="0">
                <a:solidFill>
                  <a:schemeClr val="bg1"/>
                </a:solidFill>
              </a:rPr>
              <a:t>Government</a:t>
            </a:r>
          </a:p>
        </p:txBody>
      </p:sp>
    </p:spTree>
    <p:extLst>
      <p:ext uri="{BB962C8B-B14F-4D97-AF65-F5344CB8AC3E}">
        <p14:creationId xmlns:p14="http://schemas.microsoft.com/office/powerpoint/2010/main" val="266745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959" y="1573171"/>
            <a:ext cx="6409041" cy="454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Mid-Wales</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838200" y="1825625"/>
            <a:ext cx="5548952" cy="4351338"/>
          </a:xfrm>
        </p:spPr>
        <p:txBody>
          <a:bodyPr>
            <a:normAutofit lnSpcReduction="10000"/>
          </a:bodyPr>
          <a:lstStyle/>
          <a:p>
            <a:r>
              <a:rPr lang="en-GB" dirty="0"/>
              <a:t>150-300 red squirrels</a:t>
            </a:r>
          </a:p>
          <a:p>
            <a:r>
              <a:rPr lang="en-GB" dirty="0"/>
              <a:t>Wildlife Trust project 2002</a:t>
            </a:r>
          </a:p>
          <a:p>
            <a:r>
              <a:rPr lang="en-GB" dirty="0"/>
              <a:t>Small scale initially, extensive trapping projects</a:t>
            </a:r>
          </a:p>
          <a:p>
            <a:r>
              <a:rPr lang="en-GB" dirty="0"/>
              <a:t>Range of funding applications </a:t>
            </a:r>
          </a:p>
          <a:p>
            <a:r>
              <a:rPr lang="en-GB" dirty="0"/>
              <a:t>Volunteer groups: trap loan scheme, forest surveys</a:t>
            </a:r>
          </a:p>
          <a:p>
            <a:r>
              <a:rPr lang="en-GB" dirty="0"/>
              <a:t>Large forest area in                     rural landscape</a:t>
            </a:r>
          </a:p>
          <a:p>
            <a:r>
              <a:rPr lang="en-GB" dirty="0"/>
              <a:t>Habitat management planning</a:t>
            </a:r>
          </a:p>
          <a:p>
            <a:pPr marL="0" indent="0">
              <a:buNone/>
            </a:pPr>
            <a:endParaRPr lang="en-GB" dirty="0"/>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1" name="TextBox 10"/>
          <p:cNvSpPr txBox="1"/>
          <p:nvPr/>
        </p:nvSpPr>
        <p:spPr>
          <a:xfrm>
            <a:off x="5782959" y="1698405"/>
            <a:ext cx="2910665" cy="1323439"/>
          </a:xfrm>
          <a:prstGeom prst="rect">
            <a:avLst/>
          </a:prstGeom>
          <a:noFill/>
        </p:spPr>
        <p:txBody>
          <a:bodyPr wrap="square" rtlCol="0">
            <a:spAutoFit/>
          </a:bodyPr>
          <a:lstStyle/>
          <a:p>
            <a:r>
              <a:rPr lang="en-GB" sz="2000" b="1" dirty="0"/>
              <a:t>Upland conifer forest</a:t>
            </a:r>
          </a:p>
          <a:p>
            <a:r>
              <a:rPr lang="en-GB" sz="2000" b="1" dirty="0"/>
              <a:t>Total area: 29,5000 ha</a:t>
            </a:r>
          </a:p>
          <a:p>
            <a:r>
              <a:rPr lang="en-GB" sz="2000" b="1" dirty="0"/>
              <a:t>Wooded area: 15,000 ha</a:t>
            </a:r>
          </a:p>
          <a:p>
            <a:r>
              <a:rPr lang="en-GB" sz="2000" b="1" dirty="0"/>
              <a:t>Private/government</a:t>
            </a:r>
          </a:p>
        </p:txBody>
      </p:sp>
    </p:spTree>
    <p:extLst>
      <p:ext uri="{BB962C8B-B14F-4D97-AF65-F5344CB8AC3E}">
        <p14:creationId xmlns:p14="http://schemas.microsoft.com/office/powerpoint/2010/main" val="152839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Summary</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207741" cy="224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8225" t="8001" r="9553" b="7652"/>
          <a:stretch/>
        </p:blipFill>
        <p:spPr bwMode="auto">
          <a:xfrm>
            <a:off x="419099" y="2224275"/>
            <a:ext cx="2369540" cy="24571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6"/>
          <a:srcRect l="24013" t="41423" r="46149" b="12366"/>
          <a:stretch/>
        </p:blipFill>
        <p:spPr>
          <a:xfrm>
            <a:off x="3626840" y="2211836"/>
            <a:ext cx="2834891" cy="2469595"/>
          </a:xfrm>
          <a:prstGeom prst="rect">
            <a:avLst/>
          </a:prstGeom>
        </p:spPr>
      </p:pic>
      <p:pic>
        <p:nvPicPr>
          <p:cNvPr id="12" name="Picture 11"/>
          <p:cNvPicPr>
            <a:picLocks noChangeAspect="1"/>
          </p:cNvPicPr>
          <p:nvPr/>
        </p:nvPicPr>
        <p:blipFill rotWithShape="1">
          <a:blip r:embed="rId7"/>
          <a:srcRect l="24800" t="10781" r="40908" b="5179"/>
          <a:stretch/>
        </p:blipFill>
        <p:spPr>
          <a:xfrm>
            <a:off x="8833903" y="13709"/>
            <a:ext cx="3360357" cy="4630005"/>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42850" r="6651"/>
          <a:stretch/>
        </p:blipFill>
        <p:spPr>
          <a:xfrm>
            <a:off x="6424871" y="-9022"/>
            <a:ext cx="2714158" cy="403095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9436" y="-9022"/>
            <a:ext cx="3330901" cy="2220858"/>
          </a:xfrm>
          <a:prstGeom prst="rect">
            <a:avLst/>
          </a:prstGeom>
        </p:spPr>
      </p:pic>
      <p:sp>
        <p:nvSpPr>
          <p:cNvPr id="15" name="TextBox 14"/>
          <p:cNvSpPr txBox="1"/>
          <p:nvPr/>
        </p:nvSpPr>
        <p:spPr>
          <a:xfrm>
            <a:off x="962025" y="5500559"/>
            <a:ext cx="10642953" cy="461665"/>
          </a:xfrm>
          <a:prstGeom prst="rect">
            <a:avLst/>
          </a:prstGeom>
          <a:noFill/>
        </p:spPr>
        <p:txBody>
          <a:bodyPr wrap="square" rtlCol="0">
            <a:spAutoFit/>
          </a:bodyPr>
          <a:lstStyle/>
          <a:p>
            <a:r>
              <a:rPr lang="en-GB" sz="2400" i="1" dirty="0"/>
              <a:t>Three focal sites in Wales – taken different approaches, but each proving successful. </a:t>
            </a:r>
          </a:p>
        </p:txBody>
      </p:sp>
      <p:sp>
        <p:nvSpPr>
          <p:cNvPr id="16" name="TextBox 15"/>
          <p:cNvSpPr txBox="1"/>
          <p:nvPr/>
        </p:nvSpPr>
        <p:spPr>
          <a:xfrm>
            <a:off x="677333" y="4876800"/>
            <a:ext cx="10676467" cy="369332"/>
          </a:xfrm>
          <a:prstGeom prst="rect">
            <a:avLst/>
          </a:prstGeom>
          <a:noFill/>
        </p:spPr>
        <p:txBody>
          <a:bodyPr wrap="square" rtlCol="0">
            <a:spAutoFit/>
          </a:bodyPr>
          <a:lstStyle/>
          <a:p>
            <a:r>
              <a:rPr lang="en-GB" b="1" dirty="0"/>
              <a:t>Mid-Wales			Anglesey/Gwynedd			Clocaenog</a:t>
            </a:r>
          </a:p>
        </p:txBody>
      </p:sp>
    </p:spTree>
    <p:extLst>
      <p:ext uri="{BB962C8B-B14F-4D97-AF65-F5344CB8AC3E}">
        <p14:creationId xmlns:p14="http://schemas.microsoft.com/office/powerpoint/2010/main" val="183389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a:xfrm>
            <a:off x="1460500" y="309563"/>
            <a:ext cx="9144000" cy="2387600"/>
          </a:xfrm>
        </p:spPr>
        <p:txBody>
          <a:bodyPr/>
          <a:lstStyle/>
          <a:p>
            <a:pPr algn="l"/>
            <a:r>
              <a:rPr lang="en-GB" dirty="0">
                <a:latin typeface="Arial" panose="020B0604020202020204" pitchFamily="34" charset="0"/>
                <a:cs typeface="Arial" panose="020B0604020202020204" pitchFamily="34" charset="0"/>
              </a:rPr>
              <a:t> Anglesey </a:t>
            </a:r>
            <a:r>
              <a:rPr lang="mr-IN"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Grey squirrels</a:t>
            </a: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p:txBody>
          <a:bodyPr/>
          <a:lstStyle/>
          <a:p>
            <a:pPr algn="l"/>
            <a:r>
              <a:rPr lang="en-GB" dirty="0">
                <a:latin typeface="Arial" panose="020B0604020202020204" pitchFamily="34" charset="0"/>
                <a:cs typeface="Arial" panose="020B0604020202020204" pitchFamily="34" charset="0"/>
              </a:rPr>
              <a:t>LIFE14 NAT/UK/000467 </a:t>
            </a:r>
          </a:p>
        </p:txBody>
      </p:sp>
      <p:pic>
        <p:nvPicPr>
          <p:cNvPr id="5" name="Picture 4">
            <a:extLst>
              <a:ext uri="{FF2B5EF4-FFF2-40B4-BE49-F238E27FC236}">
                <a16:creationId xmlns:a16="http://schemas.microsoft.com/office/drawing/2014/main" id="{95A71DDD-D77B-4491-AA62-ECD62DD6E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80" y="206999"/>
            <a:ext cx="4005207" cy="915364"/>
          </a:xfrm>
          <a:prstGeom prst="rect">
            <a:avLst/>
          </a:prstGeom>
        </p:spPr>
      </p:pic>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28775" y="3375740"/>
            <a:ext cx="4143375" cy="134223"/>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4" name="Picture 3"/>
          <p:cNvPicPr>
            <a:picLocks noChangeAspect="1"/>
          </p:cNvPicPr>
          <p:nvPr/>
        </p:nvPicPr>
        <p:blipFill>
          <a:blip r:embed="rId3"/>
          <a:stretch>
            <a:fillRect/>
          </a:stretch>
        </p:blipFill>
        <p:spPr>
          <a:xfrm>
            <a:off x="5689600" y="2527300"/>
            <a:ext cx="6350000" cy="3746500"/>
          </a:xfrm>
          <a:prstGeom prst="rect">
            <a:avLst/>
          </a:prstGeom>
        </p:spPr>
      </p:pic>
    </p:spTree>
    <p:extLst>
      <p:ext uri="{BB962C8B-B14F-4D97-AF65-F5344CB8AC3E}">
        <p14:creationId xmlns:p14="http://schemas.microsoft.com/office/powerpoint/2010/main" val="2156550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Facts</a:t>
            </a:r>
          </a:p>
        </p:txBody>
      </p:sp>
      <p:sp>
        <p:nvSpPr>
          <p:cNvPr id="3" name="Content Placeholder 2"/>
          <p:cNvSpPr>
            <a:spLocks noGrp="1"/>
          </p:cNvSpPr>
          <p:nvPr>
            <p:ph idx="1"/>
          </p:nvPr>
        </p:nvSpPr>
        <p:spPr/>
        <p:txBody>
          <a:bodyPr/>
          <a:lstStyle/>
          <a:p>
            <a:r>
              <a:rPr lang="en-US" dirty="0"/>
              <a:t>Grey squirrel cull started on Anglesey in 1998, Anglesey classified as grey squirrel free in 2013.</a:t>
            </a:r>
          </a:p>
          <a:p>
            <a:r>
              <a:rPr lang="en-US" dirty="0"/>
              <a:t>In October 2015 three grey squirrels were reported and caught (all female)</a:t>
            </a:r>
          </a:p>
          <a:p>
            <a:r>
              <a:rPr lang="en-US" dirty="0"/>
              <a:t>In October 2017 two grey squirrel were reported and caught </a:t>
            </a:r>
            <a:r>
              <a:rPr lang="mr-IN" dirty="0"/>
              <a:t>–</a:t>
            </a:r>
            <a:r>
              <a:rPr lang="en-US" dirty="0"/>
              <a:t> Mature female (never bred) at </a:t>
            </a:r>
            <a:r>
              <a:rPr lang="en-US" dirty="0" err="1"/>
              <a:t>Llangoed</a:t>
            </a:r>
            <a:r>
              <a:rPr lang="en-US" dirty="0"/>
              <a:t>, male caught at </a:t>
            </a:r>
            <a:r>
              <a:rPr lang="en-US" dirty="0" err="1"/>
              <a:t>Penrhos</a:t>
            </a:r>
            <a:r>
              <a:rPr lang="en-US" dirty="0"/>
              <a:t> nature reserve.</a:t>
            </a:r>
          </a:p>
          <a:p>
            <a:r>
              <a:rPr lang="en-US" dirty="0"/>
              <a:t>In February 2018 grey squirrel reported </a:t>
            </a:r>
            <a:r>
              <a:rPr lang="en-US" dirty="0" err="1"/>
              <a:t>Penrhos</a:t>
            </a:r>
            <a:r>
              <a:rPr lang="en-US" dirty="0"/>
              <a:t> nature reserve </a:t>
            </a:r>
            <a:r>
              <a:rPr lang="mr-IN" dirty="0"/>
              <a:t>–</a:t>
            </a:r>
            <a:r>
              <a:rPr lang="en-US" dirty="0"/>
              <a:t> yards away from Octobers sighting. </a:t>
            </a:r>
          </a:p>
          <a:p>
            <a:endParaRPr lang="en-US" dirty="0"/>
          </a:p>
        </p:txBody>
      </p:sp>
      <p:pic>
        <p:nvPicPr>
          <p:cNvPr id="4" name="Picture 3">
            <a:extLst>
              <a:ext uri="{FF2B5EF4-FFF2-40B4-BE49-F238E27FC236}">
                <a16:creationId xmlns:a16="http://schemas.microsoft.com/office/drawing/2014/main" id="{95A71DDD-D77B-4491-AA62-ECD62DD6E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680" y="245099"/>
            <a:ext cx="4005207" cy="915364"/>
          </a:xfrm>
          <a:prstGeom prst="rect">
            <a:avLst/>
          </a:prstGeom>
        </p:spPr>
      </p:pic>
    </p:spTree>
    <p:extLst>
      <p:ext uri="{BB962C8B-B14F-4D97-AF65-F5344CB8AC3E}">
        <p14:creationId xmlns:p14="http://schemas.microsoft.com/office/powerpoint/2010/main" val="520000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78499d3b-94a8-4059-8763-489d4400b14a" ContentTypeId="0x01010067EB80C5FE939D4A9B3D8BA62129B7F503" PreviousValue="false"/>
</file>

<file path=customXml/item3.xml><?xml version="1.0" encoding="utf-8"?>
<ct:contentTypeSchema xmlns:ct="http://schemas.microsoft.com/office/2006/metadata/contentType" xmlns:ma="http://schemas.microsoft.com/office/2006/metadata/properties/metaAttributes" ct:_="" ma:_="" ma:contentTypeName="NRW PowerPoint Document" ma:contentTypeID="0x01010067EB80C5FE939D4A9B3D8BA62129B7F50300756D06C97AC1FA428DCBB1C2269AA0BE" ma:contentTypeVersion="74" ma:contentTypeDescription="" ma:contentTypeScope="" ma:versionID="400f8dc3b0695a6311051c24ea37cc01">
  <xsd:schema xmlns:xsd="http://www.w3.org/2001/XMLSchema" xmlns:xs="http://www.w3.org/2001/XMLSchema" xmlns:p="http://schemas.microsoft.com/office/2006/metadata/properties" xmlns:ns2="9be56660-2c31-41ef-bc00-23e72f632f2a" targetNamespace="http://schemas.microsoft.com/office/2006/metadata/properties" ma:root="true" ma:fieldsID="cbb400c7a89fae628a122a9fadc0d814"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9be56660-2c31-41ef-bc00-23e72f632f2a">EVID-280-117</_dlc_DocId>
    <_dlc_DocIdUrl xmlns="9be56660-2c31-41ef-bc00-23e72f632f2a">
      <Url>https://cyfoethnaturiolcymru.sharepoint.com/teams/evidence/Species/mam/_layouts/15/DocIdRedir.aspx?ID=EVID-280-117</Url>
      <Description>EVID-280-117</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615F5-E224-4490-B29B-2970310CA128}">
  <ds:schemaRefs>
    <ds:schemaRef ds:uri="http://schemas.microsoft.com/sharepoint/events"/>
  </ds:schemaRefs>
</ds:datastoreItem>
</file>

<file path=customXml/itemProps2.xml><?xml version="1.0" encoding="utf-8"?>
<ds:datastoreItem xmlns:ds="http://schemas.openxmlformats.org/officeDocument/2006/customXml" ds:itemID="{BB58D253-FE59-4395-96C8-43BD010E5C9C}">
  <ds:schemaRefs>
    <ds:schemaRef ds:uri="Microsoft.SharePoint.Taxonomy.ContentTypeSync"/>
  </ds:schemaRefs>
</ds:datastoreItem>
</file>

<file path=customXml/itemProps3.xml><?xml version="1.0" encoding="utf-8"?>
<ds:datastoreItem xmlns:ds="http://schemas.openxmlformats.org/officeDocument/2006/customXml" ds:itemID="{BA7905D9-E329-4CFF-BFC2-6171A991A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A80B427-630C-4B29-95E6-265E6657A6DE}">
  <ds:schemaRefs>
    <ds:schemaRef ds:uri="http://schemas.microsoft.com/office/infopath/2007/PartnerControls"/>
    <ds:schemaRef ds:uri="http://purl.org/dc/elements/1.1/"/>
    <ds:schemaRef ds:uri="http://purl.org/dc/terms/"/>
    <ds:schemaRef ds:uri="http://schemas.microsoft.com/office/2006/metadata/properties"/>
    <ds:schemaRef ds:uri="http://schemas.microsoft.com/office/2006/documentManagement/types"/>
    <ds:schemaRef ds:uri="9be56660-2c31-41ef-bc00-23e72f632f2a"/>
    <ds:schemaRef ds:uri="http://schemas.openxmlformats.org/package/2006/metadata/core-properties"/>
    <ds:schemaRef ds:uri="http://www.w3.org/XML/1998/namespace"/>
    <ds:schemaRef ds:uri="http://purl.org/dc/dcmitype/"/>
  </ds:schemaRefs>
</ds:datastoreItem>
</file>

<file path=customXml/itemProps5.xml><?xml version="1.0" encoding="utf-8"?>
<ds:datastoreItem xmlns:ds="http://schemas.openxmlformats.org/officeDocument/2006/customXml" ds:itemID="{211CD6BA-EBA7-4755-AFFA-6078EDA844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899</TotalTime>
  <Words>2457</Words>
  <Application>Microsoft Office PowerPoint</Application>
  <PresentationFormat>Widescreen</PresentationFormat>
  <Paragraphs>242</Paragraphs>
  <Slides>41</Slides>
  <Notes>35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Mangal</vt:lpstr>
      <vt:lpstr>Wingdings</vt:lpstr>
      <vt:lpstr>Office Theme</vt:lpstr>
      <vt:lpstr>Red squirrel conservation in Wales</vt:lpstr>
      <vt:lpstr>Talk outline</vt:lpstr>
      <vt:lpstr>Red squirrel strategy</vt:lpstr>
      <vt:lpstr>Anglesey</vt:lpstr>
      <vt:lpstr>Clocaenog</vt:lpstr>
      <vt:lpstr>Mid-Wales</vt:lpstr>
      <vt:lpstr>Summary</vt:lpstr>
      <vt:lpstr> Anglesey – Grey squirrels</vt:lpstr>
      <vt:lpstr>The Facts</vt:lpstr>
      <vt:lpstr>PowerPoint Presentation</vt:lpstr>
      <vt:lpstr> How?</vt:lpstr>
      <vt:lpstr>Local support</vt:lpstr>
      <vt:lpstr>PowerPoint Presentation</vt:lpstr>
      <vt:lpstr>Clocaenog (Clock i nog!) Forest</vt:lpstr>
      <vt:lpstr>Biodiversity</vt:lpstr>
      <vt:lpstr>Continuous Cover Forestry</vt:lpstr>
      <vt:lpstr>Red Squirrel Status</vt:lpstr>
      <vt:lpstr>Red Squirrels United</vt:lpstr>
      <vt:lpstr>Red Squirrel Reinforcement Sept2017</vt:lpstr>
      <vt:lpstr>Red Squirrel Reinforcement Sept2017</vt:lpstr>
      <vt:lpstr>Clocaenog Forest is now on people’s radar!</vt:lpstr>
      <vt:lpstr>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Anna Heathcote</dc:creator>
  <cp:lastModifiedBy>Rothwell, Jonathan</cp:lastModifiedBy>
  <cp:revision>41</cp:revision>
  <dcterms:created xsi:type="dcterms:W3CDTF">2018-02-21T15:04:32Z</dcterms:created>
  <dcterms:modified xsi:type="dcterms:W3CDTF">2018-03-21T14:25:55Z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0x01010067EB80C5FE939D4A9B3D8BA62129B7F50300756D06C97AC1FA428DCBB1C2269AA0BE</vt:lpwstr>
  </property>
  <property fmtid="{D5CDD505-2E9C-101B-9397-08002B2CF9AE}" pid="3" name="_dlc_DocIdItemGuid">
    <vt:lpwstr>f7577b9e-5a9e-43eb-b749-90032d89e8de</vt:lpwstr>
  </property>
</Properties>
</file>