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0" r:id="rId17"/>
    <p:sldId id="272" r:id="rId18"/>
    <p:sldId id="273" r:id="rId19"/>
    <p:sldId id="274" r:id="rId20"/>
    <p:sldId id="275" r:id="rId21"/>
    <p:sldId id="276" r:id="rId22"/>
    <p:sldId id="277" r:id="rId23"/>
    <p:sldId id="278" r:id="rId24"/>
    <p:sldId id="279" r:id="rId25"/>
    <p:sldId id="281"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6506"/>
    <a:srgbClr val="538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902" autoAdjust="0"/>
  </p:normalViewPr>
  <p:slideViewPr>
    <p:cSldViewPr snapToGrid="0">
      <p:cViewPr>
        <p:scale>
          <a:sx n="80" d="100"/>
          <a:sy n="80" d="100"/>
        </p:scale>
        <p:origin x="126" y="450"/>
      </p:cViewPr>
      <p:guideLst/>
    </p:cSldViewPr>
  </p:slideViewPr>
  <p:notesTextViewPr>
    <p:cViewPr>
      <p:scale>
        <a:sx n="1" d="1"/>
        <a:sy n="1" d="1"/>
      </p:scale>
      <p:origin x="0" y="-37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aroline\Downloads\KPI%20-%20please%20update%20central%20KP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18844101415853"/>
          <c:y val="4.0314615957615985E-2"/>
          <c:w val="0.86450724481357644"/>
          <c:h val="0.78391884327873251"/>
        </c:manualLayout>
      </c:layout>
      <c:barChart>
        <c:barDir val="col"/>
        <c:grouping val="clustered"/>
        <c:varyColors val="0"/>
        <c:ser>
          <c:idx val="0"/>
          <c:order val="0"/>
          <c:spPr>
            <a:solidFill>
              <a:schemeClr val="bg1">
                <a:lumMod val="75000"/>
              </a:schemeClr>
            </a:solidFill>
            <a:ln>
              <a:solidFill>
                <a:schemeClr val="tx1"/>
              </a:solidFill>
            </a:ln>
          </c:spPr>
          <c:invertIfNegative val="0"/>
          <c:cat>
            <c:strRef>
              <c:f>'[KPI - please update central KPI.xlsx]UW volunteers'!$E$3:$E$8</c:f>
              <c:strCache>
                <c:ptCount val="6"/>
                <c:pt idx="0">
                  <c:v>Greysteel</c:v>
                </c:pt>
                <c:pt idx="1">
                  <c:v>Ballygally</c:v>
                </c:pt>
                <c:pt idx="2">
                  <c:v>Enniskillen</c:v>
                </c:pt>
                <c:pt idx="3">
                  <c:v>Silent Valley</c:v>
                </c:pt>
                <c:pt idx="4">
                  <c:v>Belfast</c:v>
                </c:pt>
                <c:pt idx="5">
                  <c:v>Cookstown</c:v>
                </c:pt>
              </c:strCache>
            </c:strRef>
          </c:cat>
          <c:val>
            <c:numRef>
              <c:f>'[KPI - please update central KPI.xlsx]UW volunteers'!$B$3:$B$8</c:f>
              <c:numCache>
                <c:formatCode>General</c:formatCode>
                <c:ptCount val="6"/>
                <c:pt idx="0">
                  <c:v>22</c:v>
                </c:pt>
                <c:pt idx="1">
                  <c:v>20</c:v>
                </c:pt>
                <c:pt idx="2">
                  <c:v>18</c:v>
                </c:pt>
                <c:pt idx="3">
                  <c:v>16</c:v>
                </c:pt>
                <c:pt idx="4">
                  <c:v>46</c:v>
                </c:pt>
                <c:pt idx="5">
                  <c:v>5</c:v>
                </c:pt>
              </c:numCache>
            </c:numRef>
          </c:val>
          <c:extLst>
            <c:ext xmlns:c16="http://schemas.microsoft.com/office/drawing/2014/chart" uri="{C3380CC4-5D6E-409C-BE32-E72D297353CC}">
              <c16:uniqueId val="{00000000-84A2-4689-855B-9FC145ED03E1}"/>
            </c:ext>
          </c:extLst>
        </c:ser>
        <c:dLbls>
          <c:showLegendKey val="0"/>
          <c:showVal val="0"/>
          <c:showCatName val="0"/>
          <c:showSerName val="0"/>
          <c:showPercent val="0"/>
          <c:showBubbleSize val="0"/>
        </c:dLbls>
        <c:gapWidth val="150"/>
        <c:axId val="53196672"/>
        <c:axId val="64836736"/>
      </c:barChart>
      <c:catAx>
        <c:axId val="53196672"/>
        <c:scaling>
          <c:orientation val="minMax"/>
        </c:scaling>
        <c:delete val="0"/>
        <c:axPos val="b"/>
        <c:title>
          <c:tx>
            <c:rich>
              <a:bodyPr/>
              <a:lstStyle/>
              <a:p>
                <a:pPr>
                  <a:defRPr/>
                </a:pPr>
                <a:r>
                  <a:rPr lang="en-GB" sz="1050" b="0"/>
                  <a:t>Survey workshop</a:t>
                </a:r>
              </a:p>
            </c:rich>
          </c:tx>
          <c:layout>
            <c:manualLayout>
              <c:xMode val="edge"/>
              <c:yMode val="edge"/>
              <c:x val="0.42587119927300293"/>
              <c:y val="0.9239350898333234"/>
            </c:manualLayout>
          </c:layout>
          <c:overlay val="0"/>
        </c:title>
        <c:numFmt formatCode="General" sourceLinked="0"/>
        <c:majorTickMark val="out"/>
        <c:minorTickMark val="none"/>
        <c:tickLblPos val="nextTo"/>
        <c:spPr>
          <a:ln>
            <a:noFill/>
          </a:ln>
        </c:spPr>
        <c:txPr>
          <a:bodyPr/>
          <a:lstStyle/>
          <a:p>
            <a:pPr>
              <a:defRPr sz="1050"/>
            </a:pPr>
            <a:endParaRPr lang="en-US"/>
          </a:p>
        </c:txPr>
        <c:crossAx val="64836736"/>
        <c:crosses val="autoZero"/>
        <c:auto val="1"/>
        <c:lblAlgn val="ctr"/>
        <c:lblOffset val="100"/>
        <c:noMultiLvlLbl val="0"/>
      </c:catAx>
      <c:valAx>
        <c:axId val="64836736"/>
        <c:scaling>
          <c:orientation val="minMax"/>
        </c:scaling>
        <c:delete val="0"/>
        <c:axPos val="l"/>
        <c:title>
          <c:tx>
            <c:rich>
              <a:bodyPr rot="-5400000" vert="horz"/>
              <a:lstStyle/>
              <a:p>
                <a:pPr>
                  <a:defRPr sz="1100"/>
                </a:pPr>
                <a:r>
                  <a:rPr lang="en-GB" sz="1100" b="0"/>
                  <a:t>Number</a:t>
                </a:r>
                <a:r>
                  <a:rPr lang="en-GB" sz="1100" b="0" baseline="0"/>
                  <a:t> of volunteers</a:t>
                </a:r>
                <a:endParaRPr lang="en-GB" sz="1100" b="0"/>
              </a:p>
            </c:rich>
          </c:tx>
          <c:overlay val="0"/>
        </c:title>
        <c:numFmt formatCode="General" sourceLinked="1"/>
        <c:majorTickMark val="out"/>
        <c:minorTickMark val="none"/>
        <c:tickLblPos val="nextTo"/>
        <c:crossAx val="53196672"/>
        <c:crosses val="autoZero"/>
        <c:crossBetween val="between"/>
      </c:valAx>
      <c:spPr>
        <a:noFill/>
      </c:spPr>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DEC18-FF51-4E7A-8ABF-A9F130B59862}" type="datetimeFigureOut">
              <a:rPr lang="en-GB" smtClean="0"/>
              <a:t>22/03/2018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7174B-69AF-43CD-A004-3189A54DBDBE}" type="slidenum">
              <a:rPr lang="en-GB" smtClean="0"/>
              <a:t>‹#›</a:t>
            </a:fld>
            <a:endParaRPr lang="en-GB"/>
          </a:p>
        </p:txBody>
      </p:sp>
    </p:spTree>
    <p:extLst>
      <p:ext uri="{BB962C8B-B14F-4D97-AF65-F5344CB8AC3E}">
        <p14:creationId xmlns:p14="http://schemas.microsoft.com/office/powerpoint/2010/main" val="2198510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Holly Peek I am the Red Squirrel</a:t>
            </a:r>
            <a:r>
              <a:rPr lang="en-US" baseline="0" dirty="0"/>
              <a:t> Ranger for Anglesey and </a:t>
            </a:r>
            <a:r>
              <a:rPr lang="en-US" baseline="0" dirty="0" err="1"/>
              <a:t>Gwynedd</a:t>
            </a:r>
            <a:r>
              <a:rPr lang="en-US" baseline="0" dirty="0"/>
              <a:t> working for RSTW. </a:t>
            </a:r>
          </a:p>
          <a:p>
            <a:endParaRPr lang="en-US" baseline="0" dirty="0"/>
          </a:p>
          <a:p>
            <a:pPr marL="171450" indent="-171450">
              <a:buFontTx/>
              <a:buChar char="-"/>
            </a:pPr>
            <a:r>
              <a:rPr lang="en-US" baseline="0" dirty="0"/>
              <a:t>Talk about reds came over in 2009 (meaning greys can get over if they want) decided to work on the mainland to prevent this from happening and to help the spread of red squirrels. </a:t>
            </a:r>
          </a:p>
          <a:p>
            <a:pPr marL="171450" indent="-171450">
              <a:buFontTx/>
              <a:buChar char="-"/>
            </a:pPr>
            <a:r>
              <a:rPr lang="en-US" baseline="0" dirty="0"/>
              <a:t>Anglesey is full of them (new areas more sightings red squirrel rope bridge) </a:t>
            </a:r>
          </a:p>
          <a:p>
            <a:pPr marL="171450" indent="-171450">
              <a:buFontTx/>
              <a:buChar char="-"/>
            </a:pPr>
            <a:r>
              <a:rPr lang="en-US" baseline="0" dirty="0"/>
              <a:t>Recruited a whole new load of volunteers both on </a:t>
            </a:r>
            <a:r>
              <a:rPr lang="en-US" baseline="0" dirty="0" err="1"/>
              <a:t>anglesey</a:t>
            </a:r>
            <a:r>
              <a:rPr lang="en-US" baseline="0" dirty="0"/>
              <a:t> and the mainland helping with red squirrel monitoring, grey squirrel control and everything in between</a:t>
            </a:r>
          </a:p>
          <a:p>
            <a:pPr marL="171450" indent="-171450">
              <a:buFontTx/>
              <a:buChar char="-"/>
            </a:pPr>
            <a:r>
              <a:rPr lang="en-US" baseline="0" dirty="0"/>
              <a:t>Squirrel pox in </a:t>
            </a:r>
            <a:r>
              <a:rPr lang="en-US" baseline="0" dirty="0" err="1"/>
              <a:t>bangor</a:t>
            </a:r>
            <a:r>
              <a:rPr lang="en-US" baseline="0" dirty="0"/>
              <a:t>! </a:t>
            </a:r>
          </a:p>
          <a:p>
            <a:pPr marL="171450" indent="-171450">
              <a:buFontTx/>
              <a:buChar char="-"/>
            </a:pPr>
            <a:r>
              <a:rPr lang="en-US" baseline="0" dirty="0"/>
              <a:t>Baby reds in </a:t>
            </a:r>
            <a:r>
              <a:rPr lang="en-US" baseline="0" dirty="0" err="1"/>
              <a:t>snowdonia</a:t>
            </a:r>
            <a:r>
              <a:rPr lang="en-US" baseline="0" dirty="0"/>
              <a:t> national park </a:t>
            </a:r>
            <a:r>
              <a:rPr lang="mr-IN" baseline="0" dirty="0"/>
              <a:t>–</a:t>
            </a:r>
            <a:r>
              <a:rPr lang="en-US" baseline="0" dirty="0"/>
              <a:t> first time in 50 years. </a:t>
            </a:r>
          </a:p>
          <a:p>
            <a:pPr marL="171450" indent="-171450">
              <a:buFontTx/>
              <a:buChar char="-"/>
            </a:pPr>
            <a:r>
              <a:rPr lang="en-US" baseline="0" dirty="0"/>
              <a:t>Anglesey invasion! Grey squirrel escapees! </a:t>
            </a:r>
            <a:endParaRPr lang="en-US" dirty="0"/>
          </a:p>
        </p:txBody>
      </p:sp>
      <p:sp>
        <p:nvSpPr>
          <p:cNvPr id="4" name="Slide Number Placeholder 3"/>
          <p:cNvSpPr>
            <a:spLocks noGrp="1"/>
          </p:cNvSpPr>
          <p:nvPr>
            <p:ph type="sldNum" sz="quarter" idx="10"/>
          </p:nvPr>
        </p:nvSpPr>
        <p:spPr/>
        <p:txBody>
          <a:bodyPr/>
          <a:lstStyle/>
          <a:p>
            <a:fld id="{CBF374CF-C315-1C4F-8E52-2D612F26FD2D}" type="slidenum">
              <a:rPr lang="en-US" smtClean="0"/>
              <a:t>5</a:t>
            </a:fld>
            <a:endParaRPr lang="en-US"/>
          </a:p>
        </p:txBody>
      </p:sp>
    </p:spTree>
    <p:extLst>
      <p:ext uri="{BB962C8B-B14F-4D97-AF65-F5344CB8AC3E}">
        <p14:creationId xmlns:p14="http://schemas.microsoft.com/office/powerpoint/2010/main" val="3239821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18</a:t>
            </a:fld>
            <a:endParaRPr lang="en-GB"/>
          </a:p>
        </p:txBody>
      </p:sp>
    </p:spTree>
    <p:extLst>
      <p:ext uri="{BB962C8B-B14F-4D97-AF65-F5344CB8AC3E}">
        <p14:creationId xmlns:p14="http://schemas.microsoft.com/office/powerpoint/2010/main" val="413573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19</a:t>
            </a:fld>
            <a:endParaRPr lang="en-GB"/>
          </a:p>
        </p:txBody>
      </p:sp>
    </p:spTree>
    <p:extLst>
      <p:ext uri="{BB962C8B-B14F-4D97-AF65-F5344CB8AC3E}">
        <p14:creationId xmlns:p14="http://schemas.microsoft.com/office/powerpoint/2010/main" val="4005550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20</a:t>
            </a:fld>
            <a:endParaRPr lang="en-GB"/>
          </a:p>
        </p:txBody>
      </p:sp>
    </p:spTree>
    <p:extLst>
      <p:ext uri="{BB962C8B-B14F-4D97-AF65-F5344CB8AC3E}">
        <p14:creationId xmlns:p14="http://schemas.microsoft.com/office/powerpoint/2010/main" val="4229536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22</a:t>
            </a:fld>
            <a:endParaRPr lang="en-GB"/>
          </a:p>
        </p:txBody>
      </p:sp>
    </p:spTree>
    <p:extLst>
      <p:ext uri="{BB962C8B-B14F-4D97-AF65-F5344CB8AC3E}">
        <p14:creationId xmlns:p14="http://schemas.microsoft.com/office/powerpoint/2010/main" val="1319099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23</a:t>
            </a:fld>
            <a:endParaRPr lang="en-GB"/>
          </a:p>
        </p:txBody>
      </p:sp>
    </p:spTree>
    <p:extLst>
      <p:ext uri="{BB962C8B-B14F-4D97-AF65-F5344CB8AC3E}">
        <p14:creationId xmlns:p14="http://schemas.microsoft.com/office/powerpoint/2010/main" val="393281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No ‘off-the–shelf’ models are suitable for determining the level of success of the conservation actions so NU are building bespoke models to evaluate the project progress in space and time.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Will discuss. </a:t>
            </a:r>
          </a:p>
          <a:p>
            <a:pPr marL="171450" indent="-171450">
              <a:buFont typeface="Arial" panose="020B0604020202020204" pitchFamily="34" charset="0"/>
              <a:buChar char="•"/>
            </a:pPr>
            <a:r>
              <a:rPr lang="en-GB" sz="1200" dirty="0">
                <a:solidFill>
                  <a:schemeClr val="bg1">
                    <a:lumMod val="50000"/>
                  </a:schemeClr>
                </a:solidFill>
              </a:rPr>
              <a:t>Best methods for communicating findings with partners ( what is useful)</a:t>
            </a:r>
          </a:p>
          <a:p>
            <a:pPr marL="171450" indent="-171450">
              <a:buFont typeface="Arial" panose="020B0604020202020204" pitchFamily="34" charset="0"/>
              <a:buChar char="•"/>
            </a:pPr>
            <a:r>
              <a:rPr lang="en-GB" sz="1200" dirty="0">
                <a:solidFill>
                  <a:schemeClr val="bg1">
                    <a:lumMod val="50000"/>
                  </a:schemeClr>
                </a:solidFill>
              </a:rPr>
              <a:t>How to inform management planning ( improve on current)</a:t>
            </a:r>
            <a:endParaRPr lang="en-GB" dirty="0">
              <a:solidFill>
                <a:schemeClr val="bg1">
                  <a:lumMod val="50000"/>
                </a:schemeClr>
              </a:solidFill>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Spatial model sets ( Have been constructed and will be added to)</a:t>
            </a:r>
          </a:p>
          <a:p>
            <a:r>
              <a:rPr lang="en-GB" sz="1200" kern="1200" dirty="0">
                <a:solidFill>
                  <a:schemeClr val="tx1"/>
                </a:solidFill>
                <a:effectLst/>
                <a:latin typeface="+mn-lt"/>
                <a:ea typeface="+mn-ea"/>
                <a:cs typeface="+mn-cs"/>
              </a:rPr>
              <a:t>Annual report ( completed Oct 2017) </a:t>
            </a:r>
          </a:p>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25</a:t>
            </a:fld>
            <a:endParaRPr lang="en-GB"/>
          </a:p>
        </p:txBody>
      </p:sp>
    </p:spTree>
    <p:extLst>
      <p:ext uri="{BB962C8B-B14F-4D97-AF65-F5344CB8AC3E}">
        <p14:creationId xmlns:p14="http://schemas.microsoft.com/office/powerpoint/2010/main" val="3616758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26</a:t>
            </a:fld>
            <a:endParaRPr lang="en-GB"/>
          </a:p>
        </p:txBody>
      </p:sp>
    </p:spTree>
    <p:extLst>
      <p:ext uri="{BB962C8B-B14F-4D97-AF65-F5344CB8AC3E}">
        <p14:creationId xmlns:p14="http://schemas.microsoft.com/office/powerpoint/2010/main" val="408296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err="1"/>
              <a:t>Cloc</a:t>
            </a:r>
            <a:r>
              <a:rPr lang="en-GB" dirty="0"/>
              <a:t> </a:t>
            </a:r>
            <a:r>
              <a:rPr lang="en-GB"/>
              <a:t>Forest location</a:t>
            </a:r>
          </a:p>
          <a:p>
            <a:pPr marL="171450" indent="-171450">
              <a:buFont typeface="Arial" panose="020B0604020202020204" pitchFamily="34" charset="0"/>
              <a:buChar char="•"/>
            </a:pPr>
            <a:r>
              <a:rPr lang="en-GB" dirty="0"/>
              <a:t>Volunteer</a:t>
            </a:r>
            <a:r>
              <a:rPr lang="en-GB" baseline="0" dirty="0"/>
              <a:t> recruitment – from a zero base. Within 1 month of starting volunteers were out doing grey control and installing cameras.</a:t>
            </a:r>
          </a:p>
          <a:p>
            <a:pPr marL="171450" indent="-171450">
              <a:buFont typeface="Arial" panose="020B0604020202020204" pitchFamily="34" charset="0"/>
              <a:buChar char="•"/>
            </a:pPr>
            <a:r>
              <a:rPr lang="en-GB" baseline="0" dirty="0"/>
              <a:t>Raising awareness – very few – could probably say no one! – knows that reds do still exist in </a:t>
            </a:r>
            <a:r>
              <a:rPr lang="en-GB" baseline="0" dirty="0" err="1"/>
              <a:t>Cloc</a:t>
            </a:r>
            <a:r>
              <a:rPr lang="en-GB" baseline="0" dirty="0"/>
              <a:t> Forest.</a:t>
            </a:r>
          </a:p>
          <a:p>
            <a:pPr marL="171450" indent="-171450">
              <a:buFont typeface="Arial" panose="020B0604020202020204" pitchFamily="34" charset="0"/>
              <a:buChar char="•"/>
            </a:pPr>
            <a:r>
              <a:rPr lang="en-GB" baseline="0" dirty="0"/>
              <a:t>Reinforcement</a:t>
            </a:r>
          </a:p>
          <a:p>
            <a:pPr marL="171450" indent="-171450">
              <a:buFont typeface="Arial" panose="020B0604020202020204" pitchFamily="34" charset="0"/>
              <a:buChar char="•"/>
            </a:pPr>
            <a:r>
              <a:rPr lang="en-GB" baseline="0" dirty="0"/>
              <a:t>Its all thanks to the </a:t>
            </a:r>
            <a:r>
              <a:rPr lang="en-GB" baseline="0" dirty="0" err="1"/>
              <a:t>vols</a:t>
            </a:r>
            <a:r>
              <a:rPr lang="en-GB" baseline="0" dirty="0"/>
              <a:t> who support the project and make up for my P/T hours.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FB48BD0-6442-4CF3-8296-966A9A8521CE}" type="slidenum">
              <a:rPr lang="en-GB" smtClean="0"/>
              <a:t>6</a:t>
            </a:fld>
            <a:endParaRPr lang="en-GB"/>
          </a:p>
        </p:txBody>
      </p:sp>
    </p:spTree>
    <p:extLst>
      <p:ext uri="{BB962C8B-B14F-4D97-AF65-F5344CB8AC3E}">
        <p14:creationId xmlns:p14="http://schemas.microsoft.com/office/powerpoint/2010/main" val="662916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MWRS</a:t>
            </a:r>
            <a:r>
              <a:rPr lang="en-GB" baseline="0" dirty="0"/>
              <a:t> Partnership set up in 2002, partnership of 2 x WTs, 3 x CC, NRW, private forestry companies &amp; members of the public. Since 2016  Ben Allen GS control officer @ 2 days a week (RSU / HLF funded).</a:t>
            </a:r>
            <a:endParaRPr lang="en-GB" dirty="0"/>
          </a:p>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8</a:t>
            </a:fld>
            <a:endParaRPr lang="en-GB"/>
          </a:p>
        </p:txBody>
      </p:sp>
    </p:spTree>
    <p:extLst>
      <p:ext uri="{BB962C8B-B14F-4D97-AF65-F5344CB8AC3E}">
        <p14:creationId xmlns:p14="http://schemas.microsoft.com/office/powerpoint/2010/main" val="640852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Grey squirrel control in the FS buffer – constant effort required.</a:t>
            </a:r>
          </a:p>
          <a:p>
            <a:r>
              <a:rPr lang="en-GB" dirty="0"/>
              <a:t>Very little staff time, so GS</a:t>
            </a:r>
            <a:r>
              <a:rPr lang="en-GB" baseline="0" dirty="0"/>
              <a:t> control carried out by Private landowners under </a:t>
            </a:r>
            <a:r>
              <a:rPr lang="en-GB" baseline="0" dirty="0" err="1"/>
              <a:t>Glastir</a:t>
            </a:r>
            <a:r>
              <a:rPr lang="en-GB" baseline="0" dirty="0"/>
              <a:t> and some by NRW., but majority by trained volunteers.  </a:t>
            </a:r>
            <a:r>
              <a:rPr lang="en-GB" dirty="0"/>
              <a:t>TLS members </a:t>
            </a:r>
            <a:r>
              <a:rPr lang="en-GB" dirty="0">
                <a:solidFill>
                  <a:srgbClr val="FF0000"/>
                </a:solidFill>
              </a:rPr>
              <a:t>dispatched over 2.650</a:t>
            </a:r>
            <a:r>
              <a:rPr lang="en-GB" baseline="0" dirty="0">
                <a:solidFill>
                  <a:srgbClr val="FF0000"/>
                </a:solidFill>
              </a:rPr>
              <a:t> </a:t>
            </a:r>
            <a:r>
              <a:rPr lang="en-GB" dirty="0">
                <a:solidFill>
                  <a:srgbClr val="FF0000"/>
                </a:solidFill>
              </a:rPr>
              <a:t> greys </a:t>
            </a:r>
            <a:r>
              <a:rPr lang="en-GB" dirty="0"/>
              <a:t>in past 2.5 years.  Ongoing effort coordinated by volunteer coordinators = chance of sustainability once funding / project has ceased; aiming to create a trapping culture in the local area.</a:t>
            </a:r>
          </a:p>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9</a:t>
            </a:fld>
            <a:endParaRPr lang="en-GB"/>
          </a:p>
        </p:txBody>
      </p:sp>
    </p:spTree>
    <p:extLst>
      <p:ext uri="{BB962C8B-B14F-4D97-AF65-F5344CB8AC3E}">
        <p14:creationId xmlns:p14="http://schemas.microsoft.com/office/powerpoint/2010/main" val="1116630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11</a:t>
            </a:fld>
            <a:endParaRPr lang="en-GB"/>
          </a:p>
        </p:txBody>
      </p:sp>
    </p:spTree>
    <p:extLst>
      <p:ext uri="{BB962C8B-B14F-4D97-AF65-F5344CB8AC3E}">
        <p14:creationId xmlns:p14="http://schemas.microsoft.com/office/powerpoint/2010/main" val="3773688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12</a:t>
            </a:fld>
            <a:endParaRPr lang="en-GB"/>
          </a:p>
        </p:txBody>
      </p:sp>
    </p:spTree>
    <p:extLst>
      <p:ext uri="{BB962C8B-B14F-4D97-AF65-F5344CB8AC3E}">
        <p14:creationId xmlns:p14="http://schemas.microsoft.com/office/powerpoint/2010/main" val="310042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13</a:t>
            </a:fld>
            <a:endParaRPr lang="en-GB"/>
          </a:p>
        </p:txBody>
      </p:sp>
    </p:spTree>
    <p:extLst>
      <p:ext uri="{BB962C8B-B14F-4D97-AF65-F5344CB8AC3E}">
        <p14:creationId xmlns:p14="http://schemas.microsoft.com/office/powerpoint/2010/main" val="272154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15</a:t>
            </a:fld>
            <a:endParaRPr lang="en-GB"/>
          </a:p>
        </p:txBody>
      </p:sp>
    </p:spTree>
    <p:extLst>
      <p:ext uri="{BB962C8B-B14F-4D97-AF65-F5344CB8AC3E}">
        <p14:creationId xmlns:p14="http://schemas.microsoft.com/office/powerpoint/2010/main" val="2108594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07174B-69AF-43CD-A004-3189A54DBDBE}" type="slidenum">
              <a:rPr lang="en-GB" smtClean="0"/>
              <a:t>16</a:t>
            </a:fld>
            <a:endParaRPr lang="en-GB"/>
          </a:p>
        </p:txBody>
      </p:sp>
    </p:spTree>
    <p:extLst>
      <p:ext uri="{BB962C8B-B14F-4D97-AF65-F5344CB8AC3E}">
        <p14:creationId xmlns:p14="http://schemas.microsoft.com/office/powerpoint/2010/main" val="3397590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BD46-B35F-4866-96DC-EAACCE79E0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B3226C-0FE3-431F-A306-4CC74250B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861965-E781-4C74-A54F-11ABD1ADD924}"/>
              </a:ext>
            </a:extLst>
          </p:cNvPr>
          <p:cNvSpPr>
            <a:spLocks noGrp="1"/>
          </p:cNvSpPr>
          <p:nvPr>
            <p:ph type="dt" sz="half" idx="10"/>
          </p:nvPr>
        </p:nvSpPr>
        <p:spPr/>
        <p:txBody>
          <a:bodyPr/>
          <a:lstStyle/>
          <a:p>
            <a:fld id="{F37AC5B6-3F93-4218-9B7D-80C6D2AE09EF}" type="datetimeFigureOut">
              <a:rPr lang="en-GB" smtClean="0"/>
              <a:t>22/03/2018</a:t>
            </a:fld>
            <a:endParaRPr lang="en-GB"/>
          </a:p>
        </p:txBody>
      </p:sp>
      <p:sp>
        <p:nvSpPr>
          <p:cNvPr id="5" name="Footer Placeholder 4">
            <a:extLst>
              <a:ext uri="{FF2B5EF4-FFF2-40B4-BE49-F238E27FC236}">
                <a16:creationId xmlns:a16="http://schemas.microsoft.com/office/drawing/2014/main" id="{B646DD8B-B4FC-41EF-AE30-DCA0083774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4D6D4F-6438-4ABB-8486-33402D4FEBEE}"/>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57812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CE9C-BFE9-431B-BBBE-C1946E40B7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1151B-E28A-4B6F-A803-6BB75AA628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08D6B6-A535-494D-8664-AF7B06DE4321}"/>
              </a:ext>
            </a:extLst>
          </p:cNvPr>
          <p:cNvSpPr>
            <a:spLocks noGrp="1"/>
          </p:cNvSpPr>
          <p:nvPr>
            <p:ph type="dt" sz="half" idx="10"/>
          </p:nvPr>
        </p:nvSpPr>
        <p:spPr/>
        <p:txBody>
          <a:bodyPr/>
          <a:lstStyle/>
          <a:p>
            <a:fld id="{F37AC5B6-3F93-4218-9B7D-80C6D2AE09EF}" type="datetimeFigureOut">
              <a:rPr lang="en-GB" smtClean="0"/>
              <a:t>22/03/2018</a:t>
            </a:fld>
            <a:endParaRPr lang="en-GB"/>
          </a:p>
        </p:txBody>
      </p:sp>
      <p:sp>
        <p:nvSpPr>
          <p:cNvPr id="5" name="Footer Placeholder 4">
            <a:extLst>
              <a:ext uri="{FF2B5EF4-FFF2-40B4-BE49-F238E27FC236}">
                <a16:creationId xmlns:a16="http://schemas.microsoft.com/office/drawing/2014/main" id="{0FCF73A5-21A7-4E52-A9BB-A4CBC863E4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D8AC50-367F-4B20-891C-14A7AFAC11AC}"/>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144781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6399AC-3248-4BB3-A50F-7B95203D6D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B475BF-8EE4-4AF0-9179-C499751208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B872CA-1B03-4BC2-A9D0-2C7693AA8510}"/>
              </a:ext>
            </a:extLst>
          </p:cNvPr>
          <p:cNvSpPr>
            <a:spLocks noGrp="1"/>
          </p:cNvSpPr>
          <p:nvPr>
            <p:ph type="dt" sz="half" idx="10"/>
          </p:nvPr>
        </p:nvSpPr>
        <p:spPr/>
        <p:txBody>
          <a:bodyPr/>
          <a:lstStyle/>
          <a:p>
            <a:fld id="{F37AC5B6-3F93-4218-9B7D-80C6D2AE09EF}" type="datetimeFigureOut">
              <a:rPr lang="en-GB" smtClean="0"/>
              <a:t>22/03/2018</a:t>
            </a:fld>
            <a:endParaRPr lang="en-GB"/>
          </a:p>
        </p:txBody>
      </p:sp>
      <p:sp>
        <p:nvSpPr>
          <p:cNvPr id="5" name="Footer Placeholder 4">
            <a:extLst>
              <a:ext uri="{FF2B5EF4-FFF2-40B4-BE49-F238E27FC236}">
                <a16:creationId xmlns:a16="http://schemas.microsoft.com/office/drawing/2014/main" id="{2C212C2E-55BA-40BE-9143-C7349D8E4E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3E27E2-0F55-4195-9275-DAEA23DD8608}"/>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235523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E526-743C-4105-9613-C0813AA2E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748E04-E2F2-4302-A931-7996703A9D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D185D6-8DB1-45AA-BD0B-498C2DA27D1A}"/>
              </a:ext>
            </a:extLst>
          </p:cNvPr>
          <p:cNvSpPr>
            <a:spLocks noGrp="1"/>
          </p:cNvSpPr>
          <p:nvPr>
            <p:ph type="dt" sz="half" idx="10"/>
          </p:nvPr>
        </p:nvSpPr>
        <p:spPr/>
        <p:txBody>
          <a:bodyPr/>
          <a:lstStyle/>
          <a:p>
            <a:fld id="{F37AC5B6-3F93-4218-9B7D-80C6D2AE09EF}" type="datetimeFigureOut">
              <a:rPr lang="en-GB" smtClean="0"/>
              <a:t>22/03/2018</a:t>
            </a:fld>
            <a:endParaRPr lang="en-GB"/>
          </a:p>
        </p:txBody>
      </p:sp>
      <p:sp>
        <p:nvSpPr>
          <p:cNvPr id="5" name="Footer Placeholder 4">
            <a:extLst>
              <a:ext uri="{FF2B5EF4-FFF2-40B4-BE49-F238E27FC236}">
                <a16:creationId xmlns:a16="http://schemas.microsoft.com/office/drawing/2014/main" id="{9398A8EE-7625-4AC0-AD36-297512158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C80CFF-1A11-44FB-97DB-1B07A36BE89D}"/>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1156843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84A1A-833E-492D-875F-4E5B79DF4B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341ADE-453D-4F5E-81EE-3610A7DAA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55A0C2-FEBB-4996-88C6-724BAD7AEF5F}"/>
              </a:ext>
            </a:extLst>
          </p:cNvPr>
          <p:cNvSpPr>
            <a:spLocks noGrp="1"/>
          </p:cNvSpPr>
          <p:nvPr>
            <p:ph type="dt" sz="half" idx="10"/>
          </p:nvPr>
        </p:nvSpPr>
        <p:spPr/>
        <p:txBody>
          <a:bodyPr/>
          <a:lstStyle/>
          <a:p>
            <a:fld id="{F37AC5B6-3F93-4218-9B7D-80C6D2AE09EF}" type="datetimeFigureOut">
              <a:rPr lang="en-GB" smtClean="0"/>
              <a:t>22/03/2018</a:t>
            </a:fld>
            <a:endParaRPr lang="en-GB"/>
          </a:p>
        </p:txBody>
      </p:sp>
      <p:sp>
        <p:nvSpPr>
          <p:cNvPr id="5" name="Footer Placeholder 4">
            <a:extLst>
              <a:ext uri="{FF2B5EF4-FFF2-40B4-BE49-F238E27FC236}">
                <a16:creationId xmlns:a16="http://schemas.microsoft.com/office/drawing/2014/main" id="{254D1E56-18A4-4F1C-B90C-D4A0F76552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E2DADE-478D-4B46-A047-C7F5BD62A0CD}"/>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403964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17DF5-5F88-48E7-961C-50CFE0C762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B8AFC3-B6CE-4DC1-A69B-B060F82A35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EBB4E8-24BD-4E0F-AFB9-FBF6E26503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8C960C-1AA3-4393-A34F-0013778C045C}"/>
              </a:ext>
            </a:extLst>
          </p:cNvPr>
          <p:cNvSpPr>
            <a:spLocks noGrp="1"/>
          </p:cNvSpPr>
          <p:nvPr>
            <p:ph type="dt" sz="half" idx="10"/>
          </p:nvPr>
        </p:nvSpPr>
        <p:spPr/>
        <p:txBody>
          <a:bodyPr/>
          <a:lstStyle/>
          <a:p>
            <a:fld id="{F37AC5B6-3F93-4218-9B7D-80C6D2AE09EF}" type="datetimeFigureOut">
              <a:rPr lang="en-GB" smtClean="0"/>
              <a:t>22/03/2018</a:t>
            </a:fld>
            <a:endParaRPr lang="en-GB"/>
          </a:p>
        </p:txBody>
      </p:sp>
      <p:sp>
        <p:nvSpPr>
          <p:cNvPr id="6" name="Footer Placeholder 5">
            <a:extLst>
              <a:ext uri="{FF2B5EF4-FFF2-40B4-BE49-F238E27FC236}">
                <a16:creationId xmlns:a16="http://schemas.microsoft.com/office/drawing/2014/main" id="{FA85B03F-7D7B-428C-9952-255FABA32C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0C31E-4453-4C2F-AFE8-3FF2CB65C42D}"/>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6451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3A4A-BAF3-4F32-AED2-FB888E20C0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47B9D1-2542-4FB6-A401-3AFC507632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C825978-BE8D-442F-8C51-9F46D95359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F7B8BF9-30E5-4E2E-880C-36B1F04431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38AA39-9BEB-4D3B-8C7D-88DDF2A9E06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405455E-7815-4A77-9469-6D1BEE6C6329}"/>
              </a:ext>
            </a:extLst>
          </p:cNvPr>
          <p:cNvSpPr>
            <a:spLocks noGrp="1"/>
          </p:cNvSpPr>
          <p:nvPr>
            <p:ph type="dt" sz="half" idx="10"/>
          </p:nvPr>
        </p:nvSpPr>
        <p:spPr/>
        <p:txBody>
          <a:bodyPr/>
          <a:lstStyle/>
          <a:p>
            <a:fld id="{F37AC5B6-3F93-4218-9B7D-80C6D2AE09EF}" type="datetimeFigureOut">
              <a:rPr lang="en-GB" smtClean="0"/>
              <a:t>22/03/2018</a:t>
            </a:fld>
            <a:endParaRPr lang="en-GB"/>
          </a:p>
        </p:txBody>
      </p:sp>
      <p:sp>
        <p:nvSpPr>
          <p:cNvPr id="8" name="Footer Placeholder 7">
            <a:extLst>
              <a:ext uri="{FF2B5EF4-FFF2-40B4-BE49-F238E27FC236}">
                <a16:creationId xmlns:a16="http://schemas.microsoft.com/office/drawing/2014/main" id="{AE7A61CD-5554-4AC1-B2C6-2BB23CAC20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E23B36-EE9E-4423-8661-06103D90C40A}"/>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3432138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EC7C-510B-4CC6-BAF0-036D596A22E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DDC2F7-FD46-4809-B1CE-36B3DB633718}"/>
              </a:ext>
            </a:extLst>
          </p:cNvPr>
          <p:cNvSpPr>
            <a:spLocks noGrp="1"/>
          </p:cNvSpPr>
          <p:nvPr>
            <p:ph type="dt" sz="half" idx="10"/>
          </p:nvPr>
        </p:nvSpPr>
        <p:spPr/>
        <p:txBody>
          <a:bodyPr/>
          <a:lstStyle/>
          <a:p>
            <a:fld id="{F37AC5B6-3F93-4218-9B7D-80C6D2AE09EF}" type="datetimeFigureOut">
              <a:rPr lang="en-GB" smtClean="0"/>
              <a:t>22/03/2018</a:t>
            </a:fld>
            <a:endParaRPr lang="en-GB"/>
          </a:p>
        </p:txBody>
      </p:sp>
      <p:sp>
        <p:nvSpPr>
          <p:cNvPr id="4" name="Footer Placeholder 3">
            <a:extLst>
              <a:ext uri="{FF2B5EF4-FFF2-40B4-BE49-F238E27FC236}">
                <a16:creationId xmlns:a16="http://schemas.microsoft.com/office/drawing/2014/main" id="{EED6C34F-7BA6-4C9B-A6B7-A7780C9453C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6E35F01-43D1-4B3B-9159-3D2216D93610}"/>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24966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ED450-8CF9-4D6E-B865-DDB0F2925818}"/>
              </a:ext>
            </a:extLst>
          </p:cNvPr>
          <p:cNvSpPr>
            <a:spLocks noGrp="1"/>
          </p:cNvSpPr>
          <p:nvPr>
            <p:ph type="dt" sz="half" idx="10"/>
          </p:nvPr>
        </p:nvSpPr>
        <p:spPr/>
        <p:txBody>
          <a:bodyPr/>
          <a:lstStyle/>
          <a:p>
            <a:fld id="{F37AC5B6-3F93-4218-9B7D-80C6D2AE09EF}" type="datetimeFigureOut">
              <a:rPr lang="en-GB" smtClean="0"/>
              <a:t>22/03/2018</a:t>
            </a:fld>
            <a:endParaRPr lang="en-GB"/>
          </a:p>
        </p:txBody>
      </p:sp>
      <p:sp>
        <p:nvSpPr>
          <p:cNvPr id="3" name="Footer Placeholder 2">
            <a:extLst>
              <a:ext uri="{FF2B5EF4-FFF2-40B4-BE49-F238E27FC236}">
                <a16:creationId xmlns:a16="http://schemas.microsoft.com/office/drawing/2014/main" id="{435509B3-E0CA-46B6-8D2A-3F5AFC9FCC9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3F4862-0714-4AE8-B1EB-9B46712323C4}"/>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3453330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9B50-00D3-4D58-90EC-195BA3DBE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959D20-C3A8-4FF6-BD80-A134E8C76B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D0F3042-D78A-4984-85EC-15CEA35BE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C09F51-F0B8-46B6-85A2-B6472C30CCF4}"/>
              </a:ext>
            </a:extLst>
          </p:cNvPr>
          <p:cNvSpPr>
            <a:spLocks noGrp="1"/>
          </p:cNvSpPr>
          <p:nvPr>
            <p:ph type="dt" sz="half" idx="10"/>
          </p:nvPr>
        </p:nvSpPr>
        <p:spPr/>
        <p:txBody>
          <a:bodyPr/>
          <a:lstStyle/>
          <a:p>
            <a:fld id="{F37AC5B6-3F93-4218-9B7D-80C6D2AE09EF}" type="datetimeFigureOut">
              <a:rPr lang="en-GB" smtClean="0"/>
              <a:t>22/03/2018</a:t>
            </a:fld>
            <a:endParaRPr lang="en-GB"/>
          </a:p>
        </p:txBody>
      </p:sp>
      <p:sp>
        <p:nvSpPr>
          <p:cNvPr id="6" name="Footer Placeholder 5">
            <a:extLst>
              <a:ext uri="{FF2B5EF4-FFF2-40B4-BE49-F238E27FC236}">
                <a16:creationId xmlns:a16="http://schemas.microsoft.com/office/drawing/2014/main" id="{2D9F78DD-E3E7-46D7-B7F2-5BBB115A39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3A0B0C-BBF1-46E3-9078-2CF6DA978772}"/>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56778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73A0-FA03-49F1-8405-AB60922C5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6D434B-7C18-4EAD-A729-BF8D548A29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9884A3-F493-4816-BFA3-BAD2FE0DD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CCA1E8-EA60-4AD0-AAA0-8B80A3C5A11E}"/>
              </a:ext>
            </a:extLst>
          </p:cNvPr>
          <p:cNvSpPr>
            <a:spLocks noGrp="1"/>
          </p:cNvSpPr>
          <p:nvPr>
            <p:ph type="dt" sz="half" idx="10"/>
          </p:nvPr>
        </p:nvSpPr>
        <p:spPr/>
        <p:txBody>
          <a:bodyPr/>
          <a:lstStyle/>
          <a:p>
            <a:fld id="{F37AC5B6-3F93-4218-9B7D-80C6D2AE09EF}" type="datetimeFigureOut">
              <a:rPr lang="en-GB" smtClean="0"/>
              <a:t>22/03/2018</a:t>
            </a:fld>
            <a:endParaRPr lang="en-GB"/>
          </a:p>
        </p:txBody>
      </p:sp>
      <p:sp>
        <p:nvSpPr>
          <p:cNvPr id="6" name="Footer Placeholder 5">
            <a:extLst>
              <a:ext uri="{FF2B5EF4-FFF2-40B4-BE49-F238E27FC236}">
                <a16:creationId xmlns:a16="http://schemas.microsoft.com/office/drawing/2014/main" id="{2C7D4749-5E0E-4D55-AEEA-5B6F408DF8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D9CD8A-C5F9-4273-85EA-802E9DACCFA7}"/>
              </a:ext>
            </a:extLst>
          </p:cNvPr>
          <p:cNvSpPr>
            <a:spLocks noGrp="1"/>
          </p:cNvSpPr>
          <p:nvPr>
            <p:ph type="sldNum" sz="quarter" idx="12"/>
          </p:nvPr>
        </p:nvSpPr>
        <p:spPr/>
        <p:txBody>
          <a:bodyPr/>
          <a:lstStyle/>
          <a:p>
            <a:fld id="{33F8D2F4-AA73-4FEA-ACA9-52B61A0D199C}" type="slidenum">
              <a:rPr lang="en-GB" smtClean="0"/>
              <a:t>‹#›</a:t>
            </a:fld>
            <a:endParaRPr lang="en-GB"/>
          </a:p>
        </p:txBody>
      </p:sp>
    </p:spTree>
    <p:extLst>
      <p:ext uri="{BB962C8B-B14F-4D97-AF65-F5344CB8AC3E}">
        <p14:creationId xmlns:p14="http://schemas.microsoft.com/office/powerpoint/2010/main" val="257679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91CAEF-C5D5-42F7-9D3C-CC91BCC80C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90D967-F88D-4422-B1CE-822A011B56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585E69-F1B3-4644-9CA0-4FA8A86FC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7AC5B6-3F93-4218-9B7D-80C6D2AE09EF}" type="datetimeFigureOut">
              <a:rPr lang="en-GB" smtClean="0"/>
              <a:t>22/03/2018</a:t>
            </a:fld>
            <a:endParaRPr lang="en-GB"/>
          </a:p>
        </p:txBody>
      </p:sp>
      <p:sp>
        <p:nvSpPr>
          <p:cNvPr id="5" name="Footer Placeholder 4">
            <a:extLst>
              <a:ext uri="{FF2B5EF4-FFF2-40B4-BE49-F238E27FC236}">
                <a16:creationId xmlns:a16="http://schemas.microsoft.com/office/drawing/2014/main" id="{AEDEA69C-1B46-4ED8-A9C3-1284A91350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6EFFE91-F5A2-45FE-96AC-8C0F649152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8D2F4-AA73-4FEA-ACA9-52B61A0D199C}" type="slidenum">
              <a:rPr lang="en-GB" smtClean="0"/>
              <a:t>‹#›</a:t>
            </a:fld>
            <a:endParaRPr lang="en-GB"/>
          </a:p>
        </p:txBody>
      </p:sp>
    </p:spTree>
    <p:extLst>
      <p:ext uri="{BB962C8B-B14F-4D97-AF65-F5344CB8AC3E}">
        <p14:creationId xmlns:p14="http://schemas.microsoft.com/office/powerpoint/2010/main" val="3914210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3.jpe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86BB-33FD-4AC1-A924-DCCB39E003CA}"/>
              </a:ext>
            </a:extLst>
          </p:cNvPr>
          <p:cNvSpPr>
            <a:spLocks noGrp="1"/>
          </p:cNvSpPr>
          <p:nvPr>
            <p:ph type="ctrTitle"/>
          </p:nvPr>
        </p:nvSpPr>
        <p:spPr/>
        <p:txBody>
          <a:bodyPr/>
          <a:lstStyle/>
          <a:p>
            <a:pPr algn="l"/>
            <a:r>
              <a:rPr lang="en-GB" dirty="0">
                <a:latin typeface="Arial" panose="020B0604020202020204" pitchFamily="34" charset="0"/>
                <a:cs typeface="Arial" panose="020B0604020202020204" pitchFamily="34" charset="0"/>
              </a:rPr>
              <a:t>Red Squirrels United:  Overview and progress</a:t>
            </a:r>
          </a:p>
        </p:txBody>
      </p:sp>
      <p:sp>
        <p:nvSpPr>
          <p:cNvPr id="3" name="Subtitle 2">
            <a:extLst>
              <a:ext uri="{FF2B5EF4-FFF2-40B4-BE49-F238E27FC236}">
                <a16:creationId xmlns:a16="http://schemas.microsoft.com/office/drawing/2014/main" id="{0FCCF810-F593-4A1F-B023-D063E87F8078}"/>
              </a:ext>
            </a:extLst>
          </p:cNvPr>
          <p:cNvSpPr>
            <a:spLocks noGrp="1"/>
          </p:cNvSpPr>
          <p:nvPr>
            <p:ph type="subTitle" idx="1"/>
          </p:nvPr>
        </p:nvSpPr>
        <p:spPr>
          <a:xfrm>
            <a:off x="1628775" y="3925094"/>
            <a:ext cx="9144000" cy="1655762"/>
          </a:xfrm>
        </p:spPr>
        <p:txBody>
          <a:bodyPr/>
          <a:lstStyle/>
          <a:p>
            <a:pPr algn="l"/>
            <a:r>
              <a:rPr lang="en-GB" dirty="0">
                <a:latin typeface="Arial" panose="020B0604020202020204" pitchFamily="34" charset="0"/>
                <a:cs typeface="Arial" panose="020B0604020202020204" pitchFamily="34" charset="0"/>
              </a:rPr>
              <a:t>LIFE14 NAT/UK/000467 </a:t>
            </a:r>
          </a:p>
        </p:txBody>
      </p:sp>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D6D9AF9-B2B9-46A0-BA3F-076A7DB69DE6}"/>
              </a:ext>
            </a:extLst>
          </p:cNvPr>
          <p:cNvSpPr/>
          <p:nvPr/>
        </p:nvSpPr>
        <p:spPr>
          <a:xfrm>
            <a:off x="1628775" y="3509963"/>
            <a:ext cx="7859174" cy="226298"/>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Tree>
    <p:extLst>
      <p:ext uri="{BB962C8B-B14F-4D97-AF65-F5344CB8AC3E}">
        <p14:creationId xmlns:p14="http://schemas.microsoft.com/office/powerpoint/2010/main" val="3166406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86BB-33FD-4AC1-A924-DCCB39E003CA}"/>
              </a:ext>
            </a:extLst>
          </p:cNvPr>
          <p:cNvSpPr>
            <a:spLocks noGrp="1"/>
          </p:cNvSpPr>
          <p:nvPr>
            <p:ph type="ctrTitle"/>
          </p:nvPr>
        </p:nvSpPr>
        <p:spPr/>
        <p:txBody>
          <a:bodyPr/>
          <a:lstStyle/>
          <a:p>
            <a:pPr algn="l"/>
            <a:r>
              <a:rPr lang="en-GB" dirty="0">
                <a:latin typeface="Arial" panose="020B0604020202020204" pitchFamily="34" charset="0"/>
                <a:cs typeface="Arial" panose="020B0604020202020204" pitchFamily="34" charset="0"/>
              </a:rPr>
              <a:t>Merseyside and Lancashire</a:t>
            </a:r>
          </a:p>
        </p:txBody>
      </p:sp>
      <p:sp>
        <p:nvSpPr>
          <p:cNvPr id="3" name="Subtitle 2">
            <a:extLst>
              <a:ext uri="{FF2B5EF4-FFF2-40B4-BE49-F238E27FC236}">
                <a16:creationId xmlns:a16="http://schemas.microsoft.com/office/drawing/2014/main" id="{0FCCF810-F593-4A1F-B023-D063E87F8078}"/>
              </a:ext>
            </a:extLst>
          </p:cNvPr>
          <p:cNvSpPr>
            <a:spLocks noGrp="1"/>
          </p:cNvSpPr>
          <p:nvPr>
            <p:ph type="subTitle" idx="1"/>
          </p:nvPr>
        </p:nvSpPr>
        <p:spPr>
          <a:xfrm>
            <a:off x="1556084" y="3850918"/>
            <a:ext cx="9144000" cy="1655762"/>
          </a:xfrm>
        </p:spPr>
        <p:txBody>
          <a:bodyPr/>
          <a:lstStyle/>
          <a:p>
            <a:pPr algn="l"/>
            <a:r>
              <a:rPr lang="en-GB" dirty="0">
                <a:latin typeface="Arial" panose="020B0604020202020204" pitchFamily="34" charset="0"/>
                <a:cs typeface="Arial" panose="020B0604020202020204" pitchFamily="34" charset="0"/>
              </a:rPr>
              <a:t>Grey squirrel control in an urban landscape </a:t>
            </a:r>
          </a:p>
        </p:txBody>
      </p:sp>
      <p:pic>
        <p:nvPicPr>
          <p:cNvPr id="5" name="Picture 4">
            <a:extLst>
              <a:ext uri="{FF2B5EF4-FFF2-40B4-BE49-F238E27FC236}">
                <a16:creationId xmlns:a16="http://schemas.microsoft.com/office/drawing/2014/main" id="{95A71DDD-D77B-4491-AA62-ECD62DD6EF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80" y="206999"/>
            <a:ext cx="4005207" cy="915364"/>
          </a:xfrm>
          <a:prstGeom prst="rect">
            <a:avLst/>
          </a:prstGeom>
        </p:spPr>
      </p:pic>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D6D9AF9-B2B9-46A0-BA3F-076A7DB69DE6}"/>
              </a:ext>
            </a:extLst>
          </p:cNvPr>
          <p:cNvSpPr/>
          <p:nvPr/>
        </p:nvSpPr>
        <p:spPr>
          <a:xfrm>
            <a:off x="1694697" y="3509963"/>
            <a:ext cx="5331745"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8" name="Picture 7">
            <a:extLst>
              <a:ext uri="{FF2B5EF4-FFF2-40B4-BE49-F238E27FC236}">
                <a16:creationId xmlns:a16="http://schemas.microsoft.com/office/drawing/2014/main" id="{CCE41736-A211-46D2-8992-81ECC4C39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463" y="206999"/>
            <a:ext cx="4227757" cy="5894774"/>
          </a:xfrm>
          <a:prstGeom prst="rect">
            <a:avLst/>
          </a:prstGeom>
        </p:spPr>
      </p:pic>
    </p:spTree>
    <p:extLst>
      <p:ext uri="{BB962C8B-B14F-4D97-AF65-F5344CB8AC3E}">
        <p14:creationId xmlns:p14="http://schemas.microsoft.com/office/powerpoint/2010/main" val="969384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
        <p:nvSpPr>
          <p:cNvPr id="9" name="Title 1">
            <a:extLst>
              <a:ext uri="{FF2B5EF4-FFF2-40B4-BE49-F238E27FC236}">
                <a16:creationId xmlns:a16="http://schemas.microsoft.com/office/drawing/2014/main" id="{A20FCDB7-5A6F-4672-A3CB-EC4F745F0BDF}"/>
              </a:ext>
            </a:extLst>
          </p:cNvPr>
          <p:cNvSpPr>
            <a:spLocks noGrp="1"/>
          </p:cNvSpPr>
          <p:nvPr>
            <p:ph type="ctrTitle"/>
          </p:nvPr>
        </p:nvSpPr>
        <p:spPr>
          <a:xfrm>
            <a:off x="164431" y="129503"/>
            <a:ext cx="7847055" cy="745958"/>
          </a:xfrm>
        </p:spPr>
        <p:txBody>
          <a:bodyPr>
            <a:normAutofit/>
          </a:bodyPr>
          <a:lstStyle/>
          <a:p>
            <a:pPr algn="l"/>
            <a:r>
              <a:rPr lang="en-GB" sz="4000" dirty="0">
                <a:latin typeface="Arial" panose="020B0604020202020204" pitchFamily="34" charset="0"/>
                <a:cs typeface="Arial" panose="020B0604020202020204" pitchFamily="34" charset="0"/>
              </a:rPr>
              <a:t>Urban grey squirrel management </a:t>
            </a:r>
          </a:p>
        </p:txBody>
      </p:sp>
      <p:pic>
        <p:nvPicPr>
          <p:cNvPr id="11" name="Picture 10">
            <a:extLst>
              <a:ext uri="{FF2B5EF4-FFF2-40B4-BE49-F238E27FC236}">
                <a16:creationId xmlns:a16="http://schemas.microsoft.com/office/drawing/2014/main" id="{3B2787CE-E779-4916-B1BF-8DA3EA7BD2F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1717" t="11682" r="5758" b="10040"/>
          <a:stretch/>
        </p:blipFill>
        <p:spPr>
          <a:xfrm>
            <a:off x="735586" y="1147907"/>
            <a:ext cx="3916740" cy="412764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8FA3E61C-5620-4016-8FFE-85A35DFDA91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0505" t="11682" r="5960" b="10184"/>
          <a:stretch/>
        </p:blipFill>
        <p:spPr>
          <a:xfrm>
            <a:off x="4958786" y="1154348"/>
            <a:ext cx="4005207" cy="413367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952AEE7A-C083-4EA8-A975-A76B98E3FADF}"/>
              </a:ext>
            </a:extLst>
          </p:cNvPr>
          <p:cNvSpPr txBox="1"/>
          <p:nvPr/>
        </p:nvSpPr>
        <p:spPr>
          <a:xfrm>
            <a:off x="735586" y="5336208"/>
            <a:ext cx="2992582" cy="646331"/>
          </a:xfrm>
          <a:prstGeom prst="rect">
            <a:avLst/>
          </a:prstGeom>
          <a:noFill/>
        </p:spPr>
        <p:txBody>
          <a:bodyPr wrap="square" rtlCol="0">
            <a:spAutoFit/>
          </a:bodyPr>
          <a:lstStyle/>
          <a:p>
            <a:r>
              <a:rPr lang="en-GB" b="1" dirty="0"/>
              <a:t>Urban trap loan locations Sept 2016 – Jan 2018</a:t>
            </a:r>
          </a:p>
        </p:txBody>
      </p:sp>
      <p:sp>
        <p:nvSpPr>
          <p:cNvPr id="14" name="TextBox 13">
            <a:extLst>
              <a:ext uri="{FF2B5EF4-FFF2-40B4-BE49-F238E27FC236}">
                <a16:creationId xmlns:a16="http://schemas.microsoft.com/office/drawing/2014/main" id="{5EFD4A23-B039-4096-A4AD-207917FCD7E9}"/>
              </a:ext>
            </a:extLst>
          </p:cNvPr>
          <p:cNvSpPr txBox="1"/>
          <p:nvPr/>
        </p:nvSpPr>
        <p:spPr>
          <a:xfrm>
            <a:off x="4958786" y="5369444"/>
            <a:ext cx="2835564" cy="646331"/>
          </a:xfrm>
          <a:prstGeom prst="rect">
            <a:avLst/>
          </a:prstGeom>
          <a:noFill/>
        </p:spPr>
        <p:txBody>
          <a:bodyPr wrap="square" rtlCol="0">
            <a:spAutoFit/>
          </a:bodyPr>
          <a:lstStyle/>
          <a:p>
            <a:r>
              <a:rPr lang="en-GB" b="1" dirty="0"/>
              <a:t>Red Squirrel Ranger work Sept 2016 – Jan 2018</a:t>
            </a:r>
          </a:p>
        </p:txBody>
      </p:sp>
      <p:sp>
        <p:nvSpPr>
          <p:cNvPr id="15" name="Rectangle 14">
            <a:extLst>
              <a:ext uri="{FF2B5EF4-FFF2-40B4-BE49-F238E27FC236}">
                <a16:creationId xmlns:a16="http://schemas.microsoft.com/office/drawing/2014/main" id="{57A7EACE-FFA7-4DFC-AA67-17F507780676}"/>
              </a:ext>
            </a:extLst>
          </p:cNvPr>
          <p:cNvSpPr/>
          <p:nvPr/>
        </p:nvSpPr>
        <p:spPr>
          <a:xfrm>
            <a:off x="284747" y="931794"/>
            <a:ext cx="7379369"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Tree>
    <p:extLst>
      <p:ext uri="{BB962C8B-B14F-4D97-AF65-F5344CB8AC3E}">
        <p14:creationId xmlns:p14="http://schemas.microsoft.com/office/powerpoint/2010/main" val="149515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
        <p:nvSpPr>
          <p:cNvPr id="9" name="Title 1">
            <a:extLst>
              <a:ext uri="{FF2B5EF4-FFF2-40B4-BE49-F238E27FC236}">
                <a16:creationId xmlns:a16="http://schemas.microsoft.com/office/drawing/2014/main" id="{A20FCDB7-5A6F-4672-A3CB-EC4F745F0BDF}"/>
              </a:ext>
            </a:extLst>
          </p:cNvPr>
          <p:cNvSpPr>
            <a:spLocks noGrp="1"/>
          </p:cNvSpPr>
          <p:nvPr>
            <p:ph type="ctrTitle"/>
          </p:nvPr>
        </p:nvSpPr>
        <p:spPr>
          <a:xfrm>
            <a:off x="164431" y="129503"/>
            <a:ext cx="7847055" cy="745958"/>
          </a:xfrm>
        </p:spPr>
        <p:txBody>
          <a:bodyPr>
            <a:normAutofit/>
          </a:bodyPr>
          <a:lstStyle/>
          <a:p>
            <a:pPr algn="l"/>
            <a:r>
              <a:rPr lang="en-GB" sz="4000" dirty="0">
                <a:latin typeface="Arial" panose="020B0604020202020204" pitchFamily="34" charset="0"/>
                <a:cs typeface="Arial" panose="020B0604020202020204" pitchFamily="34" charset="0"/>
              </a:rPr>
              <a:t>Squirrel monitoring </a:t>
            </a:r>
          </a:p>
        </p:txBody>
      </p:sp>
      <p:sp>
        <p:nvSpPr>
          <p:cNvPr id="15" name="Rectangle 14">
            <a:extLst>
              <a:ext uri="{FF2B5EF4-FFF2-40B4-BE49-F238E27FC236}">
                <a16:creationId xmlns:a16="http://schemas.microsoft.com/office/drawing/2014/main" id="{57A7EACE-FFA7-4DFC-AA67-17F507780676}"/>
              </a:ext>
            </a:extLst>
          </p:cNvPr>
          <p:cNvSpPr/>
          <p:nvPr/>
        </p:nvSpPr>
        <p:spPr>
          <a:xfrm flipV="1">
            <a:off x="284747" y="875461"/>
            <a:ext cx="4178969" cy="56333"/>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0" name="Rectangle 9">
            <a:extLst>
              <a:ext uri="{FF2B5EF4-FFF2-40B4-BE49-F238E27FC236}">
                <a16:creationId xmlns:a16="http://schemas.microsoft.com/office/drawing/2014/main" id="{8AD02C45-366C-4880-A4F7-EEF082EE831D}"/>
              </a:ext>
            </a:extLst>
          </p:cNvPr>
          <p:cNvSpPr/>
          <p:nvPr/>
        </p:nvSpPr>
        <p:spPr>
          <a:xfrm>
            <a:off x="5662061" y="1472323"/>
            <a:ext cx="6096000" cy="2677656"/>
          </a:xfrm>
          <a:prstGeom prst="rect">
            <a:avLst/>
          </a:prstGeom>
        </p:spPr>
        <p:txBody>
          <a:bodyPr>
            <a:spAutoFit/>
          </a:bodyPr>
          <a:lstStyle/>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Monitoring programme</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Increase in red squirrel numbers in coastal woodlands</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Distribution remains stable</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30 volunteers carrying out monitoring and surveying</a:t>
            </a:r>
          </a:p>
          <a:p>
            <a:pPr>
              <a:buSzPct val="100000"/>
            </a:pPr>
            <a:endParaRPr lang="en-GB" sz="2400" dirty="0">
              <a:solidFill>
                <a:srgbClr val="415454"/>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749C2E0B-D73B-4888-B44C-25376BD3D48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3638" t="9684" r="3433" b="6754"/>
          <a:stretch/>
        </p:blipFill>
        <p:spPr>
          <a:xfrm>
            <a:off x="1041008" y="1251629"/>
            <a:ext cx="4237602" cy="47309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6452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
        <p:nvSpPr>
          <p:cNvPr id="9" name="Title 1">
            <a:extLst>
              <a:ext uri="{FF2B5EF4-FFF2-40B4-BE49-F238E27FC236}">
                <a16:creationId xmlns:a16="http://schemas.microsoft.com/office/drawing/2014/main" id="{A20FCDB7-5A6F-4672-A3CB-EC4F745F0BDF}"/>
              </a:ext>
            </a:extLst>
          </p:cNvPr>
          <p:cNvSpPr>
            <a:spLocks noGrp="1"/>
          </p:cNvSpPr>
          <p:nvPr>
            <p:ph type="ctrTitle"/>
          </p:nvPr>
        </p:nvSpPr>
        <p:spPr>
          <a:xfrm>
            <a:off x="164431" y="129503"/>
            <a:ext cx="7847055" cy="745958"/>
          </a:xfrm>
        </p:spPr>
        <p:txBody>
          <a:bodyPr>
            <a:normAutofit/>
          </a:bodyPr>
          <a:lstStyle/>
          <a:p>
            <a:pPr algn="l"/>
            <a:r>
              <a:rPr lang="en-GB" sz="4000" dirty="0">
                <a:latin typeface="Arial" panose="020B0604020202020204" pitchFamily="34" charset="0"/>
                <a:cs typeface="Arial" panose="020B0604020202020204" pitchFamily="34" charset="0"/>
              </a:rPr>
              <a:t>Community engagement</a:t>
            </a:r>
          </a:p>
        </p:txBody>
      </p:sp>
      <p:sp>
        <p:nvSpPr>
          <p:cNvPr id="15" name="Rectangle 14">
            <a:extLst>
              <a:ext uri="{FF2B5EF4-FFF2-40B4-BE49-F238E27FC236}">
                <a16:creationId xmlns:a16="http://schemas.microsoft.com/office/drawing/2014/main" id="{57A7EACE-FFA7-4DFC-AA67-17F507780676}"/>
              </a:ext>
            </a:extLst>
          </p:cNvPr>
          <p:cNvSpPr/>
          <p:nvPr/>
        </p:nvSpPr>
        <p:spPr>
          <a:xfrm flipV="1">
            <a:off x="284747" y="875460"/>
            <a:ext cx="5490411" cy="56333"/>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0" name="Rectangle 9">
            <a:extLst>
              <a:ext uri="{FF2B5EF4-FFF2-40B4-BE49-F238E27FC236}">
                <a16:creationId xmlns:a16="http://schemas.microsoft.com/office/drawing/2014/main" id="{8AD02C45-366C-4880-A4F7-EEF082EE831D}"/>
              </a:ext>
            </a:extLst>
          </p:cNvPr>
          <p:cNvSpPr/>
          <p:nvPr/>
        </p:nvSpPr>
        <p:spPr>
          <a:xfrm>
            <a:off x="6813629" y="1184874"/>
            <a:ext cx="6096000" cy="2308324"/>
          </a:xfrm>
          <a:prstGeom prst="rect">
            <a:avLst/>
          </a:prstGeom>
        </p:spPr>
        <p:txBody>
          <a:bodyPr>
            <a:spAutoFit/>
          </a:bodyPr>
          <a:lstStyle/>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27 events, talks and workshops throughout Southport, Crosby, Formby and </a:t>
            </a:r>
            <a:r>
              <a:rPr lang="en-GB" sz="2400" dirty="0" err="1">
                <a:solidFill>
                  <a:srgbClr val="415454"/>
                </a:solidFill>
                <a:latin typeface="Arial" panose="020B0604020202020204" pitchFamily="34" charset="0"/>
                <a:cs typeface="Arial" panose="020B0604020202020204" pitchFamily="34" charset="0"/>
              </a:rPr>
              <a:t>Magull</a:t>
            </a:r>
            <a:r>
              <a:rPr lang="en-GB" sz="2400" dirty="0">
                <a:solidFill>
                  <a:srgbClr val="415454"/>
                </a:solidFill>
                <a:latin typeface="Arial" panose="020B0604020202020204" pitchFamily="34" charset="0"/>
                <a:cs typeface="Arial" panose="020B0604020202020204" pitchFamily="34" charset="0"/>
              </a:rPr>
              <a:t>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Approx. 1,000 people attended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Assisted by 20 volunteers </a:t>
            </a:r>
          </a:p>
          <a:p>
            <a:pPr>
              <a:buSzPct val="100000"/>
            </a:pPr>
            <a:endParaRPr lang="en-GB" sz="2400" dirty="0">
              <a:solidFill>
                <a:srgbClr val="415454"/>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3BF9A8F-B5A5-4100-A148-3EFFA6DCB24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502" t="2032" r="2402" b="1206"/>
          <a:stretch/>
        </p:blipFill>
        <p:spPr>
          <a:xfrm>
            <a:off x="284747" y="1199493"/>
            <a:ext cx="3130671" cy="4459014"/>
          </a:xfrm>
          <a:prstGeom prst="rect">
            <a:avLst/>
          </a:prstGeom>
          <a:ln w="3175"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85A0E046-E2F0-4211-8370-EEB4C515D4B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70977" y="3253871"/>
            <a:ext cx="2490652" cy="1867989"/>
          </a:xfrm>
          <a:prstGeom prst="rect">
            <a:avLst/>
          </a:prstGeom>
          <a:ln w="3175">
            <a:solidFill>
              <a:schemeClr val="bg2">
                <a:lumMod val="50000"/>
              </a:schemeClr>
            </a:solidFill>
          </a:ln>
        </p:spPr>
      </p:pic>
      <p:pic>
        <p:nvPicPr>
          <p:cNvPr id="13" name="Picture 12">
            <a:extLst>
              <a:ext uri="{FF2B5EF4-FFF2-40B4-BE49-F238E27FC236}">
                <a16:creationId xmlns:a16="http://schemas.microsoft.com/office/drawing/2014/main" id="{EDF09866-9066-4518-B87D-8E11ACBB09E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27453"/>
          <a:stretch/>
        </p:blipFill>
        <p:spPr>
          <a:xfrm>
            <a:off x="3794066" y="1250421"/>
            <a:ext cx="3019563" cy="3121650"/>
          </a:xfrm>
          <a:prstGeom prst="rect">
            <a:avLst/>
          </a:prstGeom>
          <a:ln w="3175" cap="sq">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1423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86BB-33FD-4AC1-A924-DCCB39E003CA}"/>
              </a:ext>
            </a:extLst>
          </p:cNvPr>
          <p:cNvSpPr>
            <a:spLocks noGrp="1"/>
          </p:cNvSpPr>
          <p:nvPr>
            <p:ph type="ctrTitle"/>
          </p:nvPr>
        </p:nvSpPr>
        <p:spPr/>
        <p:txBody>
          <a:bodyPr/>
          <a:lstStyle/>
          <a:p>
            <a:pPr algn="l"/>
            <a:r>
              <a:rPr lang="en-GB" dirty="0">
                <a:latin typeface="Arial" panose="020B0604020202020204" pitchFamily="34" charset="0"/>
                <a:cs typeface="Arial" panose="020B0604020202020204" pitchFamily="34" charset="0"/>
              </a:rPr>
              <a:t>Northumberland Wildlife Trust </a:t>
            </a:r>
          </a:p>
        </p:txBody>
      </p:sp>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D6D9AF9-B2B9-46A0-BA3F-076A7DB69DE6}"/>
              </a:ext>
            </a:extLst>
          </p:cNvPr>
          <p:cNvSpPr/>
          <p:nvPr/>
        </p:nvSpPr>
        <p:spPr>
          <a:xfrm>
            <a:off x="1694697" y="3509963"/>
            <a:ext cx="8026819"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10" name="Picture 9">
            <a:extLst>
              <a:ext uri="{FF2B5EF4-FFF2-40B4-BE49-F238E27FC236}">
                <a16:creationId xmlns:a16="http://schemas.microsoft.com/office/drawing/2014/main" id="{0C172F2A-AB7C-474B-A4A5-CC7FB54EC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Tree>
    <p:extLst>
      <p:ext uri="{BB962C8B-B14F-4D97-AF65-F5344CB8AC3E}">
        <p14:creationId xmlns:p14="http://schemas.microsoft.com/office/powerpoint/2010/main" val="2666996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
        <p:nvSpPr>
          <p:cNvPr id="9" name="Title 1">
            <a:extLst>
              <a:ext uri="{FF2B5EF4-FFF2-40B4-BE49-F238E27FC236}">
                <a16:creationId xmlns:a16="http://schemas.microsoft.com/office/drawing/2014/main" id="{A20FCDB7-5A6F-4672-A3CB-EC4F745F0BDF}"/>
              </a:ext>
            </a:extLst>
          </p:cNvPr>
          <p:cNvSpPr>
            <a:spLocks noGrp="1"/>
          </p:cNvSpPr>
          <p:nvPr>
            <p:ph type="ctrTitle"/>
          </p:nvPr>
        </p:nvSpPr>
        <p:spPr>
          <a:xfrm>
            <a:off x="224588" y="267771"/>
            <a:ext cx="11742822" cy="827103"/>
          </a:xfrm>
        </p:spPr>
        <p:txBody>
          <a:bodyPr>
            <a:normAutofit/>
          </a:bodyPr>
          <a:lstStyle/>
          <a:p>
            <a:pPr algn="l"/>
            <a:r>
              <a:rPr lang="en-GB" sz="2400" dirty="0">
                <a:latin typeface="Arial" panose="020B0604020202020204" pitchFamily="34" charset="0"/>
                <a:cs typeface="Arial" panose="020B0604020202020204" pitchFamily="34" charset="0"/>
              </a:rPr>
              <a:t>Action C3: Prevention of loss of English grey squirrel free woodlands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Action lead: Northumberland Wildlife Trust </a:t>
            </a:r>
          </a:p>
        </p:txBody>
      </p:sp>
      <p:sp>
        <p:nvSpPr>
          <p:cNvPr id="15" name="Rectangle 14">
            <a:extLst>
              <a:ext uri="{FF2B5EF4-FFF2-40B4-BE49-F238E27FC236}">
                <a16:creationId xmlns:a16="http://schemas.microsoft.com/office/drawing/2014/main" id="{57A7EACE-FFA7-4DFC-AA67-17F507780676}"/>
              </a:ext>
            </a:extLst>
          </p:cNvPr>
          <p:cNvSpPr/>
          <p:nvPr/>
        </p:nvSpPr>
        <p:spPr>
          <a:xfrm flipV="1">
            <a:off x="224588" y="1198942"/>
            <a:ext cx="11566359"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0" name="Rectangle 9">
            <a:extLst>
              <a:ext uri="{FF2B5EF4-FFF2-40B4-BE49-F238E27FC236}">
                <a16:creationId xmlns:a16="http://schemas.microsoft.com/office/drawing/2014/main" id="{8AD02C45-366C-4880-A4F7-EEF082EE831D}"/>
              </a:ext>
            </a:extLst>
          </p:cNvPr>
          <p:cNvSpPr/>
          <p:nvPr/>
        </p:nvSpPr>
        <p:spPr>
          <a:xfrm>
            <a:off x="5601549" y="1839283"/>
            <a:ext cx="6096000" cy="2554545"/>
          </a:xfrm>
          <a:prstGeom prst="rect">
            <a:avLst/>
          </a:prstGeom>
        </p:spPr>
        <p:txBody>
          <a:bodyPr>
            <a:spAutoFit/>
          </a:bodyPr>
          <a:lstStyle/>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Successful protection of 350km</a:t>
            </a:r>
            <a:r>
              <a:rPr lang="en-GB" sz="1600" dirty="0"/>
              <a:t>² of woodland from grey colonisation: Kielder, </a:t>
            </a:r>
            <a:r>
              <a:rPr lang="en-GB" sz="1600" dirty="0" err="1"/>
              <a:t>Kidland</a:t>
            </a:r>
            <a:r>
              <a:rPr lang="en-GB" sz="1600" dirty="0"/>
              <a:t> &amp; </a:t>
            </a:r>
            <a:r>
              <a:rPr lang="en-GB" sz="1600" dirty="0" err="1"/>
              <a:t>Uswayford</a:t>
            </a:r>
            <a:r>
              <a:rPr lang="en-GB" sz="1600" dirty="0"/>
              <a:t> </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Establish early warning system around fringes of forests </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Carry out grey squirrel management in 4 zones systematically recording all data </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Increase community participation &amp; ownership of project</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Project team: Mike Green (Ranger North Cumbria) Craig Banks (Ranger North Tyne) Bonnie Sapsford (Data &amp; Monitoring Officer 50%) Simon O’Hare (project lead 16%) &amp; contractor </a:t>
            </a:r>
            <a:r>
              <a:rPr lang="en-GB" sz="1600" dirty="0" err="1">
                <a:solidFill>
                  <a:srgbClr val="415454"/>
                </a:solidFill>
                <a:latin typeface="Arial" panose="020B0604020202020204" pitchFamily="34" charset="0"/>
                <a:cs typeface="Arial" panose="020B0604020202020204" pitchFamily="34" charset="0"/>
              </a:rPr>
              <a:t>sipport</a:t>
            </a:r>
            <a:r>
              <a:rPr lang="en-GB" sz="1600" dirty="0">
                <a:solidFill>
                  <a:srgbClr val="415454"/>
                </a:solidFill>
                <a:latin typeface="Arial" panose="020B0604020202020204" pitchFamily="34" charset="0"/>
                <a:cs typeface="Arial" panose="020B0604020202020204" pitchFamily="34" charset="0"/>
              </a:rPr>
              <a:t> </a:t>
            </a:r>
          </a:p>
        </p:txBody>
      </p:sp>
      <p:pic>
        <p:nvPicPr>
          <p:cNvPr id="11" name="Content Placeholder 9">
            <a:extLst>
              <a:ext uri="{FF2B5EF4-FFF2-40B4-BE49-F238E27FC236}">
                <a16:creationId xmlns:a16="http://schemas.microsoft.com/office/drawing/2014/main" id="{5A303381-79F7-4EC8-982B-19F8F9C81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51" y="1481525"/>
            <a:ext cx="5313128" cy="4634786"/>
          </a:xfrm>
          <a:prstGeom prst="rect">
            <a:avLst/>
          </a:prstGeom>
        </p:spPr>
      </p:pic>
    </p:spTree>
    <p:extLst>
      <p:ext uri="{BB962C8B-B14F-4D97-AF65-F5344CB8AC3E}">
        <p14:creationId xmlns:p14="http://schemas.microsoft.com/office/powerpoint/2010/main" val="3648949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
        <p:nvSpPr>
          <p:cNvPr id="9" name="Title 1">
            <a:extLst>
              <a:ext uri="{FF2B5EF4-FFF2-40B4-BE49-F238E27FC236}">
                <a16:creationId xmlns:a16="http://schemas.microsoft.com/office/drawing/2014/main" id="{A20FCDB7-5A6F-4672-A3CB-EC4F745F0BDF}"/>
              </a:ext>
            </a:extLst>
          </p:cNvPr>
          <p:cNvSpPr>
            <a:spLocks noGrp="1"/>
          </p:cNvSpPr>
          <p:nvPr>
            <p:ph type="ctrTitle"/>
          </p:nvPr>
        </p:nvSpPr>
        <p:spPr>
          <a:xfrm>
            <a:off x="224588" y="267771"/>
            <a:ext cx="11742822" cy="827103"/>
          </a:xfrm>
        </p:spPr>
        <p:txBody>
          <a:bodyPr>
            <a:normAutofit/>
          </a:bodyPr>
          <a:lstStyle/>
          <a:p>
            <a:pPr algn="l"/>
            <a:r>
              <a:rPr lang="en-GB" sz="2400" dirty="0">
                <a:latin typeface="Arial" panose="020B0604020202020204" pitchFamily="34" charset="0"/>
                <a:cs typeface="Arial" panose="020B0604020202020204" pitchFamily="34" charset="0"/>
              </a:rPr>
              <a:t>Action C3: Prevention of loss of English grey squirrel free woodlands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Action lead: Northumberland Wildlife Trust </a:t>
            </a:r>
          </a:p>
        </p:txBody>
      </p:sp>
      <p:sp>
        <p:nvSpPr>
          <p:cNvPr id="15" name="Rectangle 14">
            <a:extLst>
              <a:ext uri="{FF2B5EF4-FFF2-40B4-BE49-F238E27FC236}">
                <a16:creationId xmlns:a16="http://schemas.microsoft.com/office/drawing/2014/main" id="{57A7EACE-FFA7-4DFC-AA67-17F507780676}"/>
              </a:ext>
            </a:extLst>
          </p:cNvPr>
          <p:cNvSpPr/>
          <p:nvPr/>
        </p:nvSpPr>
        <p:spPr>
          <a:xfrm flipV="1">
            <a:off x="224588" y="1198942"/>
            <a:ext cx="11566359"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
        <p:nvSpPr>
          <p:cNvPr id="10" name="Rectangle 9">
            <a:extLst>
              <a:ext uri="{FF2B5EF4-FFF2-40B4-BE49-F238E27FC236}">
                <a16:creationId xmlns:a16="http://schemas.microsoft.com/office/drawing/2014/main" id="{8AD02C45-366C-4880-A4F7-EEF082EE831D}"/>
              </a:ext>
            </a:extLst>
          </p:cNvPr>
          <p:cNvSpPr/>
          <p:nvPr/>
        </p:nvSpPr>
        <p:spPr>
          <a:xfrm>
            <a:off x="175307" y="1708088"/>
            <a:ext cx="6096000" cy="4031873"/>
          </a:xfrm>
          <a:prstGeom prst="rect">
            <a:avLst/>
          </a:prstGeom>
        </p:spPr>
        <p:txBody>
          <a:bodyPr>
            <a:spAutoFit/>
          </a:bodyPr>
          <a:lstStyle/>
          <a:p>
            <a:pPr lvl="1">
              <a:buSzPct val="100000"/>
            </a:pPr>
            <a:r>
              <a:rPr lang="en-GB" sz="1600" b="1" dirty="0">
                <a:solidFill>
                  <a:srgbClr val="415454"/>
                </a:solidFill>
                <a:latin typeface="Arial" panose="020B0604020202020204" pitchFamily="34" charset="0"/>
                <a:cs typeface="Arial" panose="020B0604020202020204" pitchFamily="34" charset="0"/>
              </a:rPr>
              <a:t>Progress to date </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Ongoing grey squirrel management with minimal animals caught within main forests</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6 repeats of quarterly early warning system trail cam monitoring in 50 sites </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No greys detected in </a:t>
            </a:r>
            <a:r>
              <a:rPr lang="en-GB" sz="1600" dirty="0" err="1">
                <a:solidFill>
                  <a:srgbClr val="415454"/>
                </a:solidFill>
                <a:latin typeface="Arial" panose="020B0604020202020204" pitchFamily="34" charset="0"/>
                <a:cs typeface="Arial" panose="020B0604020202020204" pitchFamily="34" charset="0"/>
              </a:rPr>
              <a:t>Kidland</a:t>
            </a:r>
            <a:r>
              <a:rPr lang="en-GB" sz="1600" dirty="0">
                <a:solidFill>
                  <a:srgbClr val="415454"/>
                </a:solidFill>
                <a:latin typeface="Arial" panose="020B0604020202020204" pitchFamily="34" charset="0"/>
                <a:cs typeface="Arial" panose="020B0604020202020204" pitchFamily="34" charset="0"/>
              </a:rPr>
              <a:t> &amp; </a:t>
            </a:r>
            <a:r>
              <a:rPr lang="en-GB" sz="1600" dirty="0" err="1">
                <a:solidFill>
                  <a:srgbClr val="415454"/>
                </a:solidFill>
                <a:latin typeface="Arial" panose="020B0604020202020204" pitchFamily="34" charset="0"/>
                <a:cs typeface="Arial" panose="020B0604020202020204" pitchFamily="34" charset="0"/>
              </a:rPr>
              <a:t>Uswayford</a:t>
            </a:r>
            <a:r>
              <a:rPr lang="en-GB" sz="1600" dirty="0">
                <a:solidFill>
                  <a:srgbClr val="415454"/>
                </a:solidFill>
                <a:latin typeface="Arial" panose="020B0604020202020204" pitchFamily="34" charset="0"/>
                <a:cs typeface="Arial" panose="020B0604020202020204" pitchFamily="34" charset="0"/>
              </a:rPr>
              <a:t> </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Increase of volunteer monitoring delivery from 37% (Oct 2016) to 80% (January 2018) </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No SQPV recorded in reds in main forests </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Limited community participation in remote areas but successful engagement in areas of higher population (e.g. 80 attendees at event in </a:t>
            </a:r>
            <a:r>
              <a:rPr lang="en-GB" sz="1600" dirty="0" err="1">
                <a:solidFill>
                  <a:srgbClr val="415454"/>
                </a:solidFill>
                <a:latin typeface="Arial" panose="020B0604020202020204" pitchFamily="34" charset="0"/>
                <a:cs typeface="Arial" panose="020B0604020202020204" pitchFamily="34" charset="0"/>
              </a:rPr>
              <a:t>Rothbury</a:t>
            </a:r>
            <a:r>
              <a:rPr lang="en-GB" sz="1600" dirty="0">
                <a:solidFill>
                  <a:srgbClr val="415454"/>
                </a:solidFill>
                <a:latin typeface="Arial" panose="020B0604020202020204" pitchFamily="34" charset="0"/>
                <a:cs typeface="Arial" panose="020B0604020202020204" pitchFamily="34" charset="0"/>
              </a:rPr>
              <a:t>) </a:t>
            </a:r>
          </a:p>
          <a:p>
            <a:pPr lvl="1">
              <a:buSzPct val="100000"/>
            </a:pPr>
            <a:r>
              <a:rPr lang="en-GB" sz="1600" b="1" dirty="0">
                <a:solidFill>
                  <a:srgbClr val="415454"/>
                </a:solidFill>
                <a:latin typeface="Arial" panose="020B0604020202020204" pitchFamily="34" charset="0"/>
                <a:cs typeface="Arial" panose="020B0604020202020204" pitchFamily="34" charset="0"/>
              </a:rPr>
              <a:t>Challenges ahead </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Evolving rapid response to greys captured on camera </a:t>
            </a:r>
          </a:p>
          <a:p>
            <a:pPr marL="742950" lvl="1" indent="-285750">
              <a:buSzPct val="100000"/>
              <a:buBlip>
                <a:blip r:embed="rId4"/>
              </a:buBlip>
            </a:pPr>
            <a:r>
              <a:rPr lang="en-GB" sz="1600" dirty="0">
                <a:solidFill>
                  <a:srgbClr val="415454"/>
                </a:solidFill>
                <a:latin typeface="Arial" panose="020B0604020202020204" pitchFamily="34" charset="0"/>
                <a:cs typeface="Arial" panose="020B0604020202020204" pitchFamily="34" charset="0"/>
              </a:rPr>
              <a:t>Increasing and sustaining community participation in remote areas </a:t>
            </a:r>
          </a:p>
        </p:txBody>
      </p:sp>
      <p:pic>
        <p:nvPicPr>
          <p:cNvPr id="14" name="Content Placeholder 4">
            <a:extLst>
              <a:ext uri="{FF2B5EF4-FFF2-40B4-BE49-F238E27FC236}">
                <a16:creationId xmlns:a16="http://schemas.microsoft.com/office/drawing/2014/main" id="{B990FC17-93B3-42C0-9131-606F12AECC1C}"/>
              </a:ext>
            </a:extLst>
          </p:cNvPr>
          <p:cNvPicPr>
            <a:picLocks noChangeAspect="1"/>
          </p:cNvPicPr>
          <p:nvPr/>
        </p:nvPicPr>
        <p:blipFill rotWithShape="1">
          <a:blip r:embed="rId5">
            <a:extLst>
              <a:ext uri="{28A0092B-C50C-407E-A947-70E740481C1C}">
                <a14:useLocalDpi xmlns:a14="http://schemas.microsoft.com/office/drawing/2010/main" val="0"/>
              </a:ext>
            </a:extLst>
          </a:blip>
          <a:srcRect l="17786" t="1686" r="10108" b="7959"/>
          <a:stretch/>
        </p:blipFill>
        <p:spPr>
          <a:xfrm>
            <a:off x="7266454" y="1415047"/>
            <a:ext cx="4356051" cy="3872977"/>
          </a:xfrm>
          <a:prstGeom prst="rect">
            <a:avLst/>
          </a:prstGeom>
        </p:spPr>
      </p:pic>
    </p:spTree>
    <p:extLst>
      <p:ext uri="{BB962C8B-B14F-4D97-AF65-F5344CB8AC3E}">
        <p14:creationId xmlns:p14="http://schemas.microsoft.com/office/powerpoint/2010/main" val="1487045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86BB-33FD-4AC1-A924-DCCB39E003CA}"/>
              </a:ext>
            </a:extLst>
          </p:cNvPr>
          <p:cNvSpPr>
            <a:spLocks noGrp="1"/>
          </p:cNvSpPr>
          <p:nvPr>
            <p:ph type="ctrTitle"/>
          </p:nvPr>
        </p:nvSpPr>
        <p:spPr/>
        <p:txBody>
          <a:bodyPr/>
          <a:lstStyle/>
          <a:p>
            <a:pPr algn="l"/>
            <a:r>
              <a:rPr lang="en-GB" dirty="0">
                <a:latin typeface="Arial" panose="020B0604020202020204" pitchFamily="34" charset="0"/>
                <a:cs typeface="Arial" panose="020B0604020202020204" pitchFamily="34" charset="0"/>
              </a:rPr>
              <a:t>Ulster Wildlife </a:t>
            </a:r>
          </a:p>
        </p:txBody>
      </p:sp>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D6D9AF9-B2B9-46A0-BA3F-076A7DB69DE6}"/>
              </a:ext>
            </a:extLst>
          </p:cNvPr>
          <p:cNvSpPr/>
          <p:nvPr/>
        </p:nvSpPr>
        <p:spPr>
          <a:xfrm>
            <a:off x="1682667" y="3487103"/>
            <a:ext cx="4549692"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8" name="Picture 7">
            <a:extLst>
              <a:ext uri="{FF2B5EF4-FFF2-40B4-BE49-F238E27FC236}">
                <a16:creationId xmlns:a16="http://schemas.microsoft.com/office/drawing/2014/main" id="{DF76E38F-B670-4937-AAD3-3548CCAA8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Tree>
    <p:extLst>
      <p:ext uri="{BB962C8B-B14F-4D97-AF65-F5344CB8AC3E}">
        <p14:creationId xmlns:p14="http://schemas.microsoft.com/office/powerpoint/2010/main" val="3019468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34302"/>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
        <p:nvSpPr>
          <p:cNvPr id="9" name="Title 1">
            <a:extLst>
              <a:ext uri="{FF2B5EF4-FFF2-40B4-BE49-F238E27FC236}">
                <a16:creationId xmlns:a16="http://schemas.microsoft.com/office/drawing/2014/main" id="{A20FCDB7-5A6F-4672-A3CB-EC4F745F0BDF}"/>
              </a:ext>
            </a:extLst>
          </p:cNvPr>
          <p:cNvSpPr>
            <a:spLocks noGrp="1"/>
          </p:cNvSpPr>
          <p:nvPr>
            <p:ph type="ctrTitle"/>
          </p:nvPr>
        </p:nvSpPr>
        <p:spPr>
          <a:xfrm>
            <a:off x="80208" y="18873"/>
            <a:ext cx="6248401" cy="509146"/>
          </a:xfrm>
        </p:spPr>
        <p:txBody>
          <a:bodyPr>
            <a:normAutofit/>
          </a:bodyPr>
          <a:lstStyle/>
          <a:p>
            <a:pPr algn="l"/>
            <a:r>
              <a:rPr lang="en-GB" sz="2400" dirty="0">
                <a:latin typeface="Arial" panose="020B0604020202020204" pitchFamily="34" charset="0"/>
                <a:cs typeface="Arial" panose="020B0604020202020204" pitchFamily="34" charset="0"/>
              </a:rPr>
              <a:t>Action C.4:	NI Presence/Absence Survey</a:t>
            </a:r>
          </a:p>
        </p:txBody>
      </p:sp>
      <p:sp>
        <p:nvSpPr>
          <p:cNvPr id="15" name="Rectangle 14">
            <a:extLst>
              <a:ext uri="{FF2B5EF4-FFF2-40B4-BE49-F238E27FC236}">
                <a16:creationId xmlns:a16="http://schemas.microsoft.com/office/drawing/2014/main" id="{57A7EACE-FFA7-4DFC-AA67-17F507780676}"/>
              </a:ext>
            </a:extLst>
          </p:cNvPr>
          <p:cNvSpPr/>
          <p:nvPr/>
        </p:nvSpPr>
        <p:spPr>
          <a:xfrm>
            <a:off x="80208" y="615696"/>
            <a:ext cx="5923550"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11" name="Content Placeholder 3">
            <a:extLst>
              <a:ext uri="{FF2B5EF4-FFF2-40B4-BE49-F238E27FC236}">
                <a16:creationId xmlns:a16="http://schemas.microsoft.com/office/drawing/2014/main" id="{97BC2933-84F6-4184-8EE7-9FA6F1BC11F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17965" y="748769"/>
            <a:ext cx="3454442" cy="2560097"/>
          </a:xfrm>
          <a:prstGeom prst="rect">
            <a:avLst/>
          </a:prstGeom>
        </p:spPr>
      </p:pic>
      <p:pic>
        <p:nvPicPr>
          <p:cNvPr id="13" name="Picture 12">
            <a:extLst>
              <a:ext uri="{FF2B5EF4-FFF2-40B4-BE49-F238E27FC236}">
                <a16:creationId xmlns:a16="http://schemas.microsoft.com/office/drawing/2014/main" id="{865CD323-7927-4CBC-9641-F7709D914FA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17965" y="3502906"/>
            <a:ext cx="3600400" cy="2592288"/>
          </a:xfrm>
          <a:prstGeom prst="rect">
            <a:avLst/>
          </a:prstGeom>
        </p:spPr>
      </p:pic>
      <p:graphicFrame>
        <p:nvGraphicFramePr>
          <p:cNvPr id="16" name="Chart 15">
            <a:extLst>
              <a:ext uri="{FF2B5EF4-FFF2-40B4-BE49-F238E27FC236}">
                <a16:creationId xmlns:a16="http://schemas.microsoft.com/office/drawing/2014/main" id="{04DA4C83-FE4F-4DFE-9000-C1EB5CF869F2}"/>
              </a:ext>
            </a:extLst>
          </p:cNvPr>
          <p:cNvGraphicFramePr/>
          <p:nvPr>
            <p:extLst>
              <p:ext uri="{D42A27DB-BD31-4B8C-83A1-F6EECF244321}">
                <p14:modId xmlns:p14="http://schemas.microsoft.com/office/powerpoint/2010/main" val="372619470"/>
              </p:ext>
            </p:extLst>
          </p:nvPr>
        </p:nvGraphicFramePr>
        <p:xfrm>
          <a:off x="3867699" y="3006796"/>
          <a:ext cx="4651896" cy="286749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Table 16">
            <a:extLst>
              <a:ext uri="{FF2B5EF4-FFF2-40B4-BE49-F238E27FC236}">
                <a16:creationId xmlns:a16="http://schemas.microsoft.com/office/drawing/2014/main" id="{05C87988-D1D2-4724-A743-AE3A1D47B7C9}"/>
              </a:ext>
            </a:extLst>
          </p:cNvPr>
          <p:cNvGraphicFramePr>
            <a:graphicFrameLocks noGrp="1"/>
          </p:cNvGraphicFramePr>
          <p:nvPr>
            <p:extLst>
              <p:ext uri="{D42A27DB-BD31-4B8C-83A1-F6EECF244321}">
                <p14:modId xmlns:p14="http://schemas.microsoft.com/office/powerpoint/2010/main" val="3735601001"/>
              </p:ext>
            </p:extLst>
          </p:nvPr>
        </p:nvGraphicFramePr>
        <p:xfrm>
          <a:off x="6681954" y="306045"/>
          <a:ext cx="5292081" cy="2523938"/>
        </p:xfrm>
        <a:graphic>
          <a:graphicData uri="http://schemas.openxmlformats.org/drawingml/2006/table">
            <a:tbl>
              <a:tblPr/>
              <a:tblGrid>
                <a:gridCol w="827585">
                  <a:extLst>
                    <a:ext uri="{9D8B030D-6E8A-4147-A177-3AD203B41FA5}">
                      <a16:colId xmlns:a16="http://schemas.microsoft.com/office/drawing/2014/main" val="20000"/>
                    </a:ext>
                  </a:extLst>
                </a:gridCol>
                <a:gridCol w="756592">
                  <a:extLst>
                    <a:ext uri="{9D8B030D-6E8A-4147-A177-3AD203B41FA5}">
                      <a16:colId xmlns:a16="http://schemas.microsoft.com/office/drawing/2014/main" val="20001"/>
                    </a:ext>
                  </a:extLst>
                </a:gridCol>
                <a:gridCol w="683568">
                  <a:extLst>
                    <a:ext uri="{9D8B030D-6E8A-4147-A177-3AD203B41FA5}">
                      <a16:colId xmlns:a16="http://schemas.microsoft.com/office/drawing/2014/main" val="20002"/>
                    </a:ext>
                  </a:extLst>
                </a:gridCol>
                <a:gridCol w="828600">
                  <a:extLst>
                    <a:ext uri="{9D8B030D-6E8A-4147-A177-3AD203B41FA5}">
                      <a16:colId xmlns:a16="http://schemas.microsoft.com/office/drawing/2014/main" val="20003"/>
                    </a:ext>
                  </a:extLst>
                </a:gridCol>
                <a:gridCol w="679378">
                  <a:extLst>
                    <a:ext uri="{9D8B030D-6E8A-4147-A177-3AD203B41FA5}">
                      <a16:colId xmlns:a16="http://schemas.microsoft.com/office/drawing/2014/main" val="20004"/>
                    </a:ext>
                  </a:extLst>
                </a:gridCol>
                <a:gridCol w="808978">
                  <a:extLst>
                    <a:ext uri="{9D8B030D-6E8A-4147-A177-3AD203B41FA5}">
                      <a16:colId xmlns:a16="http://schemas.microsoft.com/office/drawing/2014/main" val="20005"/>
                    </a:ext>
                  </a:extLst>
                </a:gridCol>
                <a:gridCol w="707380">
                  <a:extLst>
                    <a:ext uri="{9D8B030D-6E8A-4147-A177-3AD203B41FA5}">
                      <a16:colId xmlns:a16="http://schemas.microsoft.com/office/drawing/2014/main" val="20006"/>
                    </a:ext>
                  </a:extLst>
                </a:gridCol>
              </a:tblGrid>
              <a:tr h="928277">
                <a:tc>
                  <a:txBody>
                    <a:bodyPr/>
                    <a:lstStyle/>
                    <a:p>
                      <a:pPr>
                        <a:lnSpc>
                          <a:spcPct val="115000"/>
                        </a:lnSpc>
                        <a:spcAft>
                          <a:spcPts val="0"/>
                        </a:spcAft>
                      </a:pPr>
                      <a:r>
                        <a:rPr lang="en-GB" sz="1100" dirty="0">
                          <a:latin typeface="Times New Roman"/>
                          <a:ea typeface="Calibri"/>
                          <a:cs typeface="Times New Roman"/>
                        </a:rPr>
                        <a:t>County</a:t>
                      </a:r>
                      <a:endParaRPr lang="en-GB" sz="11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latin typeface="Times New Roman"/>
                          <a:ea typeface="Calibri"/>
                          <a:cs typeface="Times New Roman"/>
                        </a:rPr>
                        <a:t>County area (km</a:t>
                      </a:r>
                      <a:r>
                        <a:rPr lang="en-GB" sz="1100" baseline="30000" dirty="0">
                          <a:latin typeface="Times New Roman"/>
                          <a:ea typeface="Calibri"/>
                          <a:cs typeface="Times New Roman"/>
                        </a:rPr>
                        <a:t>2</a:t>
                      </a:r>
                      <a:r>
                        <a:rPr lang="en-GB" sz="1100" dirty="0">
                          <a:latin typeface="Times New Roman"/>
                          <a:ea typeface="Calibri"/>
                          <a:cs typeface="Times New Roman"/>
                        </a:rPr>
                        <a:t>)</a:t>
                      </a:r>
                      <a:endParaRPr lang="en-GB" sz="11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latin typeface="Times New Roman"/>
                          <a:ea typeface="Calibri"/>
                          <a:cs typeface="Times New Roman"/>
                        </a:rPr>
                        <a:t>Survey sites per 10km</a:t>
                      </a:r>
                      <a:r>
                        <a:rPr lang="en-GB" sz="1100" baseline="30000" dirty="0">
                          <a:latin typeface="Times New Roman"/>
                          <a:ea typeface="Calibri"/>
                          <a:cs typeface="Times New Roman"/>
                        </a:rPr>
                        <a:t>2</a:t>
                      </a:r>
                      <a:r>
                        <a:rPr lang="en-GB" sz="1100" dirty="0">
                          <a:latin typeface="Times New Roman"/>
                          <a:ea typeface="Calibri"/>
                          <a:cs typeface="Times New Roman"/>
                        </a:rPr>
                        <a:t> (effort)</a:t>
                      </a:r>
                      <a:endParaRPr lang="en-GB" sz="11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latin typeface="Times New Roman"/>
                          <a:ea typeface="Calibri"/>
                          <a:cs typeface="Times New Roman"/>
                        </a:rPr>
                        <a:t>Number of woodlands surveyed</a:t>
                      </a:r>
                      <a:endParaRPr lang="en-GB" sz="11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latin typeface="Times New Roman"/>
                          <a:ea typeface="Calibri"/>
                          <a:cs typeface="Times New Roman"/>
                        </a:rPr>
                        <a:t>No. of sites with red squirrel (%)</a:t>
                      </a:r>
                      <a:endParaRPr lang="en-GB"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latin typeface="Times New Roman"/>
                          <a:ea typeface="Calibri"/>
                          <a:cs typeface="Times New Roman"/>
                        </a:rPr>
                        <a:t>No. of sites with grey squirrel (%)</a:t>
                      </a:r>
                      <a:endParaRPr lang="en-GB" sz="11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latin typeface="Times New Roman"/>
                          <a:ea typeface="Calibri"/>
                          <a:cs typeface="Times New Roman"/>
                        </a:rPr>
                        <a:t>No. of sites with pine marten (%)</a:t>
                      </a:r>
                      <a:endParaRPr lang="en-GB" sz="11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1799">
                <a:tc>
                  <a:txBody>
                    <a:bodyPr/>
                    <a:lstStyle/>
                    <a:p>
                      <a:pPr>
                        <a:lnSpc>
                          <a:spcPct val="150000"/>
                        </a:lnSpc>
                        <a:spcAft>
                          <a:spcPts val="0"/>
                        </a:spcAft>
                      </a:pPr>
                      <a:r>
                        <a:rPr lang="en-GB" sz="1100">
                          <a:latin typeface="Times New Roman"/>
                          <a:ea typeface="Calibri"/>
                          <a:cs typeface="Times New Roman"/>
                        </a:rPr>
                        <a:t>Antrim</a:t>
                      </a:r>
                      <a:endParaRPr lang="en-GB"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GB" sz="1100" dirty="0">
                          <a:latin typeface="Times New Roman"/>
                          <a:ea typeface="Calibri"/>
                          <a:cs typeface="Times New Roman"/>
                        </a:rPr>
                        <a:t>3095.63</a:t>
                      </a:r>
                      <a:endParaRPr lang="en-GB" sz="11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GB" sz="1100">
                          <a:latin typeface="Times New Roman"/>
                          <a:ea typeface="Calibri"/>
                          <a:cs typeface="Times New Roman"/>
                        </a:rPr>
                        <a:t>0.14</a:t>
                      </a:r>
                      <a:endParaRPr lang="en-GB"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GB" sz="1100">
                          <a:latin typeface="Times New Roman"/>
                          <a:ea typeface="Calibri"/>
                          <a:cs typeface="Times New Roman"/>
                        </a:rPr>
                        <a:t>41</a:t>
                      </a:r>
                      <a:endParaRPr lang="en-GB"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GB" sz="1100">
                          <a:latin typeface="Times New Roman"/>
                          <a:ea typeface="Calibri"/>
                          <a:cs typeface="Times New Roman"/>
                        </a:rPr>
                        <a:t>15 (36.6)</a:t>
                      </a:r>
                      <a:endParaRPr lang="en-GB"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GB" sz="1100">
                          <a:latin typeface="Times New Roman"/>
                          <a:ea typeface="Calibri"/>
                          <a:cs typeface="Times New Roman"/>
                        </a:rPr>
                        <a:t>5 (12.2)</a:t>
                      </a:r>
                      <a:endParaRPr lang="en-GB"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GB" sz="1100">
                          <a:latin typeface="Times New Roman"/>
                          <a:ea typeface="Calibri"/>
                          <a:cs typeface="Times New Roman"/>
                        </a:rPr>
                        <a:t>7 (17.1)</a:t>
                      </a:r>
                      <a:endParaRPr lang="en-GB"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01799">
                <a:tc>
                  <a:txBody>
                    <a:bodyPr/>
                    <a:lstStyle/>
                    <a:p>
                      <a:pPr>
                        <a:lnSpc>
                          <a:spcPct val="150000"/>
                        </a:lnSpc>
                        <a:spcAft>
                          <a:spcPts val="0"/>
                        </a:spcAft>
                      </a:pPr>
                      <a:r>
                        <a:rPr lang="en-GB" sz="1100">
                          <a:latin typeface="Times New Roman"/>
                          <a:ea typeface="Calibri"/>
                          <a:cs typeface="Times New Roman"/>
                        </a:rPr>
                        <a:t>Armagh</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1325.86</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0.08</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11</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2 (18.2)</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4 (36.4)</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2 (18.2)</a:t>
                      </a:r>
                      <a:endParaRPr lang="en-GB" sz="11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201799">
                <a:tc>
                  <a:txBody>
                    <a:bodyPr/>
                    <a:lstStyle/>
                    <a:p>
                      <a:pPr>
                        <a:lnSpc>
                          <a:spcPct val="150000"/>
                        </a:lnSpc>
                        <a:spcAft>
                          <a:spcPts val="0"/>
                        </a:spcAft>
                      </a:pPr>
                      <a:r>
                        <a:rPr lang="en-GB" sz="1100">
                          <a:latin typeface="Times New Roman"/>
                          <a:ea typeface="Calibri"/>
                          <a:cs typeface="Times New Roman"/>
                        </a:rPr>
                        <a:t>Donegal</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4857.44</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0.02</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11</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3 (27.3)</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2 (18.2)</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0 (0)</a:t>
                      </a:r>
                      <a:endParaRPr lang="en-GB" sz="11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201799">
                <a:tc>
                  <a:txBody>
                    <a:bodyPr/>
                    <a:lstStyle/>
                    <a:p>
                      <a:pPr>
                        <a:lnSpc>
                          <a:spcPct val="150000"/>
                        </a:lnSpc>
                        <a:spcAft>
                          <a:spcPts val="0"/>
                        </a:spcAft>
                      </a:pPr>
                      <a:r>
                        <a:rPr lang="en-GB" sz="1100">
                          <a:latin typeface="Times New Roman"/>
                          <a:ea typeface="Calibri"/>
                          <a:cs typeface="Times New Roman"/>
                        </a:rPr>
                        <a:t>Down</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dirty="0">
                          <a:latin typeface="Times New Roman"/>
                          <a:ea typeface="Calibri"/>
                          <a:cs typeface="Times New Roman"/>
                        </a:rPr>
                        <a:t>2498.76</a:t>
                      </a:r>
                      <a:endParaRPr lang="en-GB" sz="1100" dirty="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0.22</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54</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9 (16.7)</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23 (42.6)</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11 (20.4)</a:t>
                      </a:r>
                      <a:endParaRPr lang="en-GB" sz="11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201799">
                <a:tc>
                  <a:txBody>
                    <a:bodyPr/>
                    <a:lstStyle/>
                    <a:p>
                      <a:pPr>
                        <a:lnSpc>
                          <a:spcPct val="150000"/>
                        </a:lnSpc>
                        <a:spcAft>
                          <a:spcPts val="0"/>
                        </a:spcAft>
                      </a:pPr>
                      <a:r>
                        <a:rPr lang="en-GB" sz="1100">
                          <a:latin typeface="Times New Roman"/>
                          <a:ea typeface="Calibri"/>
                          <a:cs typeface="Times New Roman"/>
                        </a:rPr>
                        <a:t>Fermanagh</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dirty="0">
                          <a:latin typeface="Times New Roman"/>
                          <a:ea typeface="Calibri"/>
                          <a:cs typeface="Times New Roman"/>
                        </a:rPr>
                        <a:t>1850.59</a:t>
                      </a:r>
                      <a:endParaRPr lang="en-GB" sz="1100" dirty="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0.25</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46</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20 (43.5)</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0 (0)</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19 (41.3)</a:t>
                      </a:r>
                      <a:endParaRPr lang="en-GB" sz="11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5"/>
                  </a:ext>
                </a:extLst>
              </a:tr>
              <a:tr h="201799">
                <a:tc>
                  <a:txBody>
                    <a:bodyPr/>
                    <a:lstStyle/>
                    <a:p>
                      <a:pPr>
                        <a:lnSpc>
                          <a:spcPct val="150000"/>
                        </a:lnSpc>
                        <a:spcAft>
                          <a:spcPts val="0"/>
                        </a:spcAft>
                      </a:pPr>
                      <a:r>
                        <a:rPr lang="en-GB" sz="1100" dirty="0">
                          <a:latin typeface="Times New Roman"/>
                          <a:ea typeface="Calibri"/>
                          <a:cs typeface="Times New Roman"/>
                        </a:rPr>
                        <a:t>L/Derry</a:t>
                      </a:r>
                      <a:endParaRPr lang="en-GB" sz="1100" dirty="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dirty="0">
                          <a:latin typeface="Times New Roman"/>
                          <a:ea typeface="Calibri"/>
                          <a:cs typeface="Times New Roman"/>
                        </a:rPr>
                        <a:t>2121.13</a:t>
                      </a:r>
                      <a:endParaRPr lang="en-GB" sz="1100" dirty="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0.2</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42</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4 (9.5)</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13 (36.0)</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50000"/>
                        </a:lnSpc>
                        <a:spcAft>
                          <a:spcPts val="0"/>
                        </a:spcAft>
                      </a:pPr>
                      <a:r>
                        <a:rPr lang="en-GB" sz="1100">
                          <a:latin typeface="Times New Roman"/>
                          <a:ea typeface="Calibri"/>
                          <a:cs typeface="Times New Roman"/>
                        </a:rPr>
                        <a:t>0 (0)</a:t>
                      </a:r>
                      <a:endParaRPr lang="en-GB" sz="11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6"/>
                  </a:ext>
                </a:extLst>
              </a:tr>
              <a:tr h="201799">
                <a:tc>
                  <a:txBody>
                    <a:bodyPr/>
                    <a:lstStyle/>
                    <a:p>
                      <a:pPr>
                        <a:lnSpc>
                          <a:spcPct val="150000"/>
                        </a:lnSpc>
                        <a:spcAft>
                          <a:spcPts val="0"/>
                        </a:spcAft>
                      </a:pPr>
                      <a:r>
                        <a:rPr lang="en-GB" sz="1100">
                          <a:latin typeface="Times New Roman"/>
                          <a:ea typeface="Calibri"/>
                          <a:cs typeface="Times New Roman"/>
                        </a:rPr>
                        <a:t>Tyrone</a:t>
                      </a:r>
                      <a:endParaRPr lang="en-GB" sz="11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100">
                          <a:latin typeface="Times New Roman"/>
                          <a:ea typeface="Calibri"/>
                          <a:cs typeface="Times New Roman"/>
                        </a:rPr>
                        <a:t>3264.88</a:t>
                      </a:r>
                      <a:endParaRPr lang="en-GB" sz="11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100" dirty="0">
                          <a:latin typeface="Times New Roman"/>
                          <a:ea typeface="Calibri"/>
                          <a:cs typeface="Times New Roman"/>
                        </a:rPr>
                        <a:t>0.1</a:t>
                      </a:r>
                      <a:endParaRPr lang="en-GB" sz="11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100">
                          <a:latin typeface="Times New Roman"/>
                          <a:ea typeface="Calibri"/>
                          <a:cs typeface="Times New Roman"/>
                        </a:rPr>
                        <a:t>32</a:t>
                      </a:r>
                      <a:endParaRPr lang="en-GB" sz="11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100">
                          <a:latin typeface="Times New Roman"/>
                          <a:ea typeface="Calibri"/>
                          <a:cs typeface="Times New Roman"/>
                        </a:rPr>
                        <a:t>6 (18.8)</a:t>
                      </a:r>
                      <a:endParaRPr lang="en-GB" sz="11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100">
                          <a:latin typeface="Times New Roman"/>
                          <a:ea typeface="Calibri"/>
                          <a:cs typeface="Times New Roman"/>
                        </a:rPr>
                        <a:t>3 (9.4)</a:t>
                      </a:r>
                      <a:endParaRPr lang="en-GB" sz="11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1100" dirty="0">
                          <a:latin typeface="Times New Roman"/>
                          <a:ea typeface="Calibri"/>
                          <a:cs typeface="Times New Roman"/>
                        </a:rPr>
                        <a:t>4 (12.5)</a:t>
                      </a:r>
                      <a:endParaRPr lang="en-GB" sz="11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 name="TextBox 1">
            <a:extLst>
              <a:ext uri="{FF2B5EF4-FFF2-40B4-BE49-F238E27FC236}">
                <a16:creationId xmlns:a16="http://schemas.microsoft.com/office/drawing/2014/main" id="{EDBBA70B-7EAA-42D7-A487-426B306D5A09}"/>
              </a:ext>
            </a:extLst>
          </p:cNvPr>
          <p:cNvSpPr txBox="1"/>
          <p:nvPr/>
        </p:nvSpPr>
        <p:spPr>
          <a:xfrm>
            <a:off x="3601721" y="944734"/>
            <a:ext cx="2261668" cy="338554"/>
          </a:xfrm>
          <a:prstGeom prst="rect">
            <a:avLst/>
          </a:prstGeom>
          <a:noFill/>
        </p:spPr>
        <p:txBody>
          <a:bodyPr wrap="square" rtlCol="0">
            <a:spAutoFit/>
          </a:bodyPr>
          <a:lstStyle/>
          <a:p>
            <a:r>
              <a:rPr lang="en-GB" sz="800" dirty="0"/>
              <a:t>Figure 1: Woodland sites surveyed in the 2017survey (n=235)</a:t>
            </a:r>
          </a:p>
        </p:txBody>
      </p:sp>
      <p:sp>
        <p:nvSpPr>
          <p:cNvPr id="18" name="TextBox 17">
            <a:extLst>
              <a:ext uri="{FF2B5EF4-FFF2-40B4-BE49-F238E27FC236}">
                <a16:creationId xmlns:a16="http://schemas.microsoft.com/office/drawing/2014/main" id="{C984B481-6019-463C-BF76-20C461B11D8E}"/>
              </a:ext>
            </a:extLst>
          </p:cNvPr>
          <p:cNvSpPr txBox="1"/>
          <p:nvPr/>
        </p:nvSpPr>
        <p:spPr>
          <a:xfrm>
            <a:off x="3834331" y="5903750"/>
            <a:ext cx="2261668" cy="461665"/>
          </a:xfrm>
          <a:prstGeom prst="rect">
            <a:avLst/>
          </a:prstGeom>
          <a:noFill/>
        </p:spPr>
        <p:txBody>
          <a:bodyPr wrap="square" rtlCol="0">
            <a:spAutoFit/>
          </a:bodyPr>
          <a:lstStyle/>
          <a:p>
            <a:r>
              <a:rPr lang="en-GB" sz="800" dirty="0"/>
              <a:t>Figure 3: Coverage in 10x10 squares of the 2017 survey (pink areas contain at least one survey site) </a:t>
            </a:r>
          </a:p>
        </p:txBody>
      </p:sp>
      <p:sp>
        <p:nvSpPr>
          <p:cNvPr id="19" name="TextBox 18">
            <a:extLst>
              <a:ext uri="{FF2B5EF4-FFF2-40B4-BE49-F238E27FC236}">
                <a16:creationId xmlns:a16="http://schemas.microsoft.com/office/drawing/2014/main" id="{2AE57F52-767A-4F57-A52F-26975C0097C5}"/>
              </a:ext>
            </a:extLst>
          </p:cNvPr>
          <p:cNvSpPr txBox="1"/>
          <p:nvPr/>
        </p:nvSpPr>
        <p:spPr>
          <a:xfrm>
            <a:off x="8378003" y="4498418"/>
            <a:ext cx="2261668" cy="215444"/>
          </a:xfrm>
          <a:prstGeom prst="rect">
            <a:avLst/>
          </a:prstGeom>
          <a:noFill/>
        </p:spPr>
        <p:txBody>
          <a:bodyPr wrap="square" rtlCol="0">
            <a:spAutoFit/>
          </a:bodyPr>
          <a:lstStyle/>
          <a:p>
            <a:r>
              <a:rPr lang="en-GB" sz="800" dirty="0"/>
              <a:t>Table 1: Survey summary </a:t>
            </a:r>
          </a:p>
        </p:txBody>
      </p:sp>
      <p:sp>
        <p:nvSpPr>
          <p:cNvPr id="20" name="TextBox 19">
            <a:extLst>
              <a:ext uri="{FF2B5EF4-FFF2-40B4-BE49-F238E27FC236}">
                <a16:creationId xmlns:a16="http://schemas.microsoft.com/office/drawing/2014/main" id="{216EA617-9113-47E6-A7FF-76354053BCA2}"/>
              </a:ext>
            </a:extLst>
          </p:cNvPr>
          <p:cNvSpPr txBox="1"/>
          <p:nvPr/>
        </p:nvSpPr>
        <p:spPr>
          <a:xfrm>
            <a:off x="8714887" y="2866720"/>
            <a:ext cx="2261668" cy="338554"/>
          </a:xfrm>
          <a:prstGeom prst="rect">
            <a:avLst/>
          </a:prstGeom>
          <a:noFill/>
        </p:spPr>
        <p:txBody>
          <a:bodyPr wrap="square" rtlCol="0">
            <a:spAutoFit/>
          </a:bodyPr>
          <a:lstStyle/>
          <a:p>
            <a:r>
              <a:rPr lang="en-GB" sz="800" dirty="0"/>
              <a:t>Figure 2: The number of volunteer fieldworkers recruited at each survey workshop </a:t>
            </a:r>
          </a:p>
        </p:txBody>
      </p:sp>
    </p:spTree>
    <p:extLst>
      <p:ext uri="{BB962C8B-B14F-4D97-AF65-F5344CB8AC3E}">
        <p14:creationId xmlns:p14="http://schemas.microsoft.com/office/powerpoint/2010/main" val="1416335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34302"/>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pic>
        <p:nvPicPr>
          <p:cNvPr id="14" name="Picture 13">
            <a:extLst>
              <a:ext uri="{FF2B5EF4-FFF2-40B4-BE49-F238E27FC236}">
                <a16:creationId xmlns:a16="http://schemas.microsoft.com/office/drawing/2014/main" id="{49F1AEB5-6C4B-4378-8EFE-75CB53C9B0F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24853" y="261532"/>
            <a:ext cx="3332747" cy="2457894"/>
          </a:xfrm>
          <a:prstGeom prst="rect">
            <a:avLst/>
          </a:prstGeom>
        </p:spPr>
      </p:pic>
      <p:pic>
        <p:nvPicPr>
          <p:cNvPr id="21" name="Picture 20">
            <a:extLst>
              <a:ext uri="{FF2B5EF4-FFF2-40B4-BE49-F238E27FC236}">
                <a16:creationId xmlns:a16="http://schemas.microsoft.com/office/drawing/2014/main" id="{387F01F4-A17E-4327-8237-FFEC04CCC26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697322" y="3525007"/>
            <a:ext cx="3314164" cy="2267702"/>
          </a:xfrm>
          <a:prstGeom prst="rect">
            <a:avLst/>
          </a:prstGeom>
        </p:spPr>
      </p:pic>
      <p:pic>
        <p:nvPicPr>
          <p:cNvPr id="22" name="Picture 21">
            <a:extLst>
              <a:ext uri="{FF2B5EF4-FFF2-40B4-BE49-F238E27FC236}">
                <a16:creationId xmlns:a16="http://schemas.microsoft.com/office/drawing/2014/main" id="{A6BBE6BF-E192-40B6-ABC2-89FEA22BC9B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32703" y="3086704"/>
            <a:ext cx="4032448" cy="2880320"/>
          </a:xfrm>
          <a:prstGeom prst="rect">
            <a:avLst/>
          </a:prstGeom>
        </p:spPr>
      </p:pic>
      <p:graphicFrame>
        <p:nvGraphicFramePr>
          <p:cNvPr id="23" name="Table 22">
            <a:extLst>
              <a:ext uri="{FF2B5EF4-FFF2-40B4-BE49-F238E27FC236}">
                <a16:creationId xmlns:a16="http://schemas.microsoft.com/office/drawing/2014/main" id="{26919C8E-7714-411A-BC36-AFEF491BAC77}"/>
              </a:ext>
            </a:extLst>
          </p:cNvPr>
          <p:cNvGraphicFramePr>
            <a:graphicFrameLocks noGrp="1"/>
          </p:cNvGraphicFramePr>
          <p:nvPr>
            <p:extLst>
              <p:ext uri="{D42A27DB-BD31-4B8C-83A1-F6EECF244321}">
                <p14:modId xmlns:p14="http://schemas.microsoft.com/office/powerpoint/2010/main" val="604470875"/>
              </p:ext>
            </p:extLst>
          </p:nvPr>
        </p:nvGraphicFramePr>
        <p:xfrm>
          <a:off x="6643482" y="365704"/>
          <a:ext cx="5051213" cy="2726417"/>
        </p:xfrm>
        <a:graphic>
          <a:graphicData uri="http://schemas.openxmlformats.org/drawingml/2006/table">
            <a:tbl>
              <a:tblPr/>
              <a:tblGrid>
                <a:gridCol w="2856826">
                  <a:extLst>
                    <a:ext uri="{9D8B030D-6E8A-4147-A177-3AD203B41FA5}">
                      <a16:colId xmlns:a16="http://schemas.microsoft.com/office/drawing/2014/main" val="20000"/>
                    </a:ext>
                  </a:extLst>
                </a:gridCol>
                <a:gridCol w="777509">
                  <a:extLst>
                    <a:ext uri="{9D8B030D-6E8A-4147-A177-3AD203B41FA5}">
                      <a16:colId xmlns:a16="http://schemas.microsoft.com/office/drawing/2014/main" val="20001"/>
                    </a:ext>
                  </a:extLst>
                </a:gridCol>
                <a:gridCol w="1416878">
                  <a:extLst>
                    <a:ext uri="{9D8B030D-6E8A-4147-A177-3AD203B41FA5}">
                      <a16:colId xmlns:a16="http://schemas.microsoft.com/office/drawing/2014/main" val="20002"/>
                    </a:ext>
                  </a:extLst>
                </a:gridCol>
              </a:tblGrid>
              <a:tr h="457556">
                <a:tc>
                  <a:txBody>
                    <a:bodyPr/>
                    <a:lstStyle/>
                    <a:p>
                      <a:pPr>
                        <a:lnSpc>
                          <a:spcPct val="115000"/>
                        </a:lnSpc>
                        <a:spcAft>
                          <a:spcPts val="0"/>
                        </a:spcAft>
                        <a:tabLst>
                          <a:tab pos="3552825" algn="l"/>
                        </a:tabLst>
                      </a:pPr>
                      <a:endParaRPr lang="en-GB" sz="1200" dirty="0">
                        <a:latin typeface="Times New Roman"/>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3552825" algn="l"/>
                        </a:tabLst>
                      </a:pPr>
                      <a:r>
                        <a:rPr lang="en-GB" sz="1200">
                          <a:latin typeface="Times New Roman"/>
                          <a:ea typeface="Calibri"/>
                          <a:cs typeface="Times New Roman"/>
                        </a:rPr>
                        <a:t>2014/2015 survey</a:t>
                      </a:r>
                      <a:endParaRPr lang="en-GB"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3552825" algn="l"/>
                        </a:tabLst>
                      </a:pPr>
                      <a:r>
                        <a:rPr lang="en-GB" sz="1200">
                          <a:latin typeface="Times New Roman"/>
                          <a:ea typeface="Calibri"/>
                          <a:cs typeface="Times New Roman"/>
                        </a:rPr>
                        <a:t>2017 survey (not including Inishowen peninsula squares)</a:t>
                      </a:r>
                      <a:endParaRPr lang="en-GB"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7556">
                <a:tc>
                  <a:txBody>
                    <a:bodyPr/>
                    <a:lstStyle/>
                    <a:p>
                      <a:pPr>
                        <a:lnSpc>
                          <a:spcPct val="115000"/>
                        </a:lnSpc>
                        <a:spcAft>
                          <a:spcPts val="0"/>
                        </a:spcAft>
                        <a:tabLst>
                          <a:tab pos="3552825" algn="l"/>
                        </a:tabLst>
                      </a:pPr>
                      <a:r>
                        <a:rPr lang="en-GB" sz="1200">
                          <a:latin typeface="Times New Roman"/>
                          <a:ea typeface="Calibri"/>
                          <a:cs typeface="Times New Roman"/>
                        </a:rPr>
                        <a:t>Coverage</a:t>
                      </a:r>
                      <a:endParaRPr lang="en-GB"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tabLst>
                          <a:tab pos="3552825" algn="l"/>
                        </a:tabLst>
                      </a:pPr>
                      <a:r>
                        <a:rPr lang="en-GB" sz="1200">
                          <a:latin typeface="Times New Roman"/>
                          <a:ea typeface="Calibri"/>
                          <a:cs typeface="Times New Roman"/>
                        </a:rPr>
                        <a:t>Missed 41 10 km2 squares</a:t>
                      </a:r>
                      <a:endParaRPr lang="en-GB" sz="110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tabLst>
                          <a:tab pos="3552825" algn="l"/>
                        </a:tabLst>
                      </a:pPr>
                      <a:r>
                        <a:rPr lang="en-GB" sz="1200" dirty="0">
                          <a:latin typeface="Times New Roman"/>
                          <a:ea typeface="Calibri"/>
                          <a:cs typeface="Times New Roman"/>
                        </a:rPr>
                        <a:t>Missed 36 (3 additional in Donegal)</a:t>
                      </a:r>
                      <a:endParaRPr lang="en-GB" sz="1100" dirty="0">
                        <a:latin typeface="Calibri"/>
                        <a:ea typeface="Calibri"/>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72413">
                <a:tc>
                  <a:txBody>
                    <a:bodyPr/>
                    <a:lstStyle/>
                    <a:p>
                      <a:pPr>
                        <a:lnSpc>
                          <a:spcPct val="115000"/>
                        </a:lnSpc>
                        <a:spcAft>
                          <a:spcPts val="0"/>
                        </a:spcAft>
                        <a:tabLst>
                          <a:tab pos="3552825" algn="l"/>
                        </a:tabLst>
                      </a:pPr>
                      <a:r>
                        <a:rPr lang="en-GB" sz="1200">
                          <a:latin typeface="Times New Roman"/>
                          <a:ea typeface="Calibri"/>
                          <a:cs typeface="Times New Roman"/>
                        </a:rPr>
                        <a:t>Number of squares with grey</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tabLst>
                          <a:tab pos="3552825" algn="l"/>
                        </a:tabLst>
                      </a:pPr>
                      <a:r>
                        <a:rPr lang="en-GB" sz="1200">
                          <a:latin typeface="Times New Roman"/>
                          <a:ea typeface="Calibri"/>
                          <a:cs typeface="Times New Roman"/>
                        </a:rPr>
                        <a:t>55</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tabLst>
                          <a:tab pos="3552825" algn="l"/>
                        </a:tabLst>
                      </a:pPr>
                      <a:r>
                        <a:rPr lang="en-GB" sz="1200" dirty="0">
                          <a:latin typeface="Times New Roman"/>
                          <a:ea typeface="Calibri"/>
                          <a:cs typeface="Times New Roman"/>
                        </a:rPr>
                        <a:t>31</a:t>
                      </a:r>
                      <a:endParaRPr lang="en-GB" sz="1100" dirty="0">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172413">
                <a:tc>
                  <a:txBody>
                    <a:bodyPr/>
                    <a:lstStyle/>
                    <a:p>
                      <a:pPr>
                        <a:lnSpc>
                          <a:spcPct val="115000"/>
                        </a:lnSpc>
                        <a:spcAft>
                          <a:spcPts val="0"/>
                        </a:spcAft>
                        <a:tabLst>
                          <a:tab pos="3552825" algn="l"/>
                        </a:tabLst>
                      </a:pPr>
                      <a:r>
                        <a:rPr lang="en-GB" sz="1200">
                          <a:latin typeface="Times New Roman"/>
                          <a:ea typeface="Calibri"/>
                          <a:cs typeface="Times New Roman"/>
                        </a:rPr>
                        <a:t>Number of squares with red</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tabLst>
                          <a:tab pos="3552825" algn="l"/>
                        </a:tabLst>
                      </a:pPr>
                      <a:r>
                        <a:rPr lang="en-GB" sz="1200">
                          <a:latin typeface="Times New Roman"/>
                          <a:ea typeface="Calibri"/>
                          <a:cs typeface="Times New Roman"/>
                        </a:rPr>
                        <a:t>40</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tabLst>
                          <a:tab pos="3552825" algn="l"/>
                        </a:tabLst>
                      </a:pPr>
                      <a:r>
                        <a:rPr lang="en-GB" sz="1200">
                          <a:latin typeface="Times New Roman"/>
                          <a:ea typeface="Calibri"/>
                          <a:cs typeface="Times New Roman"/>
                        </a:rPr>
                        <a:t>41</a:t>
                      </a:r>
                      <a:endParaRPr lang="en-GB" sz="11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344826">
                <a:tc>
                  <a:txBody>
                    <a:bodyPr/>
                    <a:lstStyle/>
                    <a:p>
                      <a:pPr>
                        <a:lnSpc>
                          <a:spcPct val="115000"/>
                        </a:lnSpc>
                        <a:spcAft>
                          <a:spcPts val="0"/>
                        </a:spcAft>
                        <a:tabLst>
                          <a:tab pos="3552825" algn="l"/>
                        </a:tabLst>
                      </a:pPr>
                      <a:r>
                        <a:rPr lang="en-GB" sz="1200">
                          <a:latin typeface="Times New Roman"/>
                          <a:ea typeface="Calibri"/>
                          <a:cs typeface="Times New Roman"/>
                        </a:rPr>
                        <a:t>Number of squares with pine marten </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tabLst>
                          <a:tab pos="3552825" algn="l"/>
                        </a:tabLst>
                      </a:pPr>
                      <a:r>
                        <a:rPr lang="en-GB" sz="1200">
                          <a:latin typeface="Times New Roman"/>
                          <a:ea typeface="Calibri"/>
                          <a:cs typeface="Times New Roman"/>
                        </a:rPr>
                        <a:t>46</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tabLst>
                          <a:tab pos="3552825" algn="l"/>
                        </a:tabLst>
                      </a:pPr>
                      <a:r>
                        <a:rPr lang="en-GB" sz="1200">
                          <a:latin typeface="Times New Roman"/>
                          <a:ea typeface="Calibri"/>
                          <a:cs typeface="Times New Roman"/>
                        </a:rPr>
                        <a:t>38</a:t>
                      </a:r>
                      <a:endParaRPr lang="en-GB" sz="11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344826">
                <a:tc>
                  <a:txBody>
                    <a:bodyPr/>
                    <a:lstStyle/>
                    <a:p>
                      <a:pPr>
                        <a:lnSpc>
                          <a:spcPct val="115000"/>
                        </a:lnSpc>
                        <a:spcAft>
                          <a:spcPts val="0"/>
                        </a:spcAft>
                        <a:tabLst>
                          <a:tab pos="3552825" algn="l"/>
                        </a:tabLst>
                      </a:pPr>
                      <a:r>
                        <a:rPr lang="en-GB" sz="1200" dirty="0">
                          <a:latin typeface="Times New Roman"/>
                          <a:ea typeface="Calibri"/>
                          <a:cs typeface="Times New Roman"/>
                        </a:rPr>
                        <a:t>Number of squares with grey and red</a:t>
                      </a:r>
                      <a:endParaRPr lang="en-GB" sz="1100" dirty="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tabLst>
                          <a:tab pos="3552825" algn="l"/>
                        </a:tabLst>
                      </a:pPr>
                      <a:r>
                        <a:rPr lang="en-GB" sz="1200">
                          <a:latin typeface="Times New Roman"/>
                          <a:ea typeface="Calibri"/>
                          <a:cs typeface="Times New Roman"/>
                        </a:rPr>
                        <a:t>10</a:t>
                      </a:r>
                      <a:endParaRPr lang="en-GB" sz="11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tabLst>
                          <a:tab pos="3552825" algn="l"/>
                        </a:tabLst>
                      </a:pPr>
                      <a:r>
                        <a:rPr lang="en-GB" sz="1200">
                          <a:latin typeface="Times New Roman"/>
                          <a:ea typeface="Calibri"/>
                          <a:cs typeface="Times New Roman"/>
                        </a:rPr>
                        <a:t>10</a:t>
                      </a:r>
                      <a:endParaRPr lang="en-GB" sz="1100">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5"/>
                  </a:ext>
                </a:extLst>
              </a:tr>
              <a:tr h="344826">
                <a:tc>
                  <a:txBody>
                    <a:bodyPr/>
                    <a:lstStyle/>
                    <a:p>
                      <a:pPr>
                        <a:lnSpc>
                          <a:spcPct val="115000"/>
                        </a:lnSpc>
                        <a:spcAft>
                          <a:spcPts val="0"/>
                        </a:spcAft>
                        <a:tabLst>
                          <a:tab pos="3552825" algn="l"/>
                        </a:tabLst>
                      </a:pPr>
                      <a:r>
                        <a:rPr lang="en-GB" sz="1200" dirty="0">
                          <a:latin typeface="Times New Roman"/>
                          <a:ea typeface="Calibri"/>
                          <a:cs typeface="Times New Roman"/>
                        </a:rPr>
                        <a:t>Number of squares with grey and pine marten</a:t>
                      </a:r>
                      <a:endParaRPr lang="en-GB" sz="11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3552825" algn="l"/>
                        </a:tabLst>
                      </a:pPr>
                      <a:r>
                        <a:rPr lang="en-GB" sz="1200">
                          <a:latin typeface="Times New Roman"/>
                          <a:ea typeface="Calibri"/>
                          <a:cs typeface="Times New Roman"/>
                        </a:rPr>
                        <a:t>9</a:t>
                      </a:r>
                      <a:endParaRPr lang="en-GB" sz="110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3552825" algn="l"/>
                        </a:tabLst>
                      </a:pPr>
                      <a:r>
                        <a:rPr lang="en-GB" sz="1200" dirty="0">
                          <a:latin typeface="Times New Roman"/>
                          <a:ea typeface="Calibri"/>
                          <a:cs typeface="Times New Roman"/>
                        </a:rPr>
                        <a:t>10</a:t>
                      </a:r>
                      <a:endParaRPr lang="en-GB" sz="1100" dirty="0">
                        <a:latin typeface="Calibri"/>
                        <a:ea typeface="Calibri"/>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4" name="TextBox 23">
            <a:extLst>
              <a:ext uri="{FF2B5EF4-FFF2-40B4-BE49-F238E27FC236}">
                <a16:creationId xmlns:a16="http://schemas.microsoft.com/office/drawing/2014/main" id="{B59CC7CD-C363-4B42-A4BA-0D1FCF1A893E}"/>
              </a:ext>
            </a:extLst>
          </p:cNvPr>
          <p:cNvSpPr txBox="1"/>
          <p:nvPr/>
        </p:nvSpPr>
        <p:spPr>
          <a:xfrm>
            <a:off x="3657600" y="365704"/>
            <a:ext cx="2261668" cy="338554"/>
          </a:xfrm>
          <a:prstGeom prst="rect">
            <a:avLst/>
          </a:prstGeom>
          <a:noFill/>
        </p:spPr>
        <p:txBody>
          <a:bodyPr wrap="square" rtlCol="0">
            <a:spAutoFit/>
          </a:bodyPr>
          <a:lstStyle/>
          <a:p>
            <a:r>
              <a:rPr lang="en-GB" sz="800" dirty="0"/>
              <a:t>Figure 4: Squares which contain at least one record of a red squirrel during the 2017 survey </a:t>
            </a:r>
          </a:p>
        </p:txBody>
      </p:sp>
      <p:sp>
        <p:nvSpPr>
          <p:cNvPr id="26" name="TextBox 25">
            <a:extLst>
              <a:ext uri="{FF2B5EF4-FFF2-40B4-BE49-F238E27FC236}">
                <a16:creationId xmlns:a16="http://schemas.microsoft.com/office/drawing/2014/main" id="{3726B370-6484-407B-BC18-4C7B16D30B49}"/>
              </a:ext>
            </a:extLst>
          </p:cNvPr>
          <p:cNvSpPr txBox="1"/>
          <p:nvPr/>
        </p:nvSpPr>
        <p:spPr>
          <a:xfrm>
            <a:off x="7926850" y="4443414"/>
            <a:ext cx="4032447" cy="215444"/>
          </a:xfrm>
          <a:prstGeom prst="rect">
            <a:avLst/>
          </a:prstGeom>
          <a:noFill/>
        </p:spPr>
        <p:txBody>
          <a:bodyPr wrap="square" rtlCol="0">
            <a:spAutoFit/>
          </a:bodyPr>
          <a:lstStyle/>
          <a:p>
            <a:r>
              <a:rPr lang="en-GB" sz="800" dirty="0"/>
              <a:t>Figure 5: Squares which contain at least one record of a grey squirrel during the 2017 survey </a:t>
            </a:r>
          </a:p>
        </p:txBody>
      </p:sp>
      <p:sp>
        <p:nvSpPr>
          <p:cNvPr id="27" name="TextBox 26">
            <a:extLst>
              <a:ext uri="{FF2B5EF4-FFF2-40B4-BE49-F238E27FC236}">
                <a16:creationId xmlns:a16="http://schemas.microsoft.com/office/drawing/2014/main" id="{019AFAF1-8A1E-4A76-B306-D29E027E7BD5}"/>
              </a:ext>
            </a:extLst>
          </p:cNvPr>
          <p:cNvSpPr txBox="1"/>
          <p:nvPr/>
        </p:nvSpPr>
        <p:spPr>
          <a:xfrm>
            <a:off x="385102" y="3002740"/>
            <a:ext cx="4032447" cy="215444"/>
          </a:xfrm>
          <a:prstGeom prst="rect">
            <a:avLst/>
          </a:prstGeom>
          <a:noFill/>
        </p:spPr>
        <p:txBody>
          <a:bodyPr wrap="square" rtlCol="0">
            <a:spAutoFit/>
          </a:bodyPr>
          <a:lstStyle/>
          <a:p>
            <a:r>
              <a:rPr lang="en-GB" sz="800" dirty="0"/>
              <a:t>Figure 8: Squares containing at least one record of pine marten during the 2017 survey</a:t>
            </a:r>
          </a:p>
        </p:txBody>
      </p:sp>
    </p:spTree>
    <p:extLst>
      <p:ext uri="{BB962C8B-B14F-4D97-AF65-F5344CB8AC3E}">
        <p14:creationId xmlns:p14="http://schemas.microsoft.com/office/powerpoint/2010/main" val="3295355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Red Squirrels United: Overview</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p:txBody>
          <a:bodyPr>
            <a:normAutofit/>
          </a:bodyPr>
          <a:lstStyle/>
          <a:p>
            <a:pPr marL="285750" indent="-285750">
              <a:buSzPct val="100000"/>
              <a:buBlip>
                <a:blip r:embed="rId2"/>
              </a:buBlip>
            </a:pPr>
            <a:r>
              <a:rPr lang="en-GB" dirty="0">
                <a:solidFill>
                  <a:srgbClr val="415454"/>
                </a:solidFill>
                <a:latin typeface="Arial" panose="020B0604020202020204" pitchFamily="34" charset="0"/>
                <a:cs typeface="Arial" panose="020B0604020202020204" pitchFamily="34" charset="0"/>
              </a:rPr>
              <a:t>The first UK-wide network working together to secure the future of our red squirrels, uniting 40 organisations across the UK and 5,000 volunteers.</a:t>
            </a:r>
          </a:p>
          <a:p>
            <a:pPr marL="285750" indent="-285750">
              <a:buSzPct val="100000"/>
              <a:buBlip>
                <a:blip r:embed="rId2"/>
              </a:buBlip>
            </a:pPr>
            <a:r>
              <a:rPr lang="en-GB" dirty="0">
                <a:solidFill>
                  <a:srgbClr val="415454"/>
                </a:solidFill>
                <a:latin typeface="Arial" panose="020B0604020202020204" pitchFamily="34" charset="0"/>
                <a:cs typeface="Arial" panose="020B0604020202020204" pitchFamily="34" charset="0"/>
              </a:rPr>
              <a:t>The largest invasive species management programme in Europe, representing a significant investment by EU LIFE and Heritage Lottery Fund of ~£3 million.</a:t>
            </a:r>
          </a:p>
          <a:p>
            <a:pPr marL="285750" indent="-285750">
              <a:buSzPct val="100000"/>
              <a:buBlip>
                <a:blip r:embed="rId2"/>
              </a:buBlip>
            </a:pPr>
            <a:r>
              <a:rPr lang="en-GB" dirty="0">
                <a:solidFill>
                  <a:srgbClr val="415454"/>
                </a:solidFill>
                <a:latin typeface="Arial" panose="020B0604020202020204" pitchFamily="34" charset="0"/>
                <a:cs typeface="Arial" panose="020B0604020202020204" pitchFamily="34" charset="0"/>
              </a:rPr>
              <a:t>A scientifically robust programme of conservation, protecting nine main stronghold red squirrel populations.</a:t>
            </a:r>
          </a:p>
          <a:p>
            <a:endParaRPr lang="en-GB" dirty="0"/>
          </a:p>
        </p:txBody>
      </p:sp>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7049461"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Tree>
    <p:extLst>
      <p:ext uri="{BB962C8B-B14F-4D97-AF65-F5344CB8AC3E}">
        <p14:creationId xmlns:p14="http://schemas.microsoft.com/office/powerpoint/2010/main" val="833347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34302"/>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
        <p:nvSpPr>
          <p:cNvPr id="12" name="Title 1">
            <a:extLst>
              <a:ext uri="{FF2B5EF4-FFF2-40B4-BE49-F238E27FC236}">
                <a16:creationId xmlns:a16="http://schemas.microsoft.com/office/drawing/2014/main" id="{E30963FF-32CE-4AA1-9709-15DD83584010}"/>
              </a:ext>
            </a:extLst>
          </p:cNvPr>
          <p:cNvSpPr>
            <a:spLocks noGrp="1"/>
          </p:cNvSpPr>
          <p:nvPr>
            <p:ph type="ctrTitle"/>
          </p:nvPr>
        </p:nvSpPr>
        <p:spPr>
          <a:xfrm>
            <a:off x="80208" y="18873"/>
            <a:ext cx="6248401" cy="509146"/>
          </a:xfrm>
        </p:spPr>
        <p:txBody>
          <a:bodyPr>
            <a:normAutofit/>
          </a:bodyPr>
          <a:lstStyle/>
          <a:p>
            <a:pPr algn="l"/>
            <a:r>
              <a:rPr lang="en-GB" sz="2400" dirty="0">
                <a:latin typeface="Arial" panose="020B0604020202020204" pitchFamily="34" charset="0"/>
                <a:cs typeface="Arial" panose="020B0604020202020204" pitchFamily="34" charset="0"/>
              </a:rPr>
              <a:t>Action C.4:	Key Performance Indicators </a:t>
            </a:r>
          </a:p>
        </p:txBody>
      </p:sp>
      <p:sp>
        <p:nvSpPr>
          <p:cNvPr id="13" name="Rectangle 12">
            <a:extLst>
              <a:ext uri="{FF2B5EF4-FFF2-40B4-BE49-F238E27FC236}">
                <a16:creationId xmlns:a16="http://schemas.microsoft.com/office/drawing/2014/main" id="{38132E7C-CE77-4D3F-88C2-289D8AF97F6E}"/>
              </a:ext>
            </a:extLst>
          </p:cNvPr>
          <p:cNvSpPr/>
          <p:nvPr/>
        </p:nvSpPr>
        <p:spPr>
          <a:xfrm>
            <a:off x="80208" y="539729"/>
            <a:ext cx="5923550"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graphicFrame>
        <p:nvGraphicFramePr>
          <p:cNvPr id="15" name="Table 14">
            <a:extLst>
              <a:ext uri="{FF2B5EF4-FFF2-40B4-BE49-F238E27FC236}">
                <a16:creationId xmlns:a16="http://schemas.microsoft.com/office/drawing/2014/main" id="{0879FA75-FEA4-4C19-8DFC-5BD370621497}"/>
              </a:ext>
            </a:extLst>
          </p:cNvPr>
          <p:cNvGraphicFramePr>
            <a:graphicFrameLocks noGrp="1"/>
          </p:cNvGraphicFramePr>
          <p:nvPr>
            <p:extLst>
              <p:ext uri="{D42A27DB-BD31-4B8C-83A1-F6EECF244321}">
                <p14:modId xmlns:p14="http://schemas.microsoft.com/office/powerpoint/2010/main" val="2130127560"/>
              </p:ext>
            </p:extLst>
          </p:nvPr>
        </p:nvGraphicFramePr>
        <p:xfrm>
          <a:off x="870089" y="713466"/>
          <a:ext cx="9144000" cy="4612806"/>
        </p:xfrm>
        <a:graphic>
          <a:graphicData uri="http://schemas.openxmlformats.org/drawingml/2006/table">
            <a:tbl>
              <a:tblPr/>
              <a:tblGrid>
                <a:gridCol w="4179620">
                  <a:extLst>
                    <a:ext uri="{9D8B030D-6E8A-4147-A177-3AD203B41FA5}">
                      <a16:colId xmlns:a16="http://schemas.microsoft.com/office/drawing/2014/main" val="20000"/>
                    </a:ext>
                  </a:extLst>
                </a:gridCol>
                <a:gridCol w="4964380">
                  <a:extLst>
                    <a:ext uri="{9D8B030D-6E8A-4147-A177-3AD203B41FA5}">
                      <a16:colId xmlns:a16="http://schemas.microsoft.com/office/drawing/2014/main" val="20001"/>
                    </a:ext>
                  </a:extLst>
                </a:gridCol>
              </a:tblGrid>
              <a:tr h="160663">
                <a:tc>
                  <a:txBody>
                    <a:bodyPr/>
                    <a:lstStyle/>
                    <a:p>
                      <a:pPr algn="ctr" fontAlgn="b"/>
                      <a:r>
                        <a:rPr lang="en-GB" sz="1400" b="1" i="0" u="none" strike="noStrike" dirty="0">
                          <a:solidFill>
                            <a:srgbClr val="000000"/>
                          </a:solidFill>
                          <a:latin typeface="Calibri"/>
                        </a:rPr>
                        <a:t>Activity</a:t>
                      </a:r>
                    </a:p>
                  </a:txBody>
                  <a:tcPr marL="6900" marR="6900" marT="69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dirty="0">
                          <a:solidFill>
                            <a:srgbClr val="000000"/>
                          </a:solidFill>
                          <a:latin typeface="Calibri"/>
                        </a:rPr>
                        <a:t>Progress</a:t>
                      </a:r>
                    </a:p>
                  </a:txBody>
                  <a:tcPr marL="6900" marR="6900" marT="69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8439">
                <a:tc>
                  <a:txBody>
                    <a:bodyPr/>
                    <a:lstStyle/>
                    <a:p>
                      <a:pPr algn="ctr" rtl="0" fontAlgn="b"/>
                      <a:r>
                        <a:rPr lang="en-GB" sz="1100" b="0" i="0" u="none" strike="noStrike">
                          <a:solidFill>
                            <a:srgbClr val="000000"/>
                          </a:solidFill>
                          <a:latin typeface="Calibri"/>
                        </a:rPr>
                        <a:t>Complete eradication of IAS grey squirrels from the chosen eradication zone (either the Ards Peninsula, the Glens of Antrim or the Inishowen Peninsula) through direct grey squirrel control and creation of a community  based early warning and rapid response network.</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latin typeface="Calibri"/>
                        </a:rPr>
                        <a:t>Proactive woodland surveys is picking up red squirrels inside the eradication zone, majority of the conservation activity now targeting buffer zone </a:t>
                      </a:r>
                      <a:r>
                        <a:rPr lang="en-GB" sz="1100" b="0" i="0" u="none" strike="noStrike">
                          <a:solidFill>
                            <a:srgbClr val="000000"/>
                          </a:solidFill>
                          <a:latin typeface="Calibri"/>
                        </a:rPr>
                        <a:t>around Mourne </a:t>
                      </a:r>
                      <a:r>
                        <a:rPr lang="en-GB" sz="1100" b="0" i="0" u="none" strike="noStrike" dirty="0">
                          <a:solidFill>
                            <a:srgbClr val="000000"/>
                          </a:solidFill>
                          <a:latin typeface="Calibri"/>
                        </a:rPr>
                        <a:t>Mountains</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77857">
                <a:tc>
                  <a:txBody>
                    <a:bodyPr/>
                    <a:lstStyle/>
                    <a:p>
                      <a:pPr algn="ctr" fontAlgn="b"/>
                      <a:r>
                        <a:rPr lang="en-GB" sz="1100" b="0" i="0" u="none" strike="noStrike">
                          <a:solidFill>
                            <a:srgbClr val="000000"/>
                          </a:solidFill>
                          <a:latin typeface="Calibri"/>
                        </a:rPr>
                        <a:t>Prevention of the IAS grey squirrel colonisation of Connaught (west of the River Shannon) through the establishment of a new early warning and rapid response community group in the board region between the Rivers Shannon and Erne.</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latin typeface="Calibri"/>
                        </a:rPr>
                        <a:t>Areas of Fermanagh where greys were historically situated have been monitored and no populations found. Prevention work continuing with Derrylin gun club, west Tyrone along the Foyle and Clogher Valley, main pathways into the Fermanagh area.</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3394">
                <a:tc>
                  <a:txBody>
                    <a:bodyPr/>
                    <a:lstStyle/>
                    <a:p>
                      <a:pPr algn="ctr" fontAlgn="b"/>
                      <a:r>
                        <a:rPr lang="en-GB" sz="1100" b="0" i="0" u="none" strike="noStrike">
                          <a:solidFill>
                            <a:srgbClr val="000000"/>
                          </a:solidFill>
                          <a:latin typeface="Calibri"/>
                        </a:rPr>
                        <a:t>Management planning and associated new IAS grey squirrel management work by 50 private landowners across northern Ireland.</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latin typeface="Calibri"/>
                        </a:rPr>
                        <a:t>Mapping work underway on a number of large landowners. Small grants scheme also underway in supporting groups to create local grey squirrel strategies to ascertain areas response is occurring.</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929">
                <a:tc>
                  <a:txBody>
                    <a:bodyPr/>
                    <a:lstStyle/>
                    <a:p>
                      <a:pPr algn="ctr" fontAlgn="b"/>
                      <a:r>
                        <a:rPr lang="en-GB" sz="1100" b="0" i="0" u="none" strike="noStrike">
                          <a:solidFill>
                            <a:srgbClr val="000000"/>
                          </a:solidFill>
                          <a:latin typeface="Calibri"/>
                        </a:rPr>
                        <a:t>Seven existing squirrel community groups better supported to increase their membership by 10% </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latin typeface="Calibri"/>
                        </a:rPr>
                        <a:t>Membership up to 11% but some members no longer active currently standing at 8%</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3394">
                <a:tc>
                  <a:txBody>
                    <a:bodyPr/>
                    <a:lstStyle/>
                    <a:p>
                      <a:pPr algn="ctr" fontAlgn="b"/>
                      <a:r>
                        <a:rPr lang="en-GB" sz="1100" b="0" i="0" u="none" strike="noStrike">
                          <a:solidFill>
                            <a:srgbClr val="000000"/>
                          </a:solidFill>
                          <a:latin typeface="Calibri"/>
                        </a:rPr>
                        <a:t>3 new IAS grey squirrel management groups established in Northern Ireland.</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latin typeface="Calibri"/>
                        </a:rPr>
                        <a:t>Number of avenues being purused including local interest in North Down, Fivemiletown, Drumquin, Omagh, Rostrevor, Cityside, Larne and Broughshane.</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929">
                <a:tc>
                  <a:txBody>
                    <a:bodyPr/>
                    <a:lstStyle/>
                    <a:p>
                      <a:pPr algn="ctr" fontAlgn="b"/>
                      <a:r>
                        <a:rPr lang="en-GB" sz="1100" b="0" i="0" u="none" strike="noStrike">
                          <a:solidFill>
                            <a:srgbClr val="000000"/>
                          </a:solidFill>
                          <a:latin typeface="Calibri"/>
                        </a:rPr>
                        <a:t>36 local media/per year hits over 3 years (newspaper/local radio).</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latin typeface="Calibri"/>
                        </a:rPr>
                        <a:t>52 media releases achieved with total circulation of 2,097,915</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929">
                <a:tc>
                  <a:txBody>
                    <a:bodyPr/>
                    <a:lstStyle/>
                    <a:p>
                      <a:pPr algn="ctr" fontAlgn="b"/>
                      <a:r>
                        <a:rPr lang="en-GB" sz="1100" b="0" i="0" u="none" strike="noStrike">
                          <a:solidFill>
                            <a:srgbClr val="000000"/>
                          </a:solidFill>
                          <a:latin typeface="Calibri"/>
                        </a:rPr>
                        <a:t>15 capacity building events held to improve effectiveness and expertise of grey squirrel control across the project life cycle.</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latin typeface="Calibri"/>
                        </a:rPr>
                        <a:t>7 Grey Squirrel Management Events</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929">
                <a:tc>
                  <a:txBody>
                    <a:bodyPr/>
                    <a:lstStyle/>
                    <a:p>
                      <a:pPr algn="ctr" fontAlgn="b"/>
                      <a:r>
                        <a:rPr lang="en-GB" sz="1100" b="0" i="0" u="none" strike="noStrike">
                          <a:solidFill>
                            <a:srgbClr val="000000"/>
                          </a:solidFill>
                          <a:latin typeface="Calibri"/>
                        </a:rPr>
                        <a:t>50 community engagement activities held across Northern Ireland</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latin typeface="Calibri"/>
                        </a:rPr>
                        <a:t>65 Commmunity Engagement Events</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751215">
                <a:tc>
                  <a:txBody>
                    <a:bodyPr/>
                    <a:lstStyle/>
                    <a:p>
                      <a:pPr algn="ctr" fontAlgn="b"/>
                      <a:r>
                        <a:rPr lang="en-GB" sz="1100" b="0" i="0" u="none" strike="noStrike" dirty="0">
                          <a:solidFill>
                            <a:srgbClr val="000000"/>
                          </a:solidFill>
                          <a:latin typeface="Calibri"/>
                        </a:rPr>
                        <a:t>42 training sessions hosted for local groups in each region on topics identified by each group over course of project. These may involve topics such as grey squirrel management, squirrel surveying or community engagement.</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latin typeface="Calibri"/>
                        </a:rPr>
                        <a:t>12 Training Sessions for Local Voluntary Groups</a:t>
                      </a:r>
                    </a:p>
                  </a:txBody>
                  <a:tcPr marL="6900" marR="6900" marT="69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6" name="TextBox 15">
            <a:extLst>
              <a:ext uri="{FF2B5EF4-FFF2-40B4-BE49-F238E27FC236}">
                <a16:creationId xmlns:a16="http://schemas.microsoft.com/office/drawing/2014/main" id="{259E60A5-5A5A-4FA6-BD50-BFC57BAA8225}"/>
              </a:ext>
            </a:extLst>
          </p:cNvPr>
          <p:cNvSpPr txBox="1"/>
          <p:nvPr/>
        </p:nvSpPr>
        <p:spPr>
          <a:xfrm>
            <a:off x="288758" y="5011373"/>
            <a:ext cx="7447547" cy="1200329"/>
          </a:xfrm>
          <a:prstGeom prst="rect">
            <a:avLst/>
          </a:prstGeom>
          <a:noFill/>
        </p:spPr>
        <p:txBody>
          <a:bodyPr wrap="square" rtlCol="0">
            <a:spAutoFit/>
          </a:bodyPr>
          <a:lstStyle/>
          <a:p>
            <a:endParaRPr lang="en-GB" dirty="0"/>
          </a:p>
          <a:p>
            <a:r>
              <a:rPr lang="en-GB" u="sng" dirty="0"/>
              <a:t>Other Outputs</a:t>
            </a:r>
          </a:p>
          <a:p>
            <a:endParaRPr lang="en-GB" dirty="0"/>
          </a:p>
          <a:p>
            <a:r>
              <a:rPr lang="en-GB" dirty="0"/>
              <a:t>Support Scheme Currently Live – Deadline end of February</a:t>
            </a:r>
          </a:p>
        </p:txBody>
      </p:sp>
      <p:pic>
        <p:nvPicPr>
          <p:cNvPr id="17" name="Picture 2">
            <a:extLst>
              <a:ext uri="{FF2B5EF4-FFF2-40B4-BE49-F238E27FC236}">
                <a16:creationId xmlns:a16="http://schemas.microsoft.com/office/drawing/2014/main" id="{5F76EFBD-7029-4A11-A832-9992E8108BE5}"/>
              </a:ext>
            </a:extLst>
          </p:cNvPr>
          <p:cNvPicPr>
            <a:picLocks noChangeAspect="1" noChangeArrowheads="1"/>
          </p:cNvPicPr>
          <p:nvPr/>
        </p:nvPicPr>
        <p:blipFill>
          <a:blip r:embed="rId4" cstate="print"/>
          <a:srcRect/>
          <a:stretch>
            <a:fillRect/>
          </a:stretch>
        </p:blipFill>
        <p:spPr bwMode="auto">
          <a:xfrm>
            <a:off x="10359453" y="717069"/>
            <a:ext cx="1311875" cy="186290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136132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86BB-33FD-4AC1-A924-DCCB39E003CA}"/>
              </a:ext>
            </a:extLst>
          </p:cNvPr>
          <p:cNvSpPr>
            <a:spLocks noGrp="1"/>
          </p:cNvSpPr>
          <p:nvPr>
            <p:ph type="ctrTitle"/>
          </p:nvPr>
        </p:nvSpPr>
        <p:spPr/>
        <p:txBody>
          <a:bodyPr/>
          <a:lstStyle/>
          <a:p>
            <a:pPr algn="l"/>
            <a:r>
              <a:rPr lang="en-GB" dirty="0">
                <a:latin typeface="Arial" panose="020B0604020202020204" pitchFamily="34" charset="0"/>
                <a:cs typeface="Arial" panose="020B0604020202020204" pitchFamily="34" charset="0"/>
              </a:rPr>
              <a:t>Forest Research</a:t>
            </a:r>
          </a:p>
        </p:txBody>
      </p:sp>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D6D9AF9-B2B9-46A0-BA3F-076A7DB69DE6}"/>
              </a:ext>
            </a:extLst>
          </p:cNvPr>
          <p:cNvSpPr/>
          <p:nvPr/>
        </p:nvSpPr>
        <p:spPr>
          <a:xfrm>
            <a:off x="1624263" y="3509963"/>
            <a:ext cx="5570621" cy="4571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8" name="Picture 7">
            <a:extLst>
              <a:ext uri="{FF2B5EF4-FFF2-40B4-BE49-F238E27FC236}">
                <a16:creationId xmlns:a16="http://schemas.microsoft.com/office/drawing/2014/main" id="{DF76E38F-B670-4937-AAD3-3548CCAA8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Tree>
    <p:extLst>
      <p:ext uri="{BB962C8B-B14F-4D97-AF65-F5344CB8AC3E}">
        <p14:creationId xmlns:p14="http://schemas.microsoft.com/office/powerpoint/2010/main" val="3283219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34302"/>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grpSp>
        <p:nvGrpSpPr>
          <p:cNvPr id="9" name="Group 8">
            <a:extLst>
              <a:ext uri="{FF2B5EF4-FFF2-40B4-BE49-F238E27FC236}">
                <a16:creationId xmlns:a16="http://schemas.microsoft.com/office/drawing/2014/main" id="{43F24962-2810-439F-85BE-A38996FAE921}"/>
              </a:ext>
            </a:extLst>
          </p:cNvPr>
          <p:cNvGrpSpPr/>
          <p:nvPr/>
        </p:nvGrpSpPr>
        <p:grpSpPr>
          <a:xfrm>
            <a:off x="6620223" y="985550"/>
            <a:ext cx="4590047" cy="2229056"/>
            <a:chOff x="1925132" y="1134054"/>
            <a:chExt cx="5867628" cy="3120331"/>
          </a:xfrm>
        </p:grpSpPr>
        <p:pic>
          <p:nvPicPr>
            <p:cNvPr id="10" name="Picture 2">
              <a:extLst>
                <a:ext uri="{FF2B5EF4-FFF2-40B4-BE49-F238E27FC236}">
                  <a16:creationId xmlns:a16="http://schemas.microsoft.com/office/drawing/2014/main" id="{1C3532D1-ED46-431B-90CA-8851743CB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8424" y="2961417"/>
              <a:ext cx="2095500" cy="1292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http://www.overseaseducation.sg/upload/logo/Newcastle-University.jpg">
              <a:extLst>
                <a:ext uri="{FF2B5EF4-FFF2-40B4-BE49-F238E27FC236}">
                  <a16:creationId xmlns:a16="http://schemas.microsoft.com/office/drawing/2014/main" id="{FE40A027-2FE4-41DF-BAB9-0789BE9557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3924" y="1134054"/>
              <a:ext cx="2298836" cy="15325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forestry.gov.uk\dfsroot\srsfldredir\michael.dunn\Documents\Homedrive\RSU\the-wildlife-trusts.jpg">
              <a:extLst>
                <a:ext uri="{FF2B5EF4-FFF2-40B4-BE49-F238E27FC236}">
                  <a16:creationId xmlns:a16="http://schemas.microsoft.com/office/drawing/2014/main" id="{2CCEE4FE-9127-444C-BD25-BD0CA4408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132" y="1165987"/>
              <a:ext cx="1161970" cy="1266250"/>
            </a:xfrm>
            <a:prstGeom prst="rect">
              <a:avLst/>
            </a:prstGeom>
            <a:noFill/>
            <a:extLst>
              <a:ext uri="{909E8E84-426E-40DD-AFC4-6F175D3DCCD1}">
                <a14:hiddenFill xmlns:a14="http://schemas.microsoft.com/office/drawing/2010/main">
                  <a:solidFill>
                    <a:srgbClr val="FFFFFF"/>
                  </a:solidFill>
                </a14:hiddenFill>
              </a:ext>
            </a:extLst>
          </p:spPr>
        </p:pic>
        <p:sp>
          <p:nvSpPr>
            <p:cNvPr id="18" name="Left-Right Arrow 15">
              <a:extLst>
                <a:ext uri="{FF2B5EF4-FFF2-40B4-BE49-F238E27FC236}">
                  <a16:creationId xmlns:a16="http://schemas.microsoft.com/office/drawing/2014/main" id="{57F3B800-5B19-439A-962C-9A586A2613A5}"/>
                </a:ext>
              </a:extLst>
            </p:cNvPr>
            <p:cNvSpPr/>
            <p:nvPr/>
          </p:nvSpPr>
          <p:spPr bwMode="auto">
            <a:xfrm>
              <a:off x="3619682" y="1733592"/>
              <a:ext cx="1561918" cy="220639"/>
            </a:xfrm>
            <a:prstGeom prst="leftRightArrow">
              <a:avLst>
                <a:gd name="adj1" fmla="val 36911"/>
                <a:gd name="adj2" fmla="val 50000"/>
              </a:avLst>
            </a:prstGeom>
            <a:solidFill>
              <a:srgbClr val="540D67"/>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
          <p:nvSpPr>
            <p:cNvPr id="19" name="Left-Right Arrow 16">
              <a:extLst>
                <a:ext uri="{FF2B5EF4-FFF2-40B4-BE49-F238E27FC236}">
                  <a16:creationId xmlns:a16="http://schemas.microsoft.com/office/drawing/2014/main" id="{82047E74-1E7A-428F-85BF-72AE544747FD}"/>
                </a:ext>
              </a:extLst>
            </p:cNvPr>
            <p:cNvSpPr/>
            <p:nvPr/>
          </p:nvSpPr>
          <p:spPr bwMode="auto">
            <a:xfrm rot="18989769">
              <a:off x="5116616" y="2887674"/>
              <a:ext cx="1411203" cy="220639"/>
            </a:xfrm>
            <a:prstGeom prst="leftRightArrow">
              <a:avLst>
                <a:gd name="adj1" fmla="val 36911"/>
                <a:gd name="adj2" fmla="val 50000"/>
              </a:avLst>
            </a:prstGeom>
            <a:solidFill>
              <a:srgbClr val="540D67"/>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
          <p:nvSpPr>
            <p:cNvPr id="20" name="Left-Right Arrow 17">
              <a:extLst>
                <a:ext uri="{FF2B5EF4-FFF2-40B4-BE49-F238E27FC236}">
                  <a16:creationId xmlns:a16="http://schemas.microsoft.com/office/drawing/2014/main" id="{90D60FB5-6F1E-48B1-B8C5-9E8304816B94}"/>
                </a:ext>
              </a:extLst>
            </p:cNvPr>
            <p:cNvSpPr/>
            <p:nvPr/>
          </p:nvSpPr>
          <p:spPr bwMode="auto">
            <a:xfrm rot="2350341">
              <a:off x="2420266" y="2966361"/>
              <a:ext cx="1411203" cy="220639"/>
            </a:xfrm>
            <a:prstGeom prst="leftRightArrow">
              <a:avLst>
                <a:gd name="adj1" fmla="val 36911"/>
                <a:gd name="adj2" fmla="val 50000"/>
              </a:avLst>
            </a:prstGeom>
            <a:solidFill>
              <a:srgbClr val="540D67"/>
            </a:solid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grpSp>
      <p:sp>
        <p:nvSpPr>
          <p:cNvPr id="21" name="Rectangle 20">
            <a:extLst>
              <a:ext uri="{FF2B5EF4-FFF2-40B4-BE49-F238E27FC236}">
                <a16:creationId xmlns:a16="http://schemas.microsoft.com/office/drawing/2014/main" id="{D1182952-3A36-4AA0-9ADB-945B9E07CC10}"/>
              </a:ext>
            </a:extLst>
          </p:cNvPr>
          <p:cNvSpPr/>
          <p:nvPr/>
        </p:nvSpPr>
        <p:spPr>
          <a:xfrm>
            <a:off x="143336" y="985550"/>
            <a:ext cx="6096000" cy="2246769"/>
          </a:xfrm>
          <a:prstGeom prst="rect">
            <a:avLst/>
          </a:prstGeom>
        </p:spPr>
        <p:txBody>
          <a:bodyPr>
            <a:spAutoFit/>
          </a:bodyPr>
          <a:lstStyle/>
          <a:p>
            <a:pPr marL="742950" lvl="1" indent="-285750">
              <a:buSzPct val="100000"/>
              <a:buBlip>
                <a:blip r:embed="rId7"/>
              </a:buBlip>
            </a:pPr>
            <a:r>
              <a:rPr lang="en-GB" sz="2000" dirty="0">
                <a:solidFill>
                  <a:srgbClr val="415454"/>
                </a:solidFill>
                <a:latin typeface="Arial" panose="020B0604020202020204" pitchFamily="34" charset="0"/>
                <a:cs typeface="Arial" panose="020B0604020202020204" pitchFamily="34" charset="0"/>
              </a:rPr>
              <a:t>Research attitudes in case study areas and wider population </a:t>
            </a:r>
          </a:p>
          <a:p>
            <a:pPr marL="742950" lvl="1" indent="-285750">
              <a:buSzPct val="100000"/>
              <a:buBlip>
                <a:blip r:embed="rId7"/>
              </a:buBlip>
            </a:pPr>
            <a:r>
              <a:rPr lang="en-GB" sz="2000" dirty="0">
                <a:solidFill>
                  <a:srgbClr val="415454"/>
                </a:solidFill>
                <a:latin typeface="Arial" panose="020B0604020202020204" pitchFamily="34" charset="0"/>
                <a:cs typeface="Arial" panose="020B0604020202020204" pitchFamily="34" charset="0"/>
              </a:rPr>
              <a:t>Monitor and assist with engagement and outreach </a:t>
            </a:r>
          </a:p>
          <a:p>
            <a:pPr marL="742950" lvl="1" indent="-285750">
              <a:buSzPct val="100000"/>
              <a:buBlip>
                <a:blip r:embed="rId7"/>
              </a:buBlip>
            </a:pPr>
            <a:r>
              <a:rPr lang="en-GB" sz="2000" dirty="0">
                <a:solidFill>
                  <a:srgbClr val="415454"/>
                </a:solidFill>
                <a:latin typeface="Arial" panose="020B0604020202020204" pitchFamily="34" charset="0"/>
                <a:cs typeface="Arial" panose="020B0604020202020204" pitchFamily="34" charset="0"/>
              </a:rPr>
              <a:t>Identifying gaps &amp; assisting with knowledge transfer</a:t>
            </a:r>
          </a:p>
          <a:p>
            <a:pPr marL="742950" lvl="1" indent="-285750">
              <a:buSzPct val="100000"/>
              <a:buBlip>
                <a:blip r:embed="rId7"/>
              </a:buBlip>
            </a:pPr>
            <a:r>
              <a:rPr lang="en-GB" sz="2000" dirty="0">
                <a:solidFill>
                  <a:srgbClr val="415454"/>
                </a:solidFill>
                <a:latin typeface="Arial" panose="020B0604020202020204" pitchFamily="34" charset="0"/>
                <a:cs typeface="Arial" panose="020B0604020202020204" pitchFamily="34" charset="0"/>
              </a:rPr>
              <a:t>RSU project evaluation and legacy  </a:t>
            </a:r>
          </a:p>
        </p:txBody>
      </p:sp>
      <p:pic>
        <p:nvPicPr>
          <p:cNvPr id="22" name="Picture 2" descr="Mariella Marzano">
            <a:extLst>
              <a:ext uri="{FF2B5EF4-FFF2-40B4-BE49-F238E27FC236}">
                <a16:creationId xmlns:a16="http://schemas.microsoft.com/office/drawing/2014/main" id="{309980A0-E68B-4AAF-80AF-8EB0F6629D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294" y="3625682"/>
            <a:ext cx="14287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04E90D20-3437-4D12-8C06-950DA33878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6845" y="3565530"/>
            <a:ext cx="1363670" cy="174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1932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34302"/>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
        <p:nvSpPr>
          <p:cNvPr id="15" name="Title 1">
            <a:extLst>
              <a:ext uri="{FF2B5EF4-FFF2-40B4-BE49-F238E27FC236}">
                <a16:creationId xmlns:a16="http://schemas.microsoft.com/office/drawing/2014/main" id="{9F749DC7-64B6-45DC-BDB2-D38FAE7E26FD}"/>
              </a:ext>
            </a:extLst>
          </p:cNvPr>
          <p:cNvSpPr>
            <a:spLocks noGrp="1"/>
          </p:cNvSpPr>
          <p:nvPr>
            <p:ph type="ctrTitle"/>
          </p:nvPr>
        </p:nvSpPr>
        <p:spPr>
          <a:xfrm>
            <a:off x="336884" y="320258"/>
            <a:ext cx="10042358" cy="504825"/>
          </a:xfrm>
        </p:spPr>
        <p:txBody>
          <a:bodyPr>
            <a:noAutofit/>
          </a:bodyPr>
          <a:lstStyle/>
          <a:p>
            <a:pPr algn="l"/>
            <a:r>
              <a:rPr lang="en-GB" sz="3600" dirty="0">
                <a:latin typeface="Arial" panose="020B0604020202020204" pitchFamily="34" charset="0"/>
                <a:cs typeface="Arial" panose="020B0604020202020204" pitchFamily="34" charset="0"/>
              </a:rPr>
              <a:t>Knowledge &amp; attitudes research </a:t>
            </a:r>
          </a:p>
        </p:txBody>
      </p:sp>
      <p:sp>
        <p:nvSpPr>
          <p:cNvPr id="16" name="Rectangle 15">
            <a:extLst>
              <a:ext uri="{FF2B5EF4-FFF2-40B4-BE49-F238E27FC236}">
                <a16:creationId xmlns:a16="http://schemas.microsoft.com/office/drawing/2014/main" id="{B2F7EE1D-100A-41DB-ACD2-0D07FF93D198}"/>
              </a:ext>
            </a:extLst>
          </p:cNvPr>
          <p:cNvSpPr/>
          <p:nvPr/>
        </p:nvSpPr>
        <p:spPr>
          <a:xfrm>
            <a:off x="127179" y="1163727"/>
            <a:ext cx="11166461" cy="3785652"/>
          </a:xfrm>
          <a:prstGeom prst="rect">
            <a:avLst/>
          </a:prstGeom>
        </p:spPr>
        <p:txBody>
          <a:bodyPr wrap="square">
            <a:spAutoFit/>
          </a:bodyPr>
          <a:lstStyle/>
          <a:p>
            <a:pPr lvl="1">
              <a:buSzPct val="100000"/>
            </a:pPr>
            <a:r>
              <a:rPr lang="en-GB" sz="3000" b="1" dirty="0">
                <a:solidFill>
                  <a:srgbClr val="415454"/>
                </a:solidFill>
                <a:latin typeface="Arial" panose="020B0604020202020204" pitchFamily="34" charset="0"/>
                <a:cs typeface="Arial" panose="020B0604020202020204" pitchFamily="34" charset="0"/>
              </a:rPr>
              <a:t>Progress to date </a:t>
            </a:r>
          </a:p>
          <a:p>
            <a:pPr marL="742950" lvl="1" indent="-285750">
              <a:buSzPct val="100000"/>
              <a:buBlip>
                <a:blip r:embed="rId4"/>
              </a:buBlip>
            </a:pPr>
            <a:r>
              <a:rPr lang="en-GB" sz="3000" dirty="0">
                <a:solidFill>
                  <a:srgbClr val="415454"/>
                </a:solidFill>
                <a:latin typeface="Arial" panose="020B0604020202020204" pitchFamily="34" charset="0"/>
                <a:cs typeface="Arial" panose="020B0604020202020204" pitchFamily="34" charset="0"/>
              </a:rPr>
              <a:t>Nationwide survey on public attitudes towards squirrels and their management (n=3758) </a:t>
            </a:r>
          </a:p>
          <a:p>
            <a:pPr marL="742950" lvl="1" indent="-285750">
              <a:buSzPct val="100000"/>
              <a:buBlip>
                <a:blip r:embed="rId4"/>
              </a:buBlip>
            </a:pPr>
            <a:r>
              <a:rPr lang="en-GB" sz="3000" dirty="0">
                <a:solidFill>
                  <a:srgbClr val="415454"/>
                </a:solidFill>
                <a:latin typeface="Arial" panose="020B0604020202020204" pitchFamily="34" charset="0"/>
                <a:cs typeface="Arial" panose="020B0604020202020204" pitchFamily="34" charset="0"/>
              </a:rPr>
              <a:t>Interviews/focus groups in case study areas with volunteers (n=35) and project staff </a:t>
            </a:r>
          </a:p>
          <a:p>
            <a:pPr marL="742950" lvl="1" indent="-285750">
              <a:buSzPct val="100000"/>
              <a:buBlip>
                <a:blip r:embed="rId4"/>
              </a:buBlip>
            </a:pPr>
            <a:r>
              <a:rPr lang="en-GB" sz="3000" dirty="0">
                <a:solidFill>
                  <a:srgbClr val="415454"/>
                </a:solidFill>
                <a:latin typeface="Arial" panose="020B0604020202020204" pitchFamily="34" charset="0"/>
                <a:cs typeface="Arial" panose="020B0604020202020204" pitchFamily="34" charset="0"/>
              </a:rPr>
              <a:t>Short community survey around knowledge of local action and barriers to involvement (~134 to date) </a:t>
            </a:r>
          </a:p>
          <a:p>
            <a:pPr marL="742950" lvl="1" indent="-285750">
              <a:buSzPct val="100000"/>
              <a:buBlip>
                <a:blip r:embed="rId4"/>
              </a:buBlip>
            </a:pPr>
            <a:r>
              <a:rPr lang="en-GB" sz="3000" dirty="0">
                <a:solidFill>
                  <a:srgbClr val="415454"/>
                </a:solidFill>
                <a:latin typeface="Arial" panose="020B0604020202020204" pitchFamily="34" charset="0"/>
                <a:cs typeface="Arial" panose="020B0604020202020204" pitchFamily="34" charset="0"/>
              </a:rPr>
              <a:t>Landowners and other important local stakeholders </a:t>
            </a:r>
          </a:p>
        </p:txBody>
      </p:sp>
      <p:sp>
        <p:nvSpPr>
          <p:cNvPr id="17" name="Rectangle 16">
            <a:extLst>
              <a:ext uri="{FF2B5EF4-FFF2-40B4-BE49-F238E27FC236}">
                <a16:creationId xmlns:a16="http://schemas.microsoft.com/office/drawing/2014/main" id="{C5D4A73F-0964-4C91-935E-71ADD21732E7}"/>
              </a:ext>
            </a:extLst>
          </p:cNvPr>
          <p:cNvSpPr/>
          <p:nvPr/>
        </p:nvSpPr>
        <p:spPr>
          <a:xfrm flipV="1">
            <a:off x="336884" y="825082"/>
            <a:ext cx="6489699" cy="66364"/>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solidFill>
                <a:prstClr val="white"/>
              </a:solidFill>
            </a:endParaRPr>
          </a:p>
        </p:txBody>
      </p:sp>
    </p:spTree>
    <p:extLst>
      <p:ext uri="{BB962C8B-B14F-4D97-AF65-F5344CB8AC3E}">
        <p14:creationId xmlns:p14="http://schemas.microsoft.com/office/powerpoint/2010/main" val="1751925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86BB-33FD-4AC1-A924-DCCB39E003CA}"/>
              </a:ext>
            </a:extLst>
          </p:cNvPr>
          <p:cNvSpPr>
            <a:spLocks noGrp="1"/>
          </p:cNvSpPr>
          <p:nvPr>
            <p:ph type="ctrTitle"/>
          </p:nvPr>
        </p:nvSpPr>
        <p:spPr/>
        <p:txBody>
          <a:bodyPr/>
          <a:lstStyle/>
          <a:p>
            <a:pPr algn="l"/>
            <a:r>
              <a:rPr lang="en-GB" dirty="0">
                <a:latin typeface="Arial" panose="020B0604020202020204" pitchFamily="34" charset="0"/>
                <a:cs typeface="Arial" panose="020B0604020202020204" pitchFamily="34" charset="0"/>
              </a:rPr>
              <a:t>Newcastle University </a:t>
            </a:r>
          </a:p>
        </p:txBody>
      </p:sp>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D6D9AF9-B2B9-46A0-BA3F-076A7DB69DE6}"/>
              </a:ext>
            </a:extLst>
          </p:cNvPr>
          <p:cNvSpPr/>
          <p:nvPr/>
        </p:nvSpPr>
        <p:spPr>
          <a:xfrm>
            <a:off x="1624263" y="3610773"/>
            <a:ext cx="7014411" cy="48977"/>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8" name="Picture 7">
            <a:extLst>
              <a:ext uri="{FF2B5EF4-FFF2-40B4-BE49-F238E27FC236}">
                <a16:creationId xmlns:a16="http://schemas.microsoft.com/office/drawing/2014/main" id="{DF76E38F-B670-4937-AAD3-3548CCAA8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Tree>
    <p:extLst>
      <p:ext uri="{BB962C8B-B14F-4D97-AF65-F5344CB8AC3E}">
        <p14:creationId xmlns:p14="http://schemas.microsoft.com/office/powerpoint/2010/main" val="1344011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34302"/>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
        <p:nvSpPr>
          <p:cNvPr id="15" name="Title 1">
            <a:extLst>
              <a:ext uri="{FF2B5EF4-FFF2-40B4-BE49-F238E27FC236}">
                <a16:creationId xmlns:a16="http://schemas.microsoft.com/office/drawing/2014/main" id="{9F749DC7-64B6-45DC-BDB2-D38FAE7E26FD}"/>
              </a:ext>
            </a:extLst>
          </p:cNvPr>
          <p:cNvSpPr>
            <a:spLocks noGrp="1"/>
          </p:cNvSpPr>
          <p:nvPr>
            <p:ph type="ctrTitle"/>
          </p:nvPr>
        </p:nvSpPr>
        <p:spPr>
          <a:xfrm>
            <a:off x="336884" y="162934"/>
            <a:ext cx="11105148" cy="504825"/>
          </a:xfrm>
        </p:spPr>
        <p:txBody>
          <a:bodyPr>
            <a:noAutofit/>
          </a:bodyPr>
          <a:lstStyle/>
          <a:p>
            <a:pPr algn="l"/>
            <a:r>
              <a:rPr lang="en-GB" sz="3600" dirty="0">
                <a:latin typeface="Arial" panose="020B0604020202020204" pitchFamily="34" charset="0"/>
                <a:cs typeface="Arial" panose="020B0604020202020204" pitchFamily="34" charset="0"/>
              </a:rPr>
              <a:t>Newcastle University: assessing progress in RSU </a:t>
            </a:r>
          </a:p>
        </p:txBody>
      </p:sp>
      <p:sp>
        <p:nvSpPr>
          <p:cNvPr id="16" name="Rectangle 15">
            <a:extLst>
              <a:ext uri="{FF2B5EF4-FFF2-40B4-BE49-F238E27FC236}">
                <a16:creationId xmlns:a16="http://schemas.microsoft.com/office/drawing/2014/main" id="{B2F7EE1D-100A-41DB-ACD2-0D07FF93D198}"/>
              </a:ext>
            </a:extLst>
          </p:cNvPr>
          <p:cNvSpPr/>
          <p:nvPr/>
        </p:nvSpPr>
        <p:spPr>
          <a:xfrm>
            <a:off x="-137516" y="915021"/>
            <a:ext cx="7188021" cy="4524315"/>
          </a:xfrm>
          <a:prstGeom prst="rect">
            <a:avLst/>
          </a:prstGeom>
        </p:spPr>
        <p:txBody>
          <a:bodyPr wrap="square">
            <a:spAutoFit/>
          </a:bodyPr>
          <a:lstStyle/>
          <a:p>
            <a:pPr lvl="1">
              <a:buSzPct val="100000"/>
            </a:pPr>
            <a:r>
              <a:rPr lang="en-GB" sz="2400" b="1" dirty="0">
                <a:solidFill>
                  <a:srgbClr val="415454"/>
                </a:solidFill>
                <a:latin typeface="Arial" panose="020B0604020202020204" pitchFamily="34" charset="0"/>
                <a:cs typeface="Arial" panose="020B0604020202020204" pitchFamily="34" charset="0"/>
              </a:rPr>
              <a:t>Our Role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‘Evaluate and inform grey squirrel management </a:t>
            </a:r>
          </a:p>
          <a:p>
            <a:pPr lvl="1">
              <a:buSzPct val="100000"/>
            </a:pPr>
            <a:endParaRPr lang="en-GB" sz="2400" b="1" dirty="0">
              <a:solidFill>
                <a:srgbClr val="415454"/>
              </a:solidFill>
              <a:latin typeface="Arial" panose="020B0604020202020204" pitchFamily="34" charset="0"/>
              <a:cs typeface="Arial" panose="020B0604020202020204" pitchFamily="34" charset="0"/>
            </a:endParaRPr>
          </a:p>
          <a:p>
            <a:pPr lvl="1">
              <a:buSzPct val="100000"/>
            </a:pPr>
            <a:r>
              <a:rPr lang="en-GB" sz="2400" b="1" dirty="0">
                <a:solidFill>
                  <a:srgbClr val="415454"/>
                </a:solidFill>
                <a:latin typeface="Arial" panose="020B0604020202020204" pitchFamily="34" charset="0"/>
                <a:cs typeface="Arial" panose="020B0604020202020204" pitchFamily="34" charset="0"/>
              </a:rPr>
              <a:t>What have we been doing?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Working with project partners to ensure all relevant data is correctly recorded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Developed recording sheets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Developed grey squirrel control advice with Evidence Review Group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Building bespoke models to evaluate the project progress in spaces and time </a:t>
            </a:r>
          </a:p>
        </p:txBody>
      </p:sp>
      <p:sp>
        <p:nvSpPr>
          <p:cNvPr id="17" name="Rectangle 16">
            <a:extLst>
              <a:ext uri="{FF2B5EF4-FFF2-40B4-BE49-F238E27FC236}">
                <a16:creationId xmlns:a16="http://schemas.microsoft.com/office/drawing/2014/main" id="{C5D4A73F-0964-4C91-935E-71ADD21732E7}"/>
              </a:ext>
            </a:extLst>
          </p:cNvPr>
          <p:cNvSpPr/>
          <p:nvPr/>
        </p:nvSpPr>
        <p:spPr>
          <a:xfrm flipV="1">
            <a:off x="421105" y="654611"/>
            <a:ext cx="9914021" cy="46329"/>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solidFill>
                <a:prstClr val="white"/>
              </a:solidFill>
            </a:endParaRPr>
          </a:p>
        </p:txBody>
      </p:sp>
      <p:pic>
        <p:nvPicPr>
          <p:cNvPr id="10" name="Picture 9">
            <a:extLst>
              <a:ext uri="{FF2B5EF4-FFF2-40B4-BE49-F238E27FC236}">
                <a16:creationId xmlns:a16="http://schemas.microsoft.com/office/drawing/2014/main" id="{06582531-C6BF-4BF7-B3A4-6AE46D372F5F}"/>
              </a:ext>
            </a:extLst>
          </p:cNvPr>
          <p:cNvPicPr>
            <a:picLocks noChangeAspect="1"/>
          </p:cNvPicPr>
          <p:nvPr/>
        </p:nvPicPr>
        <p:blipFill>
          <a:blip r:embed="rId5"/>
          <a:stretch>
            <a:fillRect/>
          </a:stretch>
        </p:blipFill>
        <p:spPr>
          <a:xfrm>
            <a:off x="7771732" y="1001438"/>
            <a:ext cx="3201068" cy="2370341"/>
          </a:xfrm>
          <a:prstGeom prst="rect">
            <a:avLst/>
          </a:prstGeom>
        </p:spPr>
      </p:pic>
      <p:pic>
        <p:nvPicPr>
          <p:cNvPr id="11" name="Picture 10">
            <a:extLst>
              <a:ext uri="{FF2B5EF4-FFF2-40B4-BE49-F238E27FC236}">
                <a16:creationId xmlns:a16="http://schemas.microsoft.com/office/drawing/2014/main" id="{87701501-2548-4A74-B6FC-F05757D8337B}"/>
              </a:ext>
            </a:extLst>
          </p:cNvPr>
          <p:cNvPicPr>
            <a:picLocks noChangeAspect="1"/>
          </p:cNvPicPr>
          <p:nvPr/>
        </p:nvPicPr>
        <p:blipFill>
          <a:blip r:embed="rId6"/>
          <a:stretch>
            <a:fillRect/>
          </a:stretch>
        </p:blipFill>
        <p:spPr>
          <a:xfrm>
            <a:off x="7858101" y="2914679"/>
            <a:ext cx="3028330" cy="2242431"/>
          </a:xfrm>
          <a:prstGeom prst="rect">
            <a:avLst/>
          </a:prstGeom>
        </p:spPr>
      </p:pic>
    </p:spTree>
    <p:extLst>
      <p:ext uri="{BB962C8B-B14F-4D97-AF65-F5344CB8AC3E}">
        <p14:creationId xmlns:p14="http://schemas.microsoft.com/office/powerpoint/2010/main" val="1547882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34302"/>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
        <p:nvSpPr>
          <p:cNvPr id="15" name="Title 1">
            <a:extLst>
              <a:ext uri="{FF2B5EF4-FFF2-40B4-BE49-F238E27FC236}">
                <a16:creationId xmlns:a16="http://schemas.microsoft.com/office/drawing/2014/main" id="{9F749DC7-64B6-45DC-BDB2-D38FAE7E26FD}"/>
              </a:ext>
            </a:extLst>
          </p:cNvPr>
          <p:cNvSpPr>
            <a:spLocks noGrp="1"/>
          </p:cNvSpPr>
          <p:nvPr>
            <p:ph type="ctrTitle"/>
          </p:nvPr>
        </p:nvSpPr>
        <p:spPr>
          <a:xfrm>
            <a:off x="336884" y="320258"/>
            <a:ext cx="10042358" cy="504825"/>
          </a:xfrm>
        </p:spPr>
        <p:txBody>
          <a:bodyPr>
            <a:noAutofit/>
          </a:bodyPr>
          <a:lstStyle/>
          <a:p>
            <a:pPr algn="l"/>
            <a:r>
              <a:rPr lang="en-GB" sz="3600" dirty="0">
                <a:latin typeface="Arial" panose="020B0604020202020204" pitchFamily="34" charset="0"/>
                <a:cs typeface="Arial" panose="020B0604020202020204" pitchFamily="34" charset="0"/>
              </a:rPr>
              <a:t>Added value </a:t>
            </a:r>
          </a:p>
        </p:txBody>
      </p:sp>
      <p:sp>
        <p:nvSpPr>
          <p:cNvPr id="16" name="Rectangle 15">
            <a:extLst>
              <a:ext uri="{FF2B5EF4-FFF2-40B4-BE49-F238E27FC236}">
                <a16:creationId xmlns:a16="http://schemas.microsoft.com/office/drawing/2014/main" id="{B2F7EE1D-100A-41DB-ACD2-0D07FF93D198}"/>
              </a:ext>
            </a:extLst>
          </p:cNvPr>
          <p:cNvSpPr/>
          <p:nvPr/>
        </p:nvSpPr>
        <p:spPr>
          <a:xfrm>
            <a:off x="-137516" y="915021"/>
            <a:ext cx="7188021" cy="5262979"/>
          </a:xfrm>
          <a:prstGeom prst="rect">
            <a:avLst/>
          </a:prstGeom>
        </p:spPr>
        <p:txBody>
          <a:bodyPr wrap="square">
            <a:spAutoFit/>
          </a:bodyPr>
          <a:lstStyle/>
          <a:p>
            <a:pPr lvl="1">
              <a:buSzPct val="100000"/>
            </a:pPr>
            <a:r>
              <a:rPr lang="en-GB" sz="2400" b="1" dirty="0">
                <a:solidFill>
                  <a:srgbClr val="415454"/>
                </a:solidFill>
                <a:latin typeface="Arial" panose="020B0604020202020204" pitchFamily="34" charset="0"/>
                <a:cs typeface="Arial" panose="020B0604020202020204" pitchFamily="34" charset="0"/>
              </a:rPr>
              <a:t>Student projects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MSc Wildlife Management student red squirrel reintroduction in Mourne Park.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BSc Zoology students: public attitudes towards squirrel management </a:t>
            </a:r>
          </a:p>
          <a:p>
            <a:pPr marL="742950" lvl="1" indent="-285750">
              <a:buSzPct val="100000"/>
              <a:buBlip>
                <a:blip r:embed="rId4"/>
              </a:buBlip>
            </a:pPr>
            <a:endParaRPr lang="en-GB" sz="2400" dirty="0">
              <a:solidFill>
                <a:srgbClr val="415454"/>
              </a:solidFill>
              <a:latin typeface="Arial" panose="020B0604020202020204" pitchFamily="34" charset="0"/>
              <a:cs typeface="Arial" panose="020B0604020202020204" pitchFamily="34" charset="0"/>
            </a:endParaRP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Visiting researcher: Simone Caruso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Additional analysis for conservation actions, e.g. GIS pathways mapping for improved strategies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Enhance the suitability of the model framework for post project use </a:t>
            </a:r>
          </a:p>
          <a:p>
            <a:pPr marL="742950" lvl="1" indent="-285750">
              <a:buSzPct val="100000"/>
              <a:buBlip>
                <a:blip r:embed="rId4"/>
              </a:buBlip>
            </a:pPr>
            <a:r>
              <a:rPr lang="en-GB" sz="2400" dirty="0">
                <a:solidFill>
                  <a:srgbClr val="415454"/>
                </a:solidFill>
                <a:latin typeface="Arial" panose="020B0604020202020204" pitchFamily="34" charset="0"/>
                <a:cs typeface="Arial" panose="020B0604020202020204" pitchFamily="34" charset="0"/>
              </a:rPr>
              <a:t>Academic visits: Berlin invasive species dynamics workshop</a:t>
            </a:r>
          </a:p>
        </p:txBody>
      </p:sp>
      <p:sp>
        <p:nvSpPr>
          <p:cNvPr id="17" name="Rectangle 16">
            <a:extLst>
              <a:ext uri="{FF2B5EF4-FFF2-40B4-BE49-F238E27FC236}">
                <a16:creationId xmlns:a16="http://schemas.microsoft.com/office/drawing/2014/main" id="{C5D4A73F-0964-4C91-935E-71ADD21732E7}"/>
              </a:ext>
            </a:extLst>
          </p:cNvPr>
          <p:cNvSpPr/>
          <p:nvPr/>
        </p:nvSpPr>
        <p:spPr>
          <a:xfrm flipV="1">
            <a:off x="336884" y="825082"/>
            <a:ext cx="6489699" cy="66364"/>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solidFill>
                <a:prstClr val="white"/>
              </a:solidFill>
            </a:endParaRPr>
          </a:p>
        </p:txBody>
      </p:sp>
      <p:pic>
        <p:nvPicPr>
          <p:cNvPr id="7" name="Picture 6">
            <a:extLst>
              <a:ext uri="{FF2B5EF4-FFF2-40B4-BE49-F238E27FC236}">
                <a16:creationId xmlns:a16="http://schemas.microsoft.com/office/drawing/2014/main" id="{AAD16C03-7E96-4B15-BB8D-EFB19F216265}"/>
              </a:ext>
            </a:extLst>
          </p:cNvPr>
          <p:cNvPicPr>
            <a:picLocks noChangeAspect="1"/>
          </p:cNvPicPr>
          <p:nvPr/>
        </p:nvPicPr>
        <p:blipFill>
          <a:blip r:embed="rId5"/>
          <a:stretch>
            <a:fillRect/>
          </a:stretch>
        </p:blipFill>
        <p:spPr>
          <a:xfrm>
            <a:off x="8048749" y="416260"/>
            <a:ext cx="3806367" cy="2500649"/>
          </a:xfrm>
          <a:prstGeom prst="rect">
            <a:avLst/>
          </a:prstGeom>
        </p:spPr>
      </p:pic>
      <p:pic>
        <p:nvPicPr>
          <p:cNvPr id="9" name="Picture 8">
            <a:extLst>
              <a:ext uri="{FF2B5EF4-FFF2-40B4-BE49-F238E27FC236}">
                <a16:creationId xmlns:a16="http://schemas.microsoft.com/office/drawing/2014/main" id="{77BB5B6B-0DDD-4F7C-BE33-62F8E6C58DE7}"/>
              </a:ext>
            </a:extLst>
          </p:cNvPr>
          <p:cNvPicPr>
            <a:picLocks noChangeAspect="1"/>
          </p:cNvPicPr>
          <p:nvPr/>
        </p:nvPicPr>
        <p:blipFill>
          <a:blip r:embed="rId6"/>
          <a:stretch>
            <a:fillRect/>
          </a:stretch>
        </p:blipFill>
        <p:spPr>
          <a:xfrm>
            <a:off x="8011486" y="2916909"/>
            <a:ext cx="3654285" cy="2129425"/>
          </a:xfrm>
          <a:prstGeom prst="rect">
            <a:avLst/>
          </a:prstGeom>
        </p:spPr>
      </p:pic>
    </p:spTree>
    <p:extLst>
      <p:ext uri="{BB962C8B-B14F-4D97-AF65-F5344CB8AC3E}">
        <p14:creationId xmlns:p14="http://schemas.microsoft.com/office/powerpoint/2010/main" val="409718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Red Squirrels United: Progress</a:t>
            </a:r>
          </a:p>
        </p:txBody>
      </p:sp>
      <p:sp>
        <p:nvSpPr>
          <p:cNvPr id="3" name="Content Placeholder 2">
            <a:extLst>
              <a:ext uri="{FF2B5EF4-FFF2-40B4-BE49-F238E27FC236}">
                <a16:creationId xmlns:a16="http://schemas.microsoft.com/office/drawing/2014/main" id="{1826D9FF-2BF6-4018-BF19-B33C0B0F4B10}"/>
              </a:ext>
            </a:extLst>
          </p:cNvPr>
          <p:cNvSpPr>
            <a:spLocks noGrp="1"/>
          </p:cNvSpPr>
          <p:nvPr>
            <p:ph idx="1"/>
          </p:nvPr>
        </p:nvSpPr>
        <p:spPr>
          <a:xfrm>
            <a:off x="838200" y="1690687"/>
            <a:ext cx="10515600" cy="3171888"/>
          </a:xfrm>
        </p:spPr>
        <p:txBody>
          <a:bodyPr>
            <a:normAutofit lnSpcReduction="10000"/>
          </a:bodyPr>
          <a:lstStyle/>
          <a:p>
            <a:pPr marL="285750" indent="-285750">
              <a:buSzPct val="100000"/>
              <a:buBlip>
                <a:blip r:embed="rId2"/>
              </a:buBlip>
            </a:pPr>
            <a:r>
              <a:rPr lang="en-GB" sz="3200" dirty="0">
                <a:solidFill>
                  <a:srgbClr val="415454"/>
                </a:solidFill>
                <a:latin typeface="Arial" panose="020B0604020202020204" pitchFamily="34" charset="0"/>
                <a:cs typeface="Arial" panose="020B0604020202020204" pitchFamily="34" charset="0"/>
              </a:rPr>
              <a:t>Over 50 community engagement events held </a:t>
            </a:r>
          </a:p>
          <a:p>
            <a:pPr marL="0" indent="0">
              <a:buSzPct val="100000"/>
              <a:buNone/>
            </a:pPr>
            <a:r>
              <a:rPr lang="en-GB" sz="3200" dirty="0">
                <a:solidFill>
                  <a:srgbClr val="415454"/>
                </a:solidFill>
                <a:latin typeface="Arial" panose="020B0604020202020204" pitchFamily="34" charset="0"/>
                <a:cs typeface="Arial" panose="020B0604020202020204" pitchFamily="34" charset="0"/>
              </a:rPr>
              <a:t>(target 56)</a:t>
            </a:r>
          </a:p>
          <a:p>
            <a:pPr marL="285750" indent="-285750">
              <a:buSzPct val="100000"/>
              <a:buBlip>
                <a:blip r:embed="rId2"/>
              </a:buBlip>
            </a:pPr>
            <a:r>
              <a:rPr lang="en-GB" sz="3200" dirty="0">
                <a:solidFill>
                  <a:srgbClr val="415454"/>
                </a:solidFill>
                <a:latin typeface="Arial" panose="020B0604020202020204" pitchFamily="34" charset="0"/>
                <a:cs typeface="Arial" panose="020B0604020202020204" pitchFamily="34" charset="0"/>
              </a:rPr>
              <a:t>18 trainings events held (target 51)</a:t>
            </a:r>
          </a:p>
          <a:p>
            <a:pPr marL="285750" indent="-285750">
              <a:buSzPct val="100000"/>
              <a:buBlip>
                <a:blip r:embed="rId2"/>
              </a:buBlip>
            </a:pPr>
            <a:r>
              <a:rPr lang="en-GB" sz="3200" dirty="0">
                <a:solidFill>
                  <a:srgbClr val="415454"/>
                </a:solidFill>
                <a:latin typeface="Arial" panose="020B0604020202020204" pitchFamily="34" charset="0"/>
                <a:cs typeface="Arial" panose="020B0604020202020204" pitchFamily="34" charset="0"/>
              </a:rPr>
              <a:t>Four entirely new volunteer groups set up (target nine)</a:t>
            </a:r>
          </a:p>
          <a:p>
            <a:pPr marL="285750" indent="-285750">
              <a:buSzPct val="100000"/>
              <a:buBlip>
                <a:blip r:embed="rId2"/>
              </a:buBlip>
            </a:pPr>
            <a:r>
              <a:rPr lang="en-GB" sz="3200" dirty="0">
                <a:solidFill>
                  <a:srgbClr val="415454"/>
                </a:solidFill>
                <a:latin typeface="Arial" panose="020B0604020202020204" pitchFamily="34" charset="0"/>
                <a:cs typeface="Arial" panose="020B0604020202020204" pitchFamily="34" charset="0"/>
              </a:rPr>
              <a:t>All regions have implemented an early warning/rapid response system – largely using volunteers</a:t>
            </a:r>
          </a:p>
          <a:p>
            <a:pPr marL="0" indent="0">
              <a:buSzPct val="100000"/>
              <a:buNone/>
            </a:pPr>
            <a:endParaRPr lang="en-GB" dirty="0">
              <a:solidFill>
                <a:srgbClr val="415454"/>
              </a:solidFill>
              <a:latin typeface="Arial" panose="020B0604020202020204" pitchFamily="34" charset="0"/>
              <a:cs typeface="Arial" panose="020B0604020202020204" pitchFamily="34" charset="0"/>
            </a:endParaRPr>
          </a:p>
          <a:p>
            <a:pPr marL="0" indent="0">
              <a:buSzPct val="100000"/>
              <a:buNone/>
            </a:pPr>
            <a:endParaRPr lang="en-GB" dirty="0">
              <a:solidFill>
                <a:srgbClr val="415454"/>
              </a:solidFill>
              <a:latin typeface="Arial" panose="020B0604020202020204" pitchFamily="34" charset="0"/>
              <a:cs typeface="Arial" panose="020B0604020202020204" pitchFamily="34" charset="0"/>
            </a:endParaRPr>
          </a:p>
          <a:p>
            <a:endParaRPr lang="en-GB" dirty="0"/>
          </a:p>
        </p:txBody>
      </p:sp>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4906" y="5251281"/>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7119993" cy="51774"/>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spTree>
    <p:extLst>
      <p:ext uri="{BB962C8B-B14F-4D97-AF65-F5344CB8AC3E}">
        <p14:creationId xmlns:p14="http://schemas.microsoft.com/office/powerpoint/2010/main" val="16324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86BB-33FD-4AC1-A924-DCCB39E003CA}"/>
              </a:ext>
            </a:extLst>
          </p:cNvPr>
          <p:cNvSpPr>
            <a:spLocks noGrp="1"/>
          </p:cNvSpPr>
          <p:nvPr>
            <p:ph type="ctrTitle"/>
          </p:nvPr>
        </p:nvSpPr>
        <p:spPr/>
        <p:txBody>
          <a:bodyPr/>
          <a:lstStyle/>
          <a:p>
            <a:pPr algn="l"/>
            <a:r>
              <a:rPr lang="en-GB" dirty="0">
                <a:latin typeface="Arial" panose="020B0604020202020204" pitchFamily="34" charset="0"/>
                <a:cs typeface="Arial" panose="020B0604020202020204" pitchFamily="34" charset="0"/>
              </a:rPr>
              <a:t>Red Squirrels Trust Wales</a:t>
            </a:r>
          </a:p>
        </p:txBody>
      </p:sp>
      <p:sp>
        <p:nvSpPr>
          <p:cNvPr id="3" name="Subtitle 2">
            <a:extLst>
              <a:ext uri="{FF2B5EF4-FFF2-40B4-BE49-F238E27FC236}">
                <a16:creationId xmlns:a16="http://schemas.microsoft.com/office/drawing/2014/main" id="{0FCCF810-F593-4A1F-B023-D063E87F8078}"/>
              </a:ext>
            </a:extLst>
          </p:cNvPr>
          <p:cNvSpPr>
            <a:spLocks noGrp="1"/>
          </p:cNvSpPr>
          <p:nvPr>
            <p:ph type="subTitle" idx="1"/>
          </p:nvPr>
        </p:nvSpPr>
        <p:spPr>
          <a:xfrm>
            <a:off x="1556084" y="3850918"/>
            <a:ext cx="9144000" cy="1655762"/>
          </a:xfrm>
        </p:spPr>
        <p:txBody>
          <a:bodyPr/>
          <a:lstStyle/>
          <a:p>
            <a:pPr algn="l"/>
            <a:r>
              <a:rPr lang="en-GB" dirty="0">
                <a:latin typeface="Arial" panose="020B0604020202020204" pitchFamily="34" charset="0"/>
                <a:cs typeface="Arial" panose="020B0604020202020204" pitchFamily="34" charset="0"/>
              </a:rPr>
              <a:t>ACTION C2 Island Reinvasion Prevention</a:t>
            </a:r>
          </a:p>
          <a:p>
            <a:pPr algn="l"/>
            <a:r>
              <a:rPr lang="en-GB" dirty="0">
                <a:latin typeface="Arial" panose="020B0604020202020204" pitchFamily="34" charset="0"/>
                <a:cs typeface="Arial" panose="020B0604020202020204" pitchFamily="34" charset="0"/>
              </a:rPr>
              <a:t>LIFE14 NAT/UK/000467 </a:t>
            </a:r>
          </a:p>
        </p:txBody>
      </p:sp>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D6D9AF9-B2B9-46A0-BA3F-076A7DB69DE6}"/>
              </a:ext>
            </a:extLst>
          </p:cNvPr>
          <p:cNvSpPr/>
          <p:nvPr/>
        </p:nvSpPr>
        <p:spPr>
          <a:xfrm>
            <a:off x="1694697" y="3509963"/>
            <a:ext cx="8802604" cy="226298"/>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8" name="Picture 7">
            <a:extLst>
              <a:ext uri="{FF2B5EF4-FFF2-40B4-BE49-F238E27FC236}">
                <a16:creationId xmlns:a16="http://schemas.microsoft.com/office/drawing/2014/main" id="{115834EA-9F1E-4138-9079-5B9C9D3DB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Tree>
    <p:extLst>
      <p:ext uri="{BB962C8B-B14F-4D97-AF65-F5344CB8AC3E}">
        <p14:creationId xmlns:p14="http://schemas.microsoft.com/office/powerpoint/2010/main" val="3338167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a:xfrm>
            <a:off x="279400" y="365125"/>
            <a:ext cx="10515600" cy="1325563"/>
          </a:xfrm>
        </p:spPr>
        <p:txBody>
          <a:bodyPr/>
          <a:lstStyle/>
          <a:p>
            <a:r>
              <a:rPr lang="en-GB" dirty="0">
                <a:latin typeface="Arial" panose="020B0604020202020204" pitchFamily="34" charset="0"/>
                <a:cs typeface="Arial" panose="020B0604020202020204" pitchFamily="34" charset="0"/>
              </a:rPr>
              <a:t>RSTW Anglesey and Gwynedd</a:t>
            </a:r>
          </a:p>
        </p:txBody>
      </p:sp>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2018" y="570224"/>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2295525" cy="53260"/>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7" name="Picture 6"/>
          <p:cNvPicPr>
            <a:picLocks noChangeAspect="1"/>
          </p:cNvPicPr>
          <p:nvPr/>
        </p:nvPicPr>
        <p:blipFill>
          <a:blip r:embed="rId4"/>
          <a:stretch>
            <a:fillRect/>
          </a:stretch>
        </p:blipFill>
        <p:spPr>
          <a:xfrm>
            <a:off x="800100" y="1549400"/>
            <a:ext cx="2255143" cy="2425700"/>
          </a:xfrm>
          <a:prstGeom prst="rect">
            <a:avLst/>
          </a:prstGeom>
          <a:ln>
            <a:solidFill>
              <a:srgbClr val="000000"/>
            </a:solidFill>
          </a:ln>
        </p:spPr>
      </p:pic>
      <p:sp>
        <p:nvSpPr>
          <p:cNvPr id="8" name="TextBox 7"/>
          <p:cNvSpPr txBox="1"/>
          <p:nvPr/>
        </p:nvSpPr>
        <p:spPr>
          <a:xfrm>
            <a:off x="2120900" y="3708400"/>
            <a:ext cx="1803400" cy="253916"/>
          </a:xfrm>
          <a:prstGeom prst="rect">
            <a:avLst/>
          </a:prstGeom>
          <a:noFill/>
        </p:spPr>
        <p:txBody>
          <a:bodyPr wrap="square" rtlCol="0">
            <a:spAutoFit/>
          </a:bodyPr>
          <a:lstStyle/>
          <a:p>
            <a:r>
              <a:rPr lang="de-DE" sz="1050" dirty="0">
                <a:solidFill>
                  <a:schemeClr val="bg1"/>
                </a:solidFill>
              </a:rPr>
              <a:t>© John Wright</a:t>
            </a:r>
            <a:endParaRPr lang="en-US" sz="1050" dirty="0">
              <a:solidFill>
                <a:schemeClr val="bg1"/>
              </a:solidFill>
            </a:endParaRPr>
          </a:p>
        </p:txBody>
      </p:sp>
      <p:pic>
        <p:nvPicPr>
          <p:cNvPr id="9" name="Picture 8"/>
          <p:cNvPicPr>
            <a:picLocks noChangeAspect="1"/>
          </p:cNvPicPr>
          <p:nvPr/>
        </p:nvPicPr>
        <p:blipFill>
          <a:blip r:embed="rId5"/>
          <a:stretch>
            <a:fillRect/>
          </a:stretch>
        </p:blipFill>
        <p:spPr>
          <a:xfrm>
            <a:off x="3352800" y="1600199"/>
            <a:ext cx="1778000" cy="2370667"/>
          </a:xfrm>
          <a:prstGeom prst="rect">
            <a:avLst/>
          </a:prstGeom>
          <a:ln>
            <a:solidFill>
              <a:srgbClr val="000000"/>
            </a:solidFill>
          </a:ln>
        </p:spPr>
      </p:pic>
      <p:pic>
        <p:nvPicPr>
          <p:cNvPr id="10" name="Picture 9"/>
          <p:cNvPicPr>
            <a:picLocks noChangeAspect="1"/>
          </p:cNvPicPr>
          <p:nvPr/>
        </p:nvPicPr>
        <p:blipFill>
          <a:blip r:embed="rId6"/>
          <a:stretch>
            <a:fillRect/>
          </a:stretch>
        </p:blipFill>
        <p:spPr>
          <a:xfrm>
            <a:off x="5283200" y="1422399"/>
            <a:ext cx="1930400" cy="2573867"/>
          </a:xfrm>
          <a:prstGeom prst="rect">
            <a:avLst/>
          </a:prstGeom>
          <a:ln>
            <a:solidFill>
              <a:srgbClr val="000000"/>
            </a:solidFill>
          </a:ln>
        </p:spPr>
      </p:pic>
      <p:pic>
        <p:nvPicPr>
          <p:cNvPr id="11" name="Picture 10"/>
          <p:cNvPicPr>
            <a:picLocks noChangeAspect="1"/>
          </p:cNvPicPr>
          <p:nvPr/>
        </p:nvPicPr>
        <p:blipFill rotWithShape="1">
          <a:blip r:embed="rId7"/>
          <a:srcRect r="8274"/>
          <a:stretch/>
        </p:blipFill>
        <p:spPr>
          <a:xfrm>
            <a:off x="7505701" y="1549400"/>
            <a:ext cx="4305300" cy="4279900"/>
          </a:xfrm>
          <a:prstGeom prst="rect">
            <a:avLst/>
          </a:prstGeom>
          <a:ln>
            <a:solidFill>
              <a:srgbClr val="000000"/>
            </a:solidFill>
          </a:ln>
        </p:spPr>
      </p:pic>
      <p:pic>
        <p:nvPicPr>
          <p:cNvPr id="13" name="Picture 12" descr="Untitle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4076700"/>
            <a:ext cx="2864171" cy="2133600"/>
          </a:xfrm>
          <a:prstGeom prst="rect">
            <a:avLst/>
          </a:prstGeom>
          <a:ln>
            <a:solidFill>
              <a:srgbClr val="000000"/>
            </a:solidFill>
          </a:ln>
        </p:spPr>
      </p:pic>
      <p:pic>
        <p:nvPicPr>
          <p:cNvPr id="14" name="Picture 13"/>
          <p:cNvPicPr>
            <a:picLocks noChangeAspect="1"/>
          </p:cNvPicPr>
          <p:nvPr/>
        </p:nvPicPr>
        <p:blipFill rotWithShape="1">
          <a:blip r:embed="rId9"/>
          <a:srcRect l="57803" t="24085" b="10019"/>
          <a:stretch/>
        </p:blipFill>
        <p:spPr>
          <a:xfrm>
            <a:off x="3390900" y="4051300"/>
            <a:ext cx="1854200" cy="2171700"/>
          </a:xfrm>
          <a:prstGeom prst="rect">
            <a:avLst/>
          </a:prstGeom>
          <a:ln>
            <a:solidFill>
              <a:srgbClr val="000000"/>
            </a:solidFill>
          </a:ln>
        </p:spPr>
      </p:pic>
      <p:pic>
        <p:nvPicPr>
          <p:cNvPr id="15" name="Picture 14"/>
          <p:cNvPicPr>
            <a:picLocks noChangeAspect="1"/>
          </p:cNvPicPr>
          <p:nvPr/>
        </p:nvPicPr>
        <p:blipFill>
          <a:blip r:embed="rId10"/>
          <a:stretch>
            <a:fillRect/>
          </a:stretch>
        </p:blipFill>
        <p:spPr>
          <a:xfrm>
            <a:off x="2667000" y="0"/>
            <a:ext cx="6858000" cy="6858000"/>
          </a:xfrm>
          <a:prstGeom prst="rect">
            <a:avLst/>
          </a:prstGeom>
        </p:spPr>
      </p:pic>
      <p:pic>
        <p:nvPicPr>
          <p:cNvPr id="16" name="Picture 15"/>
          <p:cNvPicPr>
            <a:picLocks noChangeAspect="1"/>
          </p:cNvPicPr>
          <p:nvPr/>
        </p:nvPicPr>
        <p:blipFill>
          <a:blip r:embed="rId11"/>
          <a:stretch>
            <a:fillRect/>
          </a:stretch>
        </p:blipFill>
        <p:spPr>
          <a:xfrm>
            <a:off x="2666999" y="0"/>
            <a:ext cx="6858000" cy="6858000"/>
          </a:xfrm>
          <a:prstGeom prst="rect">
            <a:avLst/>
          </a:prstGeom>
        </p:spPr>
      </p:pic>
      <p:sp>
        <p:nvSpPr>
          <p:cNvPr id="3" name="TextBox 2"/>
          <p:cNvSpPr txBox="1"/>
          <p:nvPr/>
        </p:nvSpPr>
        <p:spPr>
          <a:xfrm>
            <a:off x="8309430" y="5805714"/>
            <a:ext cx="4209142" cy="369332"/>
          </a:xfrm>
          <a:prstGeom prst="rect">
            <a:avLst/>
          </a:prstGeom>
          <a:noFill/>
        </p:spPr>
        <p:txBody>
          <a:bodyPr wrap="square" rtlCol="0">
            <a:spAutoFit/>
          </a:bodyPr>
          <a:lstStyle/>
          <a:p>
            <a:r>
              <a:rPr lang="en-US" dirty="0"/>
              <a:t>ACTION C2 Island Reinvasion Prevention</a:t>
            </a:r>
          </a:p>
        </p:txBody>
      </p:sp>
    </p:spTree>
    <p:extLst>
      <p:ext uri="{BB962C8B-B14F-4D97-AF65-F5344CB8AC3E}">
        <p14:creationId xmlns:p14="http://schemas.microsoft.com/office/powerpoint/2010/main" val="23372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7073019" y="6328"/>
            <a:ext cx="5140277" cy="6851672"/>
            <a:chOff x="7088746" y="0"/>
            <a:chExt cx="5140277" cy="6851672"/>
          </a:xfrm>
        </p:grpSpPr>
        <p:sp>
          <p:nvSpPr>
            <p:cNvPr id="15" name="TextBox 14"/>
            <p:cNvSpPr txBox="1"/>
            <p:nvPr/>
          </p:nvSpPr>
          <p:spPr>
            <a:xfrm>
              <a:off x="7446956" y="6225707"/>
              <a:ext cx="2102705" cy="369332"/>
            </a:xfrm>
            <a:prstGeom prst="rect">
              <a:avLst/>
            </a:prstGeom>
            <a:noFill/>
          </p:spPr>
          <p:txBody>
            <a:bodyPr wrap="square" rtlCol="0">
              <a:spAutoFit/>
            </a:bodyPr>
            <a:lstStyle/>
            <a:p>
              <a:r>
                <a:rPr lang="en-GB" dirty="0"/>
                <a:t>Holly Peek</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746" y="0"/>
              <a:ext cx="5140277" cy="6851672"/>
            </a:xfrm>
            <a:prstGeom prst="rect">
              <a:avLst/>
            </a:prstGeom>
          </p:spPr>
        </p:pic>
      </p:grpSp>
      <p:sp>
        <p:nvSpPr>
          <p:cNvPr id="2" name="Title 1">
            <a:extLst>
              <a:ext uri="{FF2B5EF4-FFF2-40B4-BE49-F238E27FC236}">
                <a16:creationId xmlns:a16="http://schemas.microsoft.com/office/drawing/2014/main" id="{0A875C84-5DA2-4320-B95D-F3F9568A65F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Clocaenog Forest</a:t>
            </a: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18386" y="1365965"/>
            <a:ext cx="3886177" cy="5688876"/>
          </a:xfrm>
        </p:spPr>
      </p:pic>
      <p:sp>
        <p:nvSpPr>
          <p:cNvPr id="4" name="Rectangle 3">
            <a:extLst>
              <a:ext uri="{FF2B5EF4-FFF2-40B4-BE49-F238E27FC236}">
                <a16:creationId xmlns:a16="http://schemas.microsoft.com/office/drawing/2014/main" id="{C70774E1-C42B-40A9-891B-7F457E86E693}"/>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719533C-18E7-47C6-A3B5-1A40BDE10F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2018" y="570224"/>
            <a:ext cx="4005207" cy="915364"/>
          </a:xfrm>
          <a:prstGeom prst="rect">
            <a:avLst/>
          </a:prstGeom>
        </p:spPr>
      </p:pic>
      <p:sp>
        <p:nvSpPr>
          <p:cNvPr id="6" name="Rectangle 5">
            <a:extLst>
              <a:ext uri="{FF2B5EF4-FFF2-40B4-BE49-F238E27FC236}">
                <a16:creationId xmlns:a16="http://schemas.microsoft.com/office/drawing/2014/main" id="{EB96AD08-9586-48C1-A239-E7FBCF44E542}"/>
              </a:ext>
            </a:extLst>
          </p:cNvPr>
          <p:cNvSpPr/>
          <p:nvPr/>
        </p:nvSpPr>
        <p:spPr>
          <a:xfrm>
            <a:off x="962025" y="1365965"/>
            <a:ext cx="2295525" cy="53260"/>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8186"/>
            <a:ext cx="12213296" cy="915997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97" y="-488185"/>
            <a:ext cx="12369266" cy="927695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64" y="-591539"/>
            <a:ext cx="12351102" cy="926332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27" y="-665483"/>
            <a:ext cx="12449693" cy="9337269"/>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94" y="389188"/>
            <a:ext cx="12459992" cy="8306661"/>
          </a:xfrm>
          <a:prstGeom prst="rect">
            <a:avLst/>
          </a:prstGeom>
        </p:spPr>
      </p:pic>
    </p:spTree>
    <p:extLst>
      <p:ext uri="{BB962C8B-B14F-4D97-AF65-F5344CB8AC3E}">
        <p14:creationId xmlns:p14="http://schemas.microsoft.com/office/powerpoint/2010/main" val="92539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86BB-33FD-4AC1-A924-DCCB39E003CA}"/>
              </a:ext>
            </a:extLst>
          </p:cNvPr>
          <p:cNvSpPr>
            <a:spLocks noGrp="1"/>
          </p:cNvSpPr>
          <p:nvPr>
            <p:ph type="ctrTitle"/>
          </p:nvPr>
        </p:nvSpPr>
        <p:spPr/>
        <p:txBody>
          <a:bodyPr/>
          <a:lstStyle/>
          <a:p>
            <a:pPr algn="l"/>
            <a:r>
              <a:rPr lang="en-GB" dirty="0">
                <a:latin typeface="Arial" panose="020B0604020202020204" pitchFamily="34" charset="0"/>
                <a:cs typeface="Arial" panose="020B0604020202020204" pitchFamily="34" charset="0"/>
              </a:rPr>
              <a:t>Mid Wales Red Squirrel Partnership </a:t>
            </a:r>
          </a:p>
        </p:txBody>
      </p:sp>
      <p:sp>
        <p:nvSpPr>
          <p:cNvPr id="3" name="Subtitle 2">
            <a:extLst>
              <a:ext uri="{FF2B5EF4-FFF2-40B4-BE49-F238E27FC236}">
                <a16:creationId xmlns:a16="http://schemas.microsoft.com/office/drawing/2014/main" id="{0FCCF810-F593-4A1F-B023-D063E87F8078}"/>
              </a:ext>
            </a:extLst>
          </p:cNvPr>
          <p:cNvSpPr>
            <a:spLocks noGrp="1"/>
          </p:cNvSpPr>
          <p:nvPr>
            <p:ph type="subTitle" idx="1"/>
          </p:nvPr>
        </p:nvSpPr>
        <p:spPr>
          <a:xfrm>
            <a:off x="1628775" y="3925094"/>
            <a:ext cx="9144000" cy="1655762"/>
          </a:xfrm>
        </p:spPr>
        <p:txBody>
          <a:bodyPr/>
          <a:lstStyle/>
          <a:p>
            <a:pPr algn="l"/>
            <a:r>
              <a:rPr lang="en-GB" dirty="0" err="1">
                <a:latin typeface="Arial" panose="020B0604020202020204" pitchFamily="34" charset="0"/>
                <a:cs typeface="Arial" panose="020B0604020202020204" pitchFamily="34" charset="0"/>
              </a:rPr>
              <a:t>Canolbarth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Cymru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Partneriaeth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Gwiwerod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Coch</a:t>
            </a:r>
            <a:r>
              <a:rPr lang="en-GB" dirty="0">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D6D9AF9-B2B9-46A0-BA3F-076A7DB69DE6}"/>
              </a:ext>
            </a:extLst>
          </p:cNvPr>
          <p:cNvSpPr/>
          <p:nvPr/>
        </p:nvSpPr>
        <p:spPr>
          <a:xfrm>
            <a:off x="1628775" y="3509963"/>
            <a:ext cx="7859174" cy="226298"/>
          </a:xfrm>
          <a:prstGeom prst="rect">
            <a:avLst/>
          </a:prstGeom>
          <a:solidFill>
            <a:srgbClr val="D66506"/>
          </a:solidFill>
          <a:ln>
            <a:solidFill>
              <a:srgbClr val="D665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spTree>
    <p:extLst>
      <p:ext uri="{BB962C8B-B14F-4D97-AF65-F5344CB8AC3E}">
        <p14:creationId xmlns:p14="http://schemas.microsoft.com/office/powerpoint/2010/main" val="883011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pic>
        <p:nvPicPr>
          <p:cNvPr id="11" name="Picture 2">
            <a:extLst>
              <a:ext uri="{FF2B5EF4-FFF2-40B4-BE49-F238E27FC236}">
                <a16:creationId xmlns:a16="http://schemas.microsoft.com/office/drawing/2014/main" id="{1C0C4C90-F8DD-4050-AAC5-82612D6C593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24959" y="514394"/>
            <a:ext cx="7311112" cy="534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33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C07C7B-91BF-4C91-9FA3-41F4431D3B4D}"/>
              </a:ext>
            </a:extLst>
          </p:cNvPr>
          <p:cNvSpPr/>
          <p:nvPr/>
        </p:nvSpPr>
        <p:spPr>
          <a:xfrm>
            <a:off x="-1" y="6353175"/>
            <a:ext cx="12192001" cy="504825"/>
          </a:xfrm>
          <a:prstGeom prst="rect">
            <a:avLst/>
          </a:prstGeom>
          <a:solidFill>
            <a:srgbClr val="53897D"/>
          </a:solidFill>
          <a:ln>
            <a:solidFill>
              <a:srgbClr val="538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655C78E0-B949-445A-A487-7B919714B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486" y="5288024"/>
            <a:ext cx="4005207" cy="915364"/>
          </a:xfrm>
          <a:prstGeom prst="rect">
            <a:avLst/>
          </a:prstGeom>
        </p:spPr>
      </p:pic>
      <p:pic>
        <p:nvPicPr>
          <p:cNvPr id="5" name="Picture 2">
            <a:extLst>
              <a:ext uri="{FF2B5EF4-FFF2-40B4-BE49-F238E27FC236}">
                <a16:creationId xmlns:a16="http://schemas.microsoft.com/office/drawing/2014/main" id="{B478DD7A-F1AA-4480-BA3D-9AD194153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30" y="938793"/>
            <a:ext cx="3489785" cy="451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a:extLst>
              <a:ext uri="{FF2B5EF4-FFF2-40B4-BE49-F238E27FC236}">
                <a16:creationId xmlns:a16="http://schemas.microsoft.com/office/drawing/2014/main" id="{39199393-CA17-4774-8281-63296200DC8B}"/>
              </a:ext>
            </a:extLst>
          </p:cNvPr>
          <p:cNvSpPr txBox="1">
            <a:spLocks/>
          </p:cNvSpPr>
          <p:nvPr/>
        </p:nvSpPr>
        <p:spPr>
          <a:xfrm>
            <a:off x="5007661" y="975218"/>
            <a:ext cx="6007650" cy="40048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SzPct val="100000"/>
              <a:buFont typeface="Arial" panose="020B0604020202020204" pitchFamily="34" charset="0"/>
              <a:buBlip>
                <a:blip r:embed="rId5"/>
              </a:buBlip>
            </a:pPr>
            <a:r>
              <a:rPr lang="en-GB" dirty="0">
                <a:solidFill>
                  <a:srgbClr val="415454"/>
                </a:solidFill>
                <a:latin typeface="Arial" panose="020B0604020202020204" pitchFamily="34" charset="0"/>
                <a:cs typeface="Arial" panose="020B0604020202020204" pitchFamily="34" charset="0"/>
              </a:rPr>
              <a:t>Grey Squirrel Control Officer </a:t>
            </a:r>
          </a:p>
          <a:p>
            <a:pPr marL="285750" indent="-285750" algn="l">
              <a:buSzPct val="100000"/>
              <a:buFont typeface="Arial" panose="020B0604020202020204" pitchFamily="34" charset="0"/>
              <a:buBlip>
                <a:blip r:embed="rId5"/>
              </a:buBlip>
            </a:pPr>
            <a:r>
              <a:rPr lang="en-GB" dirty="0">
                <a:solidFill>
                  <a:srgbClr val="415454"/>
                </a:solidFill>
                <a:latin typeface="Arial" panose="020B0604020202020204" pitchFamily="34" charset="0"/>
                <a:cs typeface="Arial" panose="020B0604020202020204" pitchFamily="34" charset="0"/>
              </a:rPr>
              <a:t>Network of volunteers </a:t>
            </a:r>
          </a:p>
          <a:p>
            <a:pPr marL="285750" indent="-285750" algn="l">
              <a:buSzPct val="100000"/>
              <a:buFont typeface="Arial" panose="020B0604020202020204" pitchFamily="34" charset="0"/>
              <a:buBlip>
                <a:blip r:embed="rId5"/>
              </a:buBlip>
            </a:pPr>
            <a:r>
              <a:rPr lang="en-GB" dirty="0">
                <a:solidFill>
                  <a:srgbClr val="415454"/>
                </a:solidFill>
                <a:latin typeface="Arial" panose="020B0604020202020204" pitchFamily="34" charset="0"/>
                <a:cs typeface="Arial" panose="020B0604020202020204" pitchFamily="34" charset="0"/>
              </a:rPr>
              <a:t>Local Co-Ordinators </a:t>
            </a:r>
          </a:p>
          <a:p>
            <a:pPr marL="285750" indent="-285750" algn="l">
              <a:buSzPct val="100000"/>
              <a:buFont typeface="Arial" panose="020B0604020202020204" pitchFamily="34" charset="0"/>
              <a:buBlip>
                <a:blip r:embed="rId5"/>
              </a:buBlip>
            </a:pPr>
            <a:r>
              <a:rPr lang="en-GB" dirty="0">
                <a:solidFill>
                  <a:srgbClr val="415454"/>
                </a:solidFill>
                <a:latin typeface="Arial" panose="020B0604020202020204" pitchFamily="34" charset="0"/>
                <a:cs typeface="Arial" panose="020B0604020202020204" pitchFamily="34" charset="0"/>
              </a:rPr>
              <a:t>Free loan of trapping equipment </a:t>
            </a:r>
          </a:p>
          <a:p>
            <a:pPr marL="285750" indent="-285750" algn="l">
              <a:buSzPct val="100000"/>
              <a:buFont typeface="Arial" panose="020B0604020202020204" pitchFamily="34" charset="0"/>
              <a:buBlip>
                <a:blip r:embed="rId5"/>
              </a:buBlip>
            </a:pPr>
            <a:r>
              <a:rPr lang="en-GB" dirty="0">
                <a:solidFill>
                  <a:srgbClr val="415454"/>
                </a:solidFill>
                <a:latin typeface="Arial" panose="020B0604020202020204" pitchFamily="34" charset="0"/>
                <a:cs typeface="Arial" panose="020B0604020202020204" pitchFamily="34" charset="0"/>
              </a:rPr>
              <a:t>Free access to training </a:t>
            </a:r>
          </a:p>
          <a:p>
            <a:pPr marL="285750" indent="-285750" algn="l">
              <a:buSzPct val="100000"/>
              <a:buFont typeface="Arial" panose="020B0604020202020204" pitchFamily="34" charset="0"/>
              <a:buBlip>
                <a:blip r:embed="rId5"/>
              </a:buBlip>
            </a:pPr>
            <a:r>
              <a:rPr lang="en-GB" dirty="0">
                <a:solidFill>
                  <a:srgbClr val="415454"/>
                </a:solidFill>
                <a:latin typeface="Arial" panose="020B0604020202020204" pitchFamily="34" charset="0"/>
                <a:cs typeface="Arial" panose="020B0604020202020204" pitchFamily="34" charset="0"/>
              </a:rPr>
              <a:t>Supplies of bait </a:t>
            </a:r>
          </a:p>
          <a:p>
            <a:pPr marL="285750" indent="-285750" algn="l">
              <a:buSzPct val="100000"/>
              <a:buFont typeface="Arial" panose="020B0604020202020204" pitchFamily="34" charset="0"/>
              <a:buBlip>
                <a:blip r:embed="rId5"/>
              </a:buBlip>
            </a:pPr>
            <a:r>
              <a:rPr lang="en-GB" dirty="0">
                <a:solidFill>
                  <a:srgbClr val="415454"/>
                </a:solidFill>
                <a:latin typeface="Arial" panose="020B0604020202020204" pitchFamily="34" charset="0"/>
                <a:cs typeface="Arial" panose="020B0604020202020204" pitchFamily="34" charset="0"/>
              </a:rPr>
              <a:t>Information packs </a:t>
            </a:r>
          </a:p>
          <a:p>
            <a:pPr marL="285750" indent="-285750" algn="l">
              <a:buSzPct val="100000"/>
              <a:buFont typeface="Arial" panose="020B0604020202020204" pitchFamily="34" charset="0"/>
              <a:buBlip>
                <a:blip r:embed="rId5"/>
              </a:buBlip>
            </a:pPr>
            <a:r>
              <a:rPr lang="en-GB" dirty="0">
                <a:solidFill>
                  <a:srgbClr val="415454"/>
                </a:solidFill>
                <a:latin typeface="Arial" panose="020B0604020202020204" pitchFamily="34" charset="0"/>
                <a:cs typeface="Arial" panose="020B0604020202020204" pitchFamily="34" charset="0"/>
              </a:rPr>
              <a:t>BASC TLS</a:t>
            </a:r>
          </a:p>
          <a:p>
            <a:pPr marL="285750" indent="-285750">
              <a:buSzPct val="100000"/>
              <a:buFont typeface="Arial" panose="020B0604020202020204" pitchFamily="34" charset="0"/>
              <a:buBlip>
                <a:blip r:embed="rId5"/>
              </a:buBlip>
            </a:pPr>
            <a:endParaRPr lang="en-GB" dirty="0">
              <a:solidFill>
                <a:srgbClr val="415454"/>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979201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1843</Words>
  <Application>Microsoft Office PowerPoint</Application>
  <PresentationFormat>Widescreen</PresentationFormat>
  <Paragraphs>245</Paragraphs>
  <Slides>26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Mangal</vt:lpstr>
      <vt:lpstr>Times New Roman</vt:lpstr>
      <vt:lpstr>Office Theme</vt:lpstr>
      <vt:lpstr>Red Squirrels United:  Overview and progress</vt:lpstr>
      <vt:lpstr>Red Squirrels United: Overview</vt:lpstr>
      <vt:lpstr>Red Squirrels United: Progress</vt:lpstr>
      <vt:lpstr>Red Squirrels Trust Wales</vt:lpstr>
      <vt:lpstr>RSTW Anglesey and Gwynedd</vt:lpstr>
      <vt:lpstr>Clocaenog Forest</vt:lpstr>
      <vt:lpstr>Mid Wales Red Squirrel Partnership </vt:lpstr>
      <vt:lpstr>PowerPoint Presentation</vt:lpstr>
      <vt:lpstr>PowerPoint Presentation</vt:lpstr>
      <vt:lpstr>Merseyside and Lancashire</vt:lpstr>
      <vt:lpstr>Urban grey squirrel management </vt:lpstr>
      <vt:lpstr>Squirrel monitoring </vt:lpstr>
      <vt:lpstr>Community engagement</vt:lpstr>
      <vt:lpstr>Northumberland Wildlife Trust </vt:lpstr>
      <vt:lpstr>Action C3: Prevention of loss of English grey squirrel free woodlands  Action lead: Northumberland Wildlife Trust </vt:lpstr>
      <vt:lpstr>Action C3: Prevention of loss of English grey squirrel free woodlands  Action lead: Northumberland Wildlife Trust </vt:lpstr>
      <vt:lpstr>Ulster Wildlife </vt:lpstr>
      <vt:lpstr>Action C.4: NI Presence/Absence Survey</vt:lpstr>
      <vt:lpstr>PowerPoint Presentation</vt:lpstr>
      <vt:lpstr>Action C.4: Key Performance Indicators </vt:lpstr>
      <vt:lpstr>Forest Research</vt:lpstr>
      <vt:lpstr>PowerPoint Presentation</vt:lpstr>
      <vt:lpstr>Knowledge &amp; attitudes research </vt:lpstr>
      <vt:lpstr>Newcastle University </vt:lpstr>
      <vt:lpstr>Newcastle University: assessing progress in RSU </vt:lpstr>
      <vt:lpstr>Added value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Anna Heathcote</dc:creator>
  <cp:lastModifiedBy>Anna Heathcote</cp:lastModifiedBy>
  <cp:revision>20</cp:revision>
  <dcterms:created xsi:type="dcterms:W3CDTF">2018-02-21T15:04:32Z</dcterms:created>
  <dcterms:modified xsi:type="dcterms:W3CDTF">2018-03-22T15:50:52Z</dcterms:modified>
</cp:coreProperties>
</file>