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44" r:id="rId3"/>
    <p:sldId id="257" r:id="rId4"/>
    <p:sldId id="276" r:id="rId5"/>
    <p:sldId id="279" r:id="rId6"/>
    <p:sldId id="294" r:id="rId7"/>
    <p:sldId id="295" r:id="rId8"/>
    <p:sldId id="296" r:id="rId9"/>
    <p:sldId id="361" r:id="rId10"/>
    <p:sldId id="278" r:id="rId11"/>
    <p:sldId id="277" r:id="rId12"/>
    <p:sldId id="345" r:id="rId13"/>
    <p:sldId id="346" r:id="rId14"/>
    <p:sldId id="280" r:id="rId15"/>
    <p:sldId id="347" r:id="rId16"/>
    <p:sldId id="349" r:id="rId17"/>
    <p:sldId id="348" r:id="rId18"/>
    <p:sldId id="350" r:id="rId19"/>
    <p:sldId id="298" r:id="rId20"/>
    <p:sldId id="351" r:id="rId21"/>
    <p:sldId id="362" r:id="rId22"/>
    <p:sldId id="300" r:id="rId23"/>
    <p:sldId id="370" r:id="rId24"/>
    <p:sldId id="310" r:id="rId25"/>
    <p:sldId id="311" r:id="rId26"/>
    <p:sldId id="306" r:id="rId27"/>
    <p:sldId id="307" r:id="rId28"/>
    <p:sldId id="308" r:id="rId29"/>
    <p:sldId id="317" r:id="rId30"/>
    <p:sldId id="352" r:id="rId31"/>
    <p:sldId id="281" r:id="rId32"/>
    <p:sldId id="285" r:id="rId33"/>
    <p:sldId id="367" r:id="rId34"/>
    <p:sldId id="353" r:id="rId35"/>
    <p:sldId id="369" r:id="rId36"/>
    <p:sldId id="368" r:id="rId37"/>
    <p:sldId id="282" r:id="rId38"/>
    <p:sldId id="366" r:id="rId39"/>
    <p:sldId id="363" r:id="rId40"/>
    <p:sldId id="364" r:id="rId41"/>
    <p:sldId id="365" r:id="rId42"/>
    <p:sldId id="314" r:id="rId43"/>
    <p:sldId id="318" r:id="rId44"/>
    <p:sldId id="329" r:id="rId45"/>
    <p:sldId id="321" r:id="rId46"/>
    <p:sldId id="322" r:id="rId47"/>
    <p:sldId id="323" r:id="rId48"/>
    <p:sldId id="324" r:id="rId49"/>
    <p:sldId id="325" r:id="rId50"/>
    <p:sldId id="326" r:id="rId51"/>
    <p:sldId id="327" r:id="rId52"/>
    <p:sldId id="315" r:id="rId53"/>
    <p:sldId id="316" r:id="rId54"/>
    <p:sldId id="330" r:id="rId55"/>
    <p:sldId id="332" r:id="rId56"/>
    <p:sldId id="333" r:id="rId57"/>
    <p:sldId id="334" r:id="rId58"/>
    <p:sldId id="335" r:id="rId59"/>
    <p:sldId id="337" r:id="rId60"/>
    <p:sldId id="359" r:id="rId61"/>
    <p:sldId id="312" r:id="rId62"/>
    <p:sldId id="354" r:id="rId63"/>
    <p:sldId id="283" r:id="rId64"/>
    <p:sldId id="343" r:id="rId65"/>
    <p:sldId id="355" r:id="rId66"/>
    <p:sldId id="28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336600"/>
    <a:srgbClr val="009900"/>
    <a:srgbClr val="99FF66"/>
    <a:srgbClr val="991701"/>
    <a:srgbClr val="961500"/>
    <a:srgbClr val="A71901"/>
    <a:srgbClr val="D66506"/>
    <a:srgbClr val="538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72598" autoAdjust="0"/>
  </p:normalViewPr>
  <p:slideViewPr>
    <p:cSldViewPr snapToGrid="0">
      <p:cViewPr varScale="1">
        <p:scale>
          <a:sx n="83" d="100"/>
          <a:sy n="83" d="100"/>
        </p:scale>
        <p:origin x="240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74A2DC-8809-4006-8E66-6FC5DB047B8A}" type="datetimeFigureOut">
              <a:rPr lang="en-GB" smtClean="0"/>
              <a:t>18/06/2018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D3B683-79CD-4562-B7B9-D77D8A3EDF28}" type="slidenum">
              <a:rPr lang="en-GB" smtClean="0"/>
              <a:t>‹#›</a:t>
            </a:fld>
            <a:endParaRPr lang="en-GB"/>
          </a:p>
        </p:txBody>
      </p:sp>
    </p:spTree>
    <p:extLst>
      <p:ext uri="{BB962C8B-B14F-4D97-AF65-F5344CB8AC3E}">
        <p14:creationId xmlns:p14="http://schemas.microsoft.com/office/powerpoint/2010/main" val="150702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Mixed picture</a:t>
            </a:r>
          </a:p>
          <a:p>
            <a:endParaRPr lang="en-GB" dirty="0"/>
          </a:p>
          <a:p>
            <a:pPr marL="285750" indent="-285750">
              <a:buFontTx/>
              <a:buChar char="-"/>
            </a:pPr>
            <a:r>
              <a:rPr lang="en-GB" dirty="0"/>
              <a:t>Clear evidence that effective control is working</a:t>
            </a:r>
          </a:p>
          <a:p>
            <a:pPr marL="285750" indent="-285750">
              <a:buFontTx/>
              <a:buChar char="-"/>
            </a:pPr>
            <a:r>
              <a:rPr lang="en-GB" dirty="0"/>
              <a:t>But the situation is precarious </a:t>
            </a:r>
          </a:p>
          <a:p>
            <a:pPr marL="285750" indent="-285750">
              <a:buFontTx/>
              <a:buChar char="-"/>
            </a:pPr>
            <a:r>
              <a:rPr lang="en-GB" dirty="0"/>
              <a:t>Key challenges – scaling up – complete coverage of grey control – funding – exhaustion and fatigue – need new approaches to supplement the great work you are doing</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12</a:t>
            </a:fld>
            <a:endParaRPr lang="en-GB"/>
          </a:p>
        </p:txBody>
      </p:sp>
    </p:spTree>
    <p:extLst>
      <p:ext uri="{BB962C8B-B14F-4D97-AF65-F5344CB8AC3E}">
        <p14:creationId xmlns:p14="http://schemas.microsoft.com/office/powerpoint/2010/main" val="316152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HRH The Prince of Wales has stated his readiness to assist the UK Squirrel Accord and Lord Gardiner (as Defra Minister with responsibility for Non Native Invasive Species) has offered practical support.  </a:t>
            </a:r>
          </a:p>
          <a:p>
            <a:r>
              <a:rPr lang="en-GB" b="1" dirty="0"/>
              <a:t>UK Ministers have emphasized that as a body with a </a:t>
            </a:r>
            <a:r>
              <a:rPr lang="en-GB" b="1" u="sng" dirty="0"/>
              <a:t>single voice </a:t>
            </a:r>
            <a:r>
              <a:rPr lang="en-GB" b="1" dirty="0"/>
              <a:t>speaking for both squirrel and associated woodland issues the Accord will be listened to by government, its departments and agencies.  </a:t>
            </a:r>
          </a:p>
          <a:p>
            <a:r>
              <a:rPr lang="en-GB" b="1" dirty="0"/>
              <a:t>Where the Accord speaks for its signatories it brings greater weight and attention to their arguments, especially with especially with Ministers and the Heritage Lottery Fund, than individual actors can achieve on their own.</a:t>
            </a:r>
            <a:endParaRPr lang="en-US" dirty="0"/>
          </a:p>
          <a:p>
            <a:endParaRPr lang="en-US" dirty="0"/>
          </a:p>
        </p:txBody>
      </p:sp>
      <p:sp>
        <p:nvSpPr>
          <p:cNvPr id="4" name="Slide Number Placeholder 3"/>
          <p:cNvSpPr>
            <a:spLocks noGrp="1"/>
          </p:cNvSpPr>
          <p:nvPr>
            <p:ph type="sldNum" sz="quarter" idx="10"/>
          </p:nvPr>
        </p:nvSpPr>
        <p:spPr/>
        <p:txBody>
          <a:bodyPr/>
          <a:lstStyle/>
          <a:p>
            <a:fld id="{ABC8A301-49C4-D043-A216-15330ED9CB6F}" type="slidenum">
              <a:rPr lang="en-US" smtClean="0"/>
              <a:t>29</a:t>
            </a:fld>
            <a:endParaRPr lang="en-US"/>
          </a:p>
        </p:txBody>
      </p:sp>
    </p:spTree>
    <p:extLst>
      <p:ext uri="{BB962C8B-B14F-4D97-AF65-F5344CB8AC3E}">
        <p14:creationId xmlns:p14="http://schemas.microsoft.com/office/powerpoint/2010/main" val="79950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partially successful approach but where next?  </a:t>
            </a:r>
          </a:p>
          <a:p>
            <a:r>
              <a:rPr lang="en-GB" dirty="0"/>
              <a:t>How do we ensure we’re all pulling in the same direction? </a:t>
            </a:r>
          </a:p>
          <a:p>
            <a:r>
              <a:rPr lang="en-GB" dirty="0"/>
              <a:t>Is the current approach enough to save mainland red squirrels let alone achieve our ambitions for recovery? Need to find methods we can apply sustainably at scale</a:t>
            </a:r>
          </a:p>
          <a:p>
            <a:endParaRPr lang="en-GB" dirty="0"/>
          </a:p>
          <a:p>
            <a:r>
              <a:rPr lang="en-GB" dirty="0"/>
              <a:t>More difficult to fund control programmes – increased need to help funders see the bigger picture</a:t>
            </a:r>
          </a:p>
          <a:p>
            <a:r>
              <a:rPr lang="en-GB" dirty="0"/>
              <a:t>Need to show leadership and set the direction of travel for Governments, agencies, land owners and voluntary effort</a:t>
            </a:r>
          </a:p>
          <a:p>
            <a:r>
              <a:rPr lang="en-GB" dirty="0"/>
              <a:t>Need to support local volunteers and groups better</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31</a:t>
            </a:fld>
            <a:endParaRPr lang="en-GB"/>
          </a:p>
        </p:txBody>
      </p:sp>
    </p:spTree>
    <p:extLst>
      <p:ext uri="{BB962C8B-B14F-4D97-AF65-F5344CB8AC3E}">
        <p14:creationId xmlns:p14="http://schemas.microsoft.com/office/powerpoint/2010/main" val="262463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and refreshed communications plan</a:t>
            </a:r>
          </a:p>
          <a:p>
            <a:r>
              <a:rPr lang="en-GB" dirty="0"/>
              <a:t>First hand access for more people to enjoy and be inspired by reds</a:t>
            </a:r>
          </a:p>
          <a:p>
            <a:r>
              <a:rPr lang="en-GB" dirty="0"/>
              <a:t>Counter the arguments of those who oppose culling and controlling grey squirrels</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32</a:t>
            </a:fld>
            <a:endParaRPr lang="en-GB"/>
          </a:p>
        </p:txBody>
      </p:sp>
    </p:spTree>
    <p:extLst>
      <p:ext uri="{BB962C8B-B14F-4D97-AF65-F5344CB8AC3E}">
        <p14:creationId xmlns:p14="http://schemas.microsoft.com/office/powerpoint/2010/main" val="14881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survey and monitoring</a:t>
            </a:r>
          </a:p>
          <a:p>
            <a:r>
              <a:rPr lang="en-GB" dirty="0"/>
              <a:t>Coordination of effort – involvement of all partners who can have an impact</a:t>
            </a:r>
          </a:p>
          <a:p>
            <a:r>
              <a:rPr lang="en-GB" dirty="0"/>
              <a:t>How?  Strategy must be to scale up control of greys and take a spatially coordinated approach</a:t>
            </a:r>
          </a:p>
          <a:p>
            <a:r>
              <a:rPr lang="en-GB" dirty="0"/>
              <a:t>Mustn’t treat red squirrels as being apart from the wider conservation effort and need for widespread restoration</a:t>
            </a:r>
          </a:p>
          <a:p>
            <a:r>
              <a:rPr lang="en-GB" dirty="0"/>
              <a:t>Need to scale up what we know and use new approaches – grounds for great optimism at present – four approaches:</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38</a:t>
            </a:fld>
            <a:endParaRPr lang="en-GB"/>
          </a:p>
        </p:txBody>
      </p:sp>
    </p:spTree>
    <p:extLst>
      <p:ext uri="{BB962C8B-B14F-4D97-AF65-F5344CB8AC3E}">
        <p14:creationId xmlns:p14="http://schemas.microsoft.com/office/powerpoint/2010/main" val="55387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survey and monitoring</a:t>
            </a:r>
          </a:p>
          <a:p>
            <a:r>
              <a:rPr lang="en-GB" dirty="0"/>
              <a:t>Coordination of effort – involvement of all partners who can have an impact</a:t>
            </a:r>
          </a:p>
          <a:p>
            <a:r>
              <a:rPr lang="en-GB" dirty="0"/>
              <a:t>How?  Strategy must be to scale up control of greys and take a spatially coordinated approach</a:t>
            </a:r>
          </a:p>
          <a:p>
            <a:r>
              <a:rPr lang="en-GB" dirty="0"/>
              <a:t>Mustn’t treat red squirrels as being apart from the wider conservation effort and need for widespread restoration</a:t>
            </a:r>
          </a:p>
          <a:p>
            <a:r>
              <a:rPr lang="en-GB" dirty="0"/>
              <a:t>Need to scale up what we know and use new approaches – grounds for great optimism at present – four approaches:</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39</a:t>
            </a:fld>
            <a:endParaRPr lang="en-GB"/>
          </a:p>
        </p:txBody>
      </p:sp>
    </p:spTree>
    <p:extLst>
      <p:ext uri="{BB962C8B-B14F-4D97-AF65-F5344CB8AC3E}">
        <p14:creationId xmlns:p14="http://schemas.microsoft.com/office/powerpoint/2010/main" val="553870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survey and monitoring</a:t>
            </a:r>
          </a:p>
          <a:p>
            <a:r>
              <a:rPr lang="en-GB" dirty="0"/>
              <a:t>Coordination of effort – involvement of all partners who can have an impact</a:t>
            </a:r>
          </a:p>
          <a:p>
            <a:r>
              <a:rPr lang="en-GB" dirty="0"/>
              <a:t>How?  Strategy must be to scale up control of greys and take a spatially coordinated approach</a:t>
            </a:r>
          </a:p>
          <a:p>
            <a:r>
              <a:rPr lang="en-GB" dirty="0"/>
              <a:t>Mustn’t treat red squirrels as being apart from the wider conservation effort and need for widespread restoration</a:t>
            </a:r>
          </a:p>
          <a:p>
            <a:r>
              <a:rPr lang="en-GB" dirty="0"/>
              <a:t>Need to scale up what we know and use new approaches – grounds for great optimism at present – four approaches:</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40</a:t>
            </a:fld>
            <a:endParaRPr lang="en-GB"/>
          </a:p>
        </p:txBody>
      </p:sp>
    </p:spTree>
    <p:extLst>
      <p:ext uri="{BB962C8B-B14F-4D97-AF65-F5344CB8AC3E}">
        <p14:creationId xmlns:p14="http://schemas.microsoft.com/office/powerpoint/2010/main" val="55387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Science, survey and monitoring</a:t>
            </a:r>
          </a:p>
          <a:p>
            <a:r>
              <a:rPr lang="en-GB" dirty="0"/>
              <a:t>Coordination of effort – involvement of all partners who can have an impact</a:t>
            </a:r>
          </a:p>
          <a:p>
            <a:r>
              <a:rPr lang="en-GB" dirty="0"/>
              <a:t>How?  Strategy must be to scale up control of greys and take a spatially coordinated approach</a:t>
            </a:r>
          </a:p>
          <a:p>
            <a:r>
              <a:rPr lang="en-GB" dirty="0"/>
              <a:t>Mustn’t treat red squirrels as being apart from the wider conservation effort and need for widespread restoration</a:t>
            </a:r>
          </a:p>
          <a:p>
            <a:r>
              <a:rPr lang="en-GB" dirty="0"/>
              <a:t>Need to scale up what we know and use new approaches – grounds for great optimism at present – four approaches:</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41</a:t>
            </a:fld>
            <a:endParaRPr lang="en-GB"/>
          </a:p>
        </p:txBody>
      </p:sp>
    </p:spTree>
    <p:extLst>
      <p:ext uri="{BB962C8B-B14F-4D97-AF65-F5344CB8AC3E}">
        <p14:creationId xmlns:p14="http://schemas.microsoft.com/office/powerpoint/2010/main" val="55387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C8A301-49C4-D043-A216-15330ED9CB6F}" type="slidenum">
              <a:rPr lang="en-US" smtClean="0"/>
              <a:t>44</a:t>
            </a:fld>
            <a:endParaRPr lang="en-US"/>
          </a:p>
        </p:txBody>
      </p:sp>
    </p:spTree>
    <p:extLst>
      <p:ext uri="{BB962C8B-B14F-4D97-AF65-F5344CB8AC3E}">
        <p14:creationId xmlns:p14="http://schemas.microsoft.com/office/powerpoint/2010/main" val="119425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39A1F32-4AFD-458B-993D-7585F7BFC61A}" type="slidenum">
              <a:rPr lang="en-GB" smtClean="0"/>
              <a:pPr>
                <a:defRPr/>
              </a:pPr>
              <a:t>54</a:t>
            </a:fld>
            <a:endParaRPr lang="en-GB"/>
          </a:p>
        </p:txBody>
      </p:sp>
    </p:spTree>
    <p:extLst>
      <p:ext uri="{BB962C8B-B14F-4D97-AF65-F5344CB8AC3E}">
        <p14:creationId xmlns:p14="http://schemas.microsoft.com/office/powerpoint/2010/main" val="2601440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It took</a:t>
            </a:r>
            <a:r>
              <a:rPr lang="en-GB" baseline="0" dirty="0"/>
              <a:t> 40 years to re-occupy Scotland, only a small part of their natural range</a:t>
            </a:r>
            <a:endParaRPr lang="en-GB" dirty="0"/>
          </a:p>
        </p:txBody>
      </p:sp>
      <p:sp>
        <p:nvSpPr>
          <p:cNvPr id="4" name="Slide Number Placeholder 3"/>
          <p:cNvSpPr>
            <a:spLocks noGrp="1"/>
          </p:cNvSpPr>
          <p:nvPr>
            <p:ph type="sldNum" sz="quarter" idx="10"/>
          </p:nvPr>
        </p:nvSpPr>
        <p:spPr/>
        <p:txBody>
          <a:bodyPr/>
          <a:lstStyle/>
          <a:p>
            <a:fld id="{4CCD166A-8566-475D-B2D6-6BA8A0C54AFA}" type="slidenum">
              <a:rPr lang="en-GB" smtClean="0"/>
              <a:pPr/>
              <a:t>55</a:t>
            </a:fld>
            <a:endParaRPr lang="en-GB"/>
          </a:p>
        </p:txBody>
      </p:sp>
    </p:spTree>
    <p:extLst>
      <p:ext uri="{BB962C8B-B14F-4D97-AF65-F5344CB8AC3E}">
        <p14:creationId xmlns:p14="http://schemas.microsoft.com/office/powerpoint/2010/main" val="246190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Regulation imposes strict restrictions on a list of species known as “species of Union concern”. These are species whose potential adverse impacts across the European Union are such that concerted action across Europe is required. </a:t>
            </a:r>
          </a:p>
          <a:p>
            <a:r>
              <a:rPr lang="en-GB" dirty="0"/>
              <a:t>The first list of 37 species - 23 animals and 14 plants - was approved at a meeting of EU Member States in December 2015. The European Commission published the implementing regulation (2016/1141) in an Official Journal on 14 July 2016. The list came into force on 3 August 2016. </a:t>
            </a:r>
          </a:p>
          <a:p>
            <a:endParaRPr lang="en-GB" dirty="0"/>
          </a:p>
          <a:p>
            <a:r>
              <a:rPr lang="en-GB" dirty="0"/>
              <a:t>On 13 July 2017, the European Commission published Commission Implementing Regulation 2017/1263 which will add a further 12 species to the list of species of Union concern. </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16</a:t>
            </a:fld>
            <a:endParaRPr lang="en-GB"/>
          </a:p>
        </p:txBody>
      </p:sp>
    </p:spTree>
    <p:extLst>
      <p:ext uri="{BB962C8B-B14F-4D97-AF65-F5344CB8AC3E}">
        <p14:creationId xmlns:p14="http://schemas.microsoft.com/office/powerpoint/2010/main" val="17219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39A1F32-4AFD-458B-993D-7585F7BFC61A}" type="slidenum">
              <a:rPr lang="en-GB" smtClean="0"/>
              <a:pPr>
                <a:defRPr/>
              </a:pPr>
              <a:t>56</a:t>
            </a:fld>
            <a:endParaRPr lang="en-GB"/>
          </a:p>
        </p:txBody>
      </p:sp>
    </p:spTree>
    <p:extLst>
      <p:ext uri="{BB962C8B-B14F-4D97-AF65-F5344CB8AC3E}">
        <p14:creationId xmlns:p14="http://schemas.microsoft.com/office/powerpoint/2010/main" val="1024226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might have witnessed pine marten preying upon red squirrel.  It is rare but it does happen</a:t>
            </a:r>
          </a:p>
          <a:p>
            <a:r>
              <a:rPr lang="en-GB" dirty="0"/>
              <a:t>You can be re-assured that the good work that has been done by the Accord and RSST member to conserve red will not be undone by pine marten</a:t>
            </a:r>
          </a:p>
        </p:txBody>
      </p:sp>
      <p:sp>
        <p:nvSpPr>
          <p:cNvPr id="4" name="Slide Number Placeholder 3"/>
          <p:cNvSpPr>
            <a:spLocks noGrp="1"/>
          </p:cNvSpPr>
          <p:nvPr>
            <p:ph type="sldNum" sz="quarter" idx="10"/>
          </p:nvPr>
        </p:nvSpPr>
        <p:spPr/>
        <p:txBody>
          <a:bodyPr/>
          <a:lstStyle/>
          <a:p>
            <a:pPr>
              <a:defRPr/>
            </a:pPr>
            <a:fld id="{339A1F32-4AFD-458B-993D-7585F7BFC61A}" type="slidenum">
              <a:rPr lang="en-GB" smtClean="0"/>
              <a:pPr>
                <a:defRPr/>
              </a:pPr>
              <a:t>57</a:t>
            </a:fld>
            <a:endParaRPr lang="en-GB"/>
          </a:p>
        </p:txBody>
      </p:sp>
    </p:spTree>
    <p:extLst>
      <p:ext uri="{BB962C8B-B14F-4D97-AF65-F5344CB8AC3E}">
        <p14:creationId xmlns:p14="http://schemas.microsoft.com/office/powerpoint/2010/main" val="1362857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39A1F32-4AFD-458B-993D-7585F7BFC61A}" type="slidenum">
              <a:rPr lang="en-GB" smtClean="0"/>
              <a:pPr>
                <a:defRPr/>
              </a:pPr>
              <a:t>58</a:t>
            </a:fld>
            <a:endParaRPr lang="en-GB"/>
          </a:p>
        </p:txBody>
      </p:sp>
    </p:spTree>
    <p:extLst>
      <p:ext uri="{BB962C8B-B14F-4D97-AF65-F5344CB8AC3E}">
        <p14:creationId xmlns:p14="http://schemas.microsoft.com/office/powerpoint/2010/main" val="308580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64</a:t>
            </a:fld>
            <a:endParaRPr lang="en-GB"/>
          </a:p>
        </p:txBody>
      </p:sp>
    </p:spTree>
    <p:extLst>
      <p:ext uri="{BB962C8B-B14F-4D97-AF65-F5344CB8AC3E}">
        <p14:creationId xmlns:p14="http://schemas.microsoft.com/office/powerpoint/2010/main" val="199084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charset="0"/>
                <a:cs typeface="Arial" charset="0"/>
              </a:rPr>
              <a:t>As invasive alien species do not respect borders,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charset="0"/>
                <a:cs typeface="Arial" charset="0"/>
              </a:rPr>
              <a:t>coordinated action at the European level will be more effective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charset="0"/>
                <a:cs typeface="Arial" charset="0"/>
              </a:rPr>
              <a:t>than individual actions at the Member State level.</a:t>
            </a:r>
            <a:endParaRPr kumimoji="0" lang="en-US" altLang="en-US" sz="3200" b="1" i="0" u="none" strike="noStrike" cap="none" normalizeH="0" baseline="0" dirty="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charset="0"/>
                <a:cs typeface="Arial" charset="0"/>
              </a:rPr>
              <a:t>Three distinct types of measures are envisaged, which follow an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charset="0"/>
                <a:cs typeface="Arial" charset="0"/>
              </a:rPr>
              <a:t>internationally agreed hierarchical approach to combatting IAS: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effectLst/>
                <a:latin typeface="Arial" charset="0"/>
                <a:cs typeface="Arial" charset="0"/>
              </a:rPr>
              <a:t>Prevention</a:t>
            </a:r>
            <a:r>
              <a:rPr kumimoji="0" lang="en-US" altLang="en-US" sz="1200" b="0" i="0" u="none" strike="noStrike" cap="none" normalizeH="0" baseline="0" dirty="0">
                <a:ln>
                  <a:noFill/>
                </a:ln>
                <a:effectLst/>
                <a:latin typeface="Arial" charset="0"/>
                <a:cs typeface="Arial" charset="0"/>
              </a:rPr>
              <a:t>: a number of robust measures aimed at preventing IAS of Union concern </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effectLst/>
                <a:latin typeface="Arial" charset="0"/>
                <a:cs typeface="Arial" charset="0"/>
              </a:rPr>
              <a:t>from entering the EU, either intentionally or unintentionally.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effectLst/>
                <a:latin typeface="Arial" charset="0"/>
                <a:cs typeface="Arial" charset="0"/>
              </a:rPr>
              <a:t>Early detection and rapid eradication</a:t>
            </a:r>
            <a:r>
              <a:rPr kumimoji="0" lang="en-US" altLang="en-US" sz="1200" b="0" i="0" u="none" strike="noStrike" cap="none" normalizeH="0" baseline="0" dirty="0">
                <a:ln>
                  <a:noFill/>
                </a:ln>
                <a:effectLst/>
                <a:latin typeface="Arial" charset="0"/>
                <a:cs typeface="Arial" charset="0"/>
              </a:rPr>
              <a:t>: Member States must put in place a </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effectLst/>
                <a:latin typeface="Arial" charset="0"/>
                <a:cs typeface="Arial" charset="0"/>
              </a:rPr>
              <a:t>surveillance system to detect the presence of IAS of Union concern as early as possible </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effectLst/>
                <a:latin typeface="Arial" charset="0"/>
                <a:cs typeface="Arial" charset="0"/>
              </a:rPr>
              <a:t>and take rapid eradication measures to prevent them from establishing.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effectLst/>
                <a:latin typeface="Arial" charset="0"/>
                <a:cs typeface="Arial" charset="0"/>
              </a:rPr>
              <a:t>Management</a:t>
            </a:r>
            <a:r>
              <a:rPr kumimoji="0" lang="en-US" altLang="en-US" sz="1200" b="0" i="0" u="none" strike="noStrike" cap="none" normalizeH="0" baseline="0" dirty="0">
                <a:ln>
                  <a:noFill/>
                </a:ln>
                <a:effectLst/>
                <a:latin typeface="Arial" charset="0"/>
                <a:cs typeface="Arial" charset="0"/>
              </a:rPr>
              <a:t>: some IAS of Union concern are already well-established </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effectLst/>
                <a:latin typeface="Arial" charset="0"/>
                <a:cs typeface="Arial" charset="0"/>
              </a:rPr>
              <a:t>In certain Member States and concerted management action is needed so that they </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effectLst/>
                <a:latin typeface="Arial" charset="0"/>
                <a:cs typeface="Arial" charset="0"/>
              </a:rPr>
              <a:t>do not spread any further and to minimize the harm they cause.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charset="0"/>
                <a:cs typeface="Arial" charset="0"/>
              </a:rPr>
              <a:t> </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17</a:t>
            </a:fld>
            <a:endParaRPr lang="en-GB"/>
          </a:p>
        </p:txBody>
      </p:sp>
    </p:spTree>
    <p:extLst>
      <p:ext uri="{BB962C8B-B14F-4D97-AF65-F5344CB8AC3E}">
        <p14:creationId xmlns:p14="http://schemas.microsoft.com/office/powerpoint/2010/main" val="122804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No, The European Union (Withdrawal) Bill, commonly referred to as the Repeal Bill, sets out the intention that EU law will in effect be converted into UK law, where possible, when the UK leaves the EU. Simply converting EU law into UK law will not be sufficient to ensure that there is a functioning statute book which provides certainty and continuity for individuals and businesses. The Repeal Bill will create temporary limited powers to make secondary legislation to enable changes to be made to the laws that do not operate appropriately once we have left the EU. It is expected, subject to the necessary legislation being laid, that the prohibitions under the EU IAS Regulation will continue to apply after we have left the EU. </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18</a:t>
            </a:fld>
            <a:endParaRPr lang="en-GB"/>
          </a:p>
        </p:txBody>
      </p:sp>
    </p:spTree>
    <p:extLst>
      <p:ext uri="{BB962C8B-B14F-4D97-AF65-F5344CB8AC3E}">
        <p14:creationId xmlns:p14="http://schemas.microsoft.com/office/powerpoint/2010/main" val="3504112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400" b="1" dirty="0">
                <a:solidFill>
                  <a:srgbClr val="009900"/>
                </a:solidFill>
              </a:rPr>
              <a:t>Providing opportunities for the reintroduction of native species - the pine martin</a:t>
            </a:r>
            <a:r>
              <a:rPr lang="en-GB" sz="1050" dirty="0"/>
              <a:t>, </a:t>
            </a:r>
            <a:r>
              <a:rPr lang="en-GB" sz="1000" dirty="0"/>
              <a:t>fen orchid or hen harrier, are found in only a few sites within their former range. Their reintroduction, when carefully planned and managed, can enrich our natural environment and provide wider benefits for people</a:t>
            </a:r>
          </a:p>
          <a:p>
            <a:pPr marL="285750" indent="-285750">
              <a:buFontTx/>
              <a:buChar char="-"/>
            </a:pPr>
            <a:endParaRPr lang="en-GB" sz="1050" dirty="0"/>
          </a:p>
          <a:p>
            <a:pPr marL="285750" indent="-285750">
              <a:buFontTx/>
              <a:buChar char="-"/>
            </a:pPr>
            <a:r>
              <a:rPr lang="en-GB" sz="1200" b="1" dirty="0">
                <a:solidFill>
                  <a:schemeClr val="accent1">
                    <a:lumMod val="75000"/>
                  </a:schemeClr>
                </a:solidFill>
              </a:rPr>
              <a:t>Improving biosecurity to protect and conserve nature </a:t>
            </a:r>
            <a:r>
              <a:rPr lang="en-GB" sz="1050" dirty="0"/>
              <a:t>- </a:t>
            </a:r>
            <a:r>
              <a:rPr lang="en-GB" sz="1000" dirty="0"/>
              <a:t>Disease is not the only threat to native plant and animal species: invasive </a:t>
            </a:r>
            <a:r>
              <a:rPr lang="en-GB" sz="1000" dirty="0" err="1"/>
              <a:t>nonnative</a:t>
            </a:r>
            <a:r>
              <a:rPr lang="en-GB" sz="1000" dirty="0"/>
              <a:t> species can also cause them to decline. This can lead to the threat of extinction, and costly and lasting damage to the character of rare natural habitat</a:t>
            </a:r>
          </a:p>
          <a:p>
            <a:pPr marL="285750" indent="-285750">
              <a:buFontTx/>
              <a:buChar char="-"/>
            </a:pPr>
            <a:endParaRPr lang="en-GB" sz="1050" dirty="0"/>
          </a:p>
          <a:p>
            <a:pPr marL="285750" indent="-285750">
              <a:buFontTx/>
              <a:buChar char="-"/>
            </a:pPr>
            <a:r>
              <a:rPr lang="en-GB" sz="1050" dirty="0"/>
              <a:t>The proliferation of invasive non-native species can also prompt unwelcome changes in the wider ecosystem that climate change might further exacerbate </a:t>
            </a:r>
            <a:r>
              <a:rPr lang="en-GB" sz="1200" b="1" dirty="0">
                <a:solidFill>
                  <a:schemeClr val="accent2">
                    <a:lumMod val="75000"/>
                  </a:schemeClr>
                </a:solidFill>
              </a:rPr>
              <a:t>Where it is not feasible to eradicate these species because they are too widely established, we will seek to neutralise their threat by managing them effectively</a:t>
            </a:r>
            <a:r>
              <a:rPr lang="en-GB" sz="1050" dirty="0">
                <a:solidFill>
                  <a:schemeClr val="accent2">
                    <a:lumMod val="75000"/>
                  </a:schemeClr>
                </a:solidFill>
              </a:rPr>
              <a:t>. </a:t>
            </a:r>
          </a:p>
          <a:p>
            <a:pPr marL="285750" indent="-285750">
              <a:buFontTx/>
              <a:buChar char="-"/>
            </a:pPr>
            <a:endParaRPr lang="en-GB" sz="1050" dirty="0"/>
          </a:p>
          <a:p>
            <a:pPr marL="285750" indent="-285750">
              <a:buFontTx/>
              <a:buChar char="-"/>
            </a:pPr>
            <a:r>
              <a:rPr lang="en-GB" sz="1200" b="1" dirty="0">
                <a:solidFill>
                  <a:srgbClr val="FF0000"/>
                </a:solidFill>
              </a:rPr>
              <a:t>we will continue to deliver the GB Invasive Non-native Species Strategy (2015) in order to protect natural capital in England from invasive non-native species</a:t>
            </a:r>
            <a:r>
              <a:rPr lang="en-GB" sz="1200" b="1" dirty="0"/>
              <a:t>. </a:t>
            </a:r>
          </a:p>
          <a:p>
            <a:pPr marL="285750" indent="-285750">
              <a:buFontTx/>
              <a:buChar char="-"/>
            </a:pPr>
            <a:endParaRPr lang="en-GB" sz="1050" dirty="0"/>
          </a:p>
          <a:p>
            <a:pPr marL="285750" indent="-285750">
              <a:buFontTx/>
              <a:buChar char="-"/>
            </a:pPr>
            <a:r>
              <a:rPr lang="en-GB" sz="1200" b="1" dirty="0">
                <a:solidFill>
                  <a:srgbClr val="7030A0"/>
                </a:solidFill>
              </a:rPr>
              <a:t>Working with partners to raise awareness of invasive non-native species and the need for strong biosecurity</a:t>
            </a:r>
            <a:r>
              <a:rPr lang="en-GB" sz="1050" dirty="0">
                <a:solidFill>
                  <a:srgbClr val="7030A0"/>
                </a:solidFill>
              </a:rPr>
              <a:t>. • Maintaining an alert system to detect high priority invasive </a:t>
            </a:r>
            <a:r>
              <a:rPr lang="en-GB" sz="1050" dirty="0" err="1">
                <a:solidFill>
                  <a:srgbClr val="7030A0"/>
                </a:solidFill>
              </a:rPr>
              <a:t>nonnative</a:t>
            </a:r>
            <a:r>
              <a:rPr lang="en-GB" sz="1050" dirty="0">
                <a:solidFill>
                  <a:srgbClr val="7030A0"/>
                </a:solidFill>
              </a:rPr>
              <a:t> species and implement contingency plans to rapidly eradicate them where feasible </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21</a:t>
            </a:fld>
            <a:endParaRPr lang="en-GB"/>
          </a:p>
        </p:txBody>
      </p:sp>
    </p:spTree>
    <p:extLst>
      <p:ext uri="{BB962C8B-B14F-4D97-AF65-F5344CB8AC3E}">
        <p14:creationId xmlns:p14="http://schemas.microsoft.com/office/powerpoint/2010/main" val="78411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41413" y="685800"/>
            <a:ext cx="4573587"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answer is that we need to create more space for nature – as outlined by John Lawton, formrely</a:t>
            </a:r>
            <a:r>
              <a:rPr lang="en-US" altLang="en-US" baseline="0" dirty="0"/>
              <a:t> Chair of Yorkshire WT</a:t>
            </a:r>
            <a:r>
              <a:rPr lang="en-US" altLang="en-US" dirty="0"/>
              <a:t> in a recent report</a:t>
            </a:r>
          </a:p>
        </p:txBody>
      </p:sp>
      <p:sp>
        <p:nvSpPr>
          <p:cNvPr id="553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DB6BD016-9D13-4D3E-8CC2-1BD417765141}" type="slidenum">
              <a:rPr kumimoji="0" lang="en-US" altLang="en-US" sz="1200" b="0" i="0" u="none" strike="noStrike" kern="0" cap="none" spc="0" normalizeH="0" baseline="0" noProof="0">
                <a:ln>
                  <a:noFill/>
                </a:ln>
                <a:solidFill>
                  <a:prstClr val="black"/>
                </a:solidFill>
                <a:effectLst/>
                <a:uLnTx/>
                <a:uFillTx/>
                <a:latin typeface="Arial" pitchFamily="34" charset="0"/>
                <a:cs typeface="Arial" pitchFamily="34" charset="0"/>
              </a:rPr>
              <a:pPr marL="0" marR="0" lvl="0" indent="0" algn="r" defTabSz="91440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0" cap="none" spc="0" normalizeH="0" baseline="0" noProof="0">
              <a:ln>
                <a:noFill/>
              </a:ln>
              <a:solidFill>
                <a:prstClr val="black"/>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0350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charities are urging the UK Government to:</a:t>
            </a:r>
          </a:p>
          <a:p>
            <a:endParaRPr lang="en-GB" dirty="0"/>
          </a:p>
          <a:p>
            <a:pPr marL="285750" indent="-285750">
              <a:buFontTx/>
              <a:buChar char="-"/>
            </a:pPr>
            <a:r>
              <a:rPr lang="en-GB" dirty="0"/>
              <a:t>Establish, legally-binding targets for the whole public sector within a new Environment Act in England. </a:t>
            </a:r>
          </a:p>
          <a:p>
            <a:pPr marL="285750" indent="-285750">
              <a:buFontTx/>
              <a:buChar char="-"/>
            </a:pPr>
            <a:r>
              <a:rPr lang="en-GB" dirty="0"/>
              <a:t>Ensure sufficient resources to deliver these plans and to fund the new environmental statutory watchdog body</a:t>
            </a:r>
          </a:p>
          <a:p>
            <a:pPr marL="285750" indent="-285750">
              <a:buFontTx/>
              <a:buChar char="-"/>
            </a:pPr>
            <a:r>
              <a:rPr lang="en-GB" dirty="0"/>
              <a:t>Work closely with the devolved nations to develop a co-designed and co-owned common framework for the whole of the UK’s environment</a:t>
            </a:r>
          </a:p>
          <a:p>
            <a:pPr marL="285750" indent="-285750">
              <a:buFontTx/>
              <a:buChar char="-"/>
            </a:pPr>
            <a:r>
              <a:rPr lang="en-GB" dirty="0"/>
              <a:t>Embed EU environmental protections into UK law in their entirety, including enshrining important environmental principles, such as ‘the polluter pays’ </a:t>
            </a:r>
          </a:p>
          <a:p>
            <a:pPr marL="285750" indent="-285750">
              <a:buFontTx/>
              <a:buChar char="-"/>
            </a:pPr>
            <a:r>
              <a:rPr lang="en-GB" dirty="0"/>
              <a:t>The coalition is encouraging the Government to align other new legislation with the goals set out in the Plan, such as the forthcoming Agriculture and Fisheries Bills, and policies such as the Clean Growth Plan and Industrial strategy, to ensure they contribute to the successful delivery of the Environment Plan</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26</a:t>
            </a:fld>
            <a:endParaRPr lang="en-GB"/>
          </a:p>
        </p:txBody>
      </p:sp>
    </p:spTree>
    <p:extLst>
      <p:ext uri="{BB962C8B-B14F-4D97-AF65-F5344CB8AC3E}">
        <p14:creationId xmlns:p14="http://schemas.microsoft.com/office/powerpoint/2010/main" val="184832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chemeClr val="accent6">
                    <a:lumMod val="75000"/>
                  </a:schemeClr>
                </a:solidFill>
              </a:rPr>
              <a:t>We are keen to find ways to support landowners to enable them to take appropriate and timely action in response to pest and disease outbreaks. This could include support to fell infected trees or shrubs, treat infection, as well as supporting pre-emptive action through the removal of pest reservoirs. </a:t>
            </a:r>
          </a:p>
          <a:p>
            <a:endParaRPr lang="en-GB" sz="1200" i="1" dirty="0">
              <a:solidFill>
                <a:schemeClr val="accent6">
                  <a:lumMod val="75000"/>
                </a:schemeClr>
              </a:solidFill>
            </a:endParaRPr>
          </a:p>
          <a:p>
            <a:r>
              <a:rPr lang="en-GB" sz="1200" i="1" dirty="0">
                <a:solidFill>
                  <a:schemeClr val="accent6">
                    <a:lumMod val="75000"/>
                  </a:schemeClr>
                </a:solidFill>
              </a:rPr>
              <a:t>We are also keen to work with landowners to support recovery from pest and disease outbreaks in landscapes through replanting with appropriate species. This would build resilience and help reduce the impact of any future outbreak. </a:t>
            </a:r>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27</a:t>
            </a:fld>
            <a:endParaRPr lang="en-GB"/>
          </a:p>
        </p:txBody>
      </p:sp>
    </p:spTree>
    <p:extLst>
      <p:ext uri="{BB962C8B-B14F-4D97-AF65-F5344CB8AC3E}">
        <p14:creationId xmlns:p14="http://schemas.microsoft.com/office/powerpoint/2010/main" val="322540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Where there are insufficient commercial drivers, how far do you agree or disagree that government should play a role in supporting: </a:t>
            </a:r>
            <a:endParaRPr lang="en-GB" dirty="0"/>
          </a:p>
          <a:p>
            <a:r>
              <a:rPr lang="en-GB" b="1" dirty="0"/>
              <a:t>a) Industry, woodland owners and others to respond collaboratively and swiftly to outbreaks of priority pests and diseases in trees? </a:t>
            </a:r>
            <a:endParaRPr lang="en-GB" dirty="0"/>
          </a:p>
          <a:p>
            <a:r>
              <a:rPr lang="en-GB" b="1" dirty="0"/>
              <a:t>b) Landscape recovery following pest and disease outbreaks, and the development of more resilient trees? </a:t>
            </a:r>
            <a:endParaRPr lang="en-GB" dirty="0"/>
          </a:p>
          <a:p>
            <a:r>
              <a:rPr lang="en-GB" b="1" dirty="0"/>
              <a:t>c) The development of a bio-secure supply chain across the forestry, horticulture and beekeeping sectors? </a:t>
            </a:r>
            <a:endParaRPr lang="en-GB" dirty="0"/>
          </a:p>
          <a:p>
            <a:endParaRPr lang="en-GB" dirty="0"/>
          </a:p>
          <a:p>
            <a:r>
              <a:rPr lang="en-GB" b="1" dirty="0"/>
              <a:t>Where there are insufficient commercial drivers, what role should government play in: </a:t>
            </a:r>
            <a:endParaRPr lang="en-GB" dirty="0"/>
          </a:p>
          <a:p>
            <a:r>
              <a:rPr lang="en-GB" b="1" dirty="0"/>
              <a:t>a) Supporting industry, woodland owners and others to respond collaboratively and swiftly to outbreaks of priority pests and diseases in trees? </a:t>
            </a:r>
            <a:endParaRPr lang="en-GB" dirty="0"/>
          </a:p>
          <a:p>
            <a:r>
              <a:rPr lang="en-GB" b="1" dirty="0"/>
              <a:t>b) Promoting landscape recovery following pest and disease outbreaks, and the development of more resilient trees? </a:t>
            </a:r>
            <a:endParaRPr lang="en-GB" dirty="0"/>
          </a:p>
          <a:p>
            <a:endParaRPr lang="en-GB" dirty="0"/>
          </a:p>
          <a:p>
            <a:r>
              <a:rPr lang="en-GB" b="1" dirty="0"/>
              <a:t>What support, if any, can the government offer to promote the development of a bio-secure supply chain across the forestry, horticulture and beekeeping sectors? </a:t>
            </a:r>
            <a:endParaRPr lang="en-GB" dirty="0"/>
          </a:p>
          <a:p>
            <a:endParaRPr lang="en-GB" dirty="0"/>
          </a:p>
        </p:txBody>
      </p:sp>
      <p:sp>
        <p:nvSpPr>
          <p:cNvPr id="4" name="Slide Number Placeholder 3"/>
          <p:cNvSpPr>
            <a:spLocks noGrp="1"/>
          </p:cNvSpPr>
          <p:nvPr>
            <p:ph type="sldNum" sz="quarter" idx="10"/>
          </p:nvPr>
        </p:nvSpPr>
        <p:spPr/>
        <p:txBody>
          <a:bodyPr/>
          <a:lstStyle/>
          <a:p>
            <a:fld id="{94D3B683-79CD-4562-B7B9-D77D8A3EDF28}" type="slidenum">
              <a:rPr lang="en-GB" smtClean="0"/>
              <a:t>28</a:t>
            </a:fld>
            <a:endParaRPr lang="en-GB"/>
          </a:p>
        </p:txBody>
      </p:sp>
    </p:spTree>
    <p:extLst>
      <p:ext uri="{BB962C8B-B14F-4D97-AF65-F5344CB8AC3E}">
        <p14:creationId xmlns:p14="http://schemas.microsoft.com/office/powerpoint/2010/main" val="94167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BD46-B35F-4866-96DC-EAACCE79E01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B3226C-0FE3-431F-A306-4CC74250B49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861965-E781-4C74-A54F-11ABD1ADD924}"/>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5" name="Footer Placeholder 4">
            <a:extLst>
              <a:ext uri="{FF2B5EF4-FFF2-40B4-BE49-F238E27FC236}">
                <a16:creationId xmlns:a16="http://schemas.microsoft.com/office/drawing/2014/main" id="{B646DD8B-B4FC-41EF-AE30-DCA008377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4D6D4F-6438-4ABB-8486-33402D4FEBEE}"/>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57812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CE9C-BFE9-431B-BBBE-C1946E40B7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1151B-E28A-4B6F-A803-6BB75AA628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08D6B6-A535-494D-8664-AF7B06DE4321}"/>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5" name="Footer Placeholder 4">
            <a:extLst>
              <a:ext uri="{FF2B5EF4-FFF2-40B4-BE49-F238E27FC236}">
                <a16:creationId xmlns:a16="http://schemas.microsoft.com/office/drawing/2014/main" id="{0FCF73A5-21A7-4E52-A9BB-A4CBC863E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8AC50-367F-4B20-891C-14A7AFAC11AC}"/>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144781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399AC-3248-4BB3-A50F-7B95203D6D6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B475BF-8EE4-4AF0-9179-C4997512087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B872CA-1B03-4BC2-A9D0-2C7693AA8510}"/>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5" name="Footer Placeholder 4">
            <a:extLst>
              <a:ext uri="{FF2B5EF4-FFF2-40B4-BE49-F238E27FC236}">
                <a16:creationId xmlns:a16="http://schemas.microsoft.com/office/drawing/2014/main" id="{2C212C2E-55BA-40BE-9143-C7349D8E4E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E27E2-0F55-4195-9275-DAEA23DD8608}"/>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35523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dirty="0"/>
              <a:t>Click to edit Master title style</a:t>
            </a:r>
          </a:p>
        </p:txBody>
      </p:sp>
      <p:sp>
        <p:nvSpPr>
          <p:cNvPr id="3" name="Content Placeholder 2"/>
          <p:cNvSpPr>
            <a:spLocks noGrp="1"/>
          </p:cNvSpPr>
          <p:nvPr>
            <p:ph idx="1"/>
          </p:nvPr>
        </p:nvSpPr>
        <p:spPr>
          <a:xfrm>
            <a:off x="439738" y="1540800"/>
            <a:ext cx="6940800" cy="464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439739" y="1130402"/>
            <a:ext cx="8264525" cy="300247"/>
          </a:xfrm>
        </p:spPr>
        <p:txBody>
          <a:bodyPr/>
          <a:lstStyle>
            <a:lvl1pPr marL="0" indent="0">
              <a:buNone/>
              <a:defRPr sz="2200" b="0">
                <a:solidFill>
                  <a:srgbClr val="00B050"/>
                </a:solidFill>
              </a:defRPr>
            </a:lvl1pPr>
          </a:lstStyle>
          <a:p>
            <a:pPr lvl="0"/>
            <a:r>
              <a:rPr lang="en-US" dirty="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t>Text in footer</a:t>
            </a:r>
          </a:p>
        </p:txBody>
      </p:sp>
      <p:sp>
        <p:nvSpPr>
          <p:cNvPr id="6" name="Slide Number Placeholder 5"/>
          <p:cNvSpPr>
            <a:spLocks noGrp="1"/>
          </p:cNvSpPr>
          <p:nvPr>
            <p:ph type="sldNum" sz="quarter" idx="15"/>
          </p:nvPr>
        </p:nvSpPr>
        <p:spPr/>
        <p:txBody>
          <a:bodyPr/>
          <a:lstStyle>
            <a:lvl1pPr>
              <a:defRPr/>
            </a:lvl1pPr>
          </a:lstStyle>
          <a:p>
            <a:fld id="{6BE8C5FD-FDDE-494B-8028-ECBBC4DA918C}" type="slidenum">
              <a:rPr lang="en-GB" altLang="en-US"/>
              <a:pPr/>
              <a:t>‹#›</a:t>
            </a:fld>
            <a:endParaRPr lang="en-GB" altLang="en-US"/>
          </a:p>
        </p:txBody>
      </p:sp>
    </p:spTree>
    <p:extLst>
      <p:ext uri="{BB962C8B-B14F-4D97-AF65-F5344CB8AC3E}">
        <p14:creationId xmlns:p14="http://schemas.microsoft.com/office/powerpoint/2010/main" val="78197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E526-743C-4105-9613-C0813AA2E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748E04-E2F2-4302-A931-7996703A9D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D185D6-8DB1-45AA-BD0B-498C2DA27D1A}"/>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5" name="Footer Placeholder 4">
            <a:extLst>
              <a:ext uri="{FF2B5EF4-FFF2-40B4-BE49-F238E27FC236}">
                <a16:creationId xmlns:a16="http://schemas.microsoft.com/office/drawing/2014/main" id="{9398A8EE-7625-4AC0-AD36-297512158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C80CFF-1A11-44FB-97DB-1B07A36BE89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115684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4A1A-833E-492D-875F-4E5B79DF4B68}"/>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341ADE-453D-4F5E-81EE-3610A7DAA35A}"/>
              </a:ext>
            </a:extLst>
          </p:cNvPr>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55A0C2-FEBB-4996-88C6-724BAD7AEF5F}"/>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5" name="Footer Placeholder 4">
            <a:extLst>
              <a:ext uri="{FF2B5EF4-FFF2-40B4-BE49-F238E27FC236}">
                <a16:creationId xmlns:a16="http://schemas.microsoft.com/office/drawing/2014/main" id="{254D1E56-18A4-4F1C-B90C-D4A0F7655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E2DADE-478D-4B46-A047-C7F5BD62A0C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403964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7DF5-5F88-48E7-961C-50CFE0C762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B8AFC3-B6CE-4DC1-A69B-B060F82A35B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EBB4E8-24BD-4E0F-AFB9-FBF6E265039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8C960C-1AA3-4393-A34F-0013778C045C}"/>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6" name="Footer Placeholder 5">
            <a:extLst>
              <a:ext uri="{FF2B5EF4-FFF2-40B4-BE49-F238E27FC236}">
                <a16:creationId xmlns:a16="http://schemas.microsoft.com/office/drawing/2014/main" id="{FA85B03F-7D7B-428C-9952-255FABA32C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0C31E-4453-4C2F-AFE8-3FF2CB65C42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645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3A4A-BAF3-4F32-AED2-FB888E20C03A}"/>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47B9D1-2542-4FB6-A401-3AFC5076326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825978-BE8D-442F-8C51-9F46D95359E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7B8BF9-30E5-4E2E-880C-36B1F0443164}"/>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38AA39-9BEB-4D3B-8C7D-88DDF2A9E06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05455E-7815-4A77-9469-6D1BEE6C6329}"/>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8" name="Footer Placeholder 7">
            <a:extLst>
              <a:ext uri="{FF2B5EF4-FFF2-40B4-BE49-F238E27FC236}">
                <a16:creationId xmlns:a16="http://schemas.microsoft.com/office/drawing/2014/main" id="{AE7A61CD-5554-4AC1-B2C6-2BB23CAC20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E23B36-EE9E-4423-8661-06103D90C40A}"/>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343213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EC7C-510B-4CC6-BAF0-036D596A22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DDC2F7-FD46-4809-B1CE-36B3DB633718}"/>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4" name="Footer Placeholder 3">
            <a:extLst>
              <a:ext uri="{FF2B5EF4-FFF2-40B4-BE49-F238E27FC236}">
                <a16:creationId xmlns:a16="http://schemas.microsoft.com/office/drawing/2014/main" id="{EED6C34F-7BA6-4C9B-A6B7-A7780C9453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E35F01-43D1-4B3B-9159-3D2216D93610}"/>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4966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ED450-8CF9-4D6E-B865-DDB0F2925818}"/>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3" name="Footer Placeholder 2">
            <a:extLst>
              <a:ext uri="{FF2B5EF4-FFF2-40B4-BE49-F238E27FC236}">
                <a16:creationId xmlns:a16="http://schemas.microsoft.com/office/drawing/2014/main" id="{435509B3-E0CA-46B6-8D2A-3F5AFC9FCC9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3F4862-0714-4AE8-B1EB-9B46712323C4}"/>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345333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9B50-00D3-4D58-90EC-195BA3DBE458}"/>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959D20-C3A8-4FF6-BD80-A134E8C76B7E}"/>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0F3042-D78A-4984-85EC-15CEA35BE60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C09F51-F0B8-46B6-85A2-B6472C30CCF4}"/>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6" name="Footer Placeholder 5">
            <a:extLst>
              <a:ext uri="{FF2B5EF4-FFF2-40B4-BE49-F238E27FC236}">
                <a16:creationId xmlns:a16="http://schemas.microsoft.com/office/drawing/2014/main" id="{2D9F78DD-E3E7-46D7-B7F2-5BBB115A39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3A0B0C-BBF1-46E3-9078-2CF6DA978772}"/>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56778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73A0-FA03-49F1-8405-AB60922C5768}"/>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6D434B-7C18-4EAD-A729-BF8D548A29EF}"/>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9884A3-F493-4816-BFA3-BAD2FE0DDB4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CCA1E8-EA60-4AD0-AAA0-8B80A3C5A11E}"/>
              </a:ext>
            </a:extLst>
          </p:cNvPr>
          <p:cNvSpPr>
            <a:spLocks noGrp="1"/>
          </p:cNvSpPr>
          <p:nvPr>
            <p:ph type="dt" sz="half" idx="10"/>
          </p:nvPr>
        </p:nvSpPr>
        <p:spPr/>
        <p:txBody>
          <a:bodyPr/>
          <a:lstStyle/>
          <a:p>
            <a:fld id="{F37AC5B6-3F93-4218-9B7D-80C6D2AE09EF}" type="datetimeFigureOut">
              <a:rPr lang="en-GB" smtClean="0"/>
              <a:t>18/06/2018</a:t>
            </a:fld>
            <a:endParaRPr lang="en-GB"/>
          </a:p>
        </p:txBody>
      </p:sp>
      <p:sp>
        <p:nvSpPr>
          <p:cNvPr id="6" name="Footer Placeholder 5">
            <a:extLst>
              <a:ext uri="{FF2B5EF4-FFF2-40B4-BE49-F238E27FC236}">
                <a16:creationId xmlns:a16="http://schemas.microsoft.com/office/drawing/2014/main" id="{2C7D4749-5E0E-4D55-AEEA-5B6F408DF8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D9CD8A-C5F9-4273-85EA-802E9DACCFA7}"/>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57679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91CAEF-C5D5-42F7-9D3C-CC91BCC80C1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90D967-F88D-4422-B1CE-822A011B56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585E69-F1B3-4644-9CA0-4FA8A86FC39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C5B6-3F93-4218-9B7D-80C6D2AE09EF}" type="datetimeFigureOut">
              <a:rPr lang="en-GB" smtClean="0"/>
              <a:t>18/06/2018</a:t>
            </a:fld>
            <a:endParaRPr lang="en-GB"/>
          </a:p>
        </p:txBody>
      </p:sp>
      <p:sp>
        <p:nvSpPr>
          <p:cNvPr id="5" name="Footer Placeholder 4">
            <a:extLst>
              <a:ext uri="{FF2B5EF4-FFF2-40B4-BE49-F238E27FC236}">
                <a16:creationId xmlns:a16="http://schemas.microsoft.com/office/drawing/2014/main" id="{AEDEA69C-1B46-4ED8-A9C3-1284A91350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6EFFE91-F5A2-45FE-96AC-8C0F649152B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8D2F4-AA73-4FEA-ACA9-52B61A0D199C}" type="slidenum">
              <a:rPr lang="en-GB" smtClean="0"/>
              <a:t>‹#›</a:t>
            </a:fld>
            <a:endParaRPr lang="en-GB"/>
          </a:p>
        </p:txBody>
      </p:sp>
    </p:spTree>
    <p:extLst>
      <p:ext uri="{BB962C8B-B14F-4D97-AF65-F5344CB8AC3E}">
        <p14:creationId xmlns:p14="http://schemas.microsoft.com/office/powerpoint/2010/main" val="3914210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a:xfrm>
            <a:off x="786919" y="1122363"/>
            <a:ext cx="7214081" cy="2387600"/>
          </a:xfrm>
        </p:spPr>
        <p:txBody>
          <a:bodyPr>
            <a:normAutofit/>
          </a:bodyPr>
          <a:lstStyle/>
          <a:p>
            <a:pPr algn="l"/>
            <a:r>
              <a:rPr lang="en-GB" sz="4000" dirty="0">
                <a:solidFill>
                  <a:schemeClr val="accent2">
                    <a:lumMod val="75000"/>
                  </a:schemeClr>
                </a:solidFill>
                <a:latin typeface="Arial" panose="020B0604020202020204" pitchFamily="34" charset="0"/>
                <a:cs typeface="Arial" panose="020B0604020202020204" pitchFamily="34" charset="0"/>
              </a:rPr>
              <a:t>Getting onto the front foot…</a:t>
            </a:r>
            <a:br>
              <a:rPr lang="en-GB" sz="4000" dirty="0">
                <a:latin typeface="Arial" panose="020B060402020202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a:xfrm>
            <a:off x="885689" y="3640675"/>
            <a:ext cx="8100811" cy="1655762"/>
          </a:xfrm>
        </p:spPr>
        <p:txBody>
          <a:bodyPr>
            <a:normAutofit/>
          </a:bodyPr>
          <a:lstStyle/>
          <a:p>
            <a:pPr algn="l"/>
            <a:r>
              <a:rPr lang="en-GB" sz="2800" i="1" dirty="0">
                <a:solidFill>
                  <a:srgbClr val="002060"/>
                </a:solidFill>
                <a:latin typeface="Arial" panose="020B0604020202020204" pitchFamily="34" charset="0"/>
                <a:cs typeface="Arial" panose="020B0604020202020204" pitchFamily="34" charset="0"/>
              </a:rPr>
              <a:t>Towards a new strategy for red squirrel conservation and recovery </a:t>
            </a:r>
          </a:p>
          <a:p>
            <a:pPr algn="l"/>
            <a:r>
              <a:rPr lang="en-GB" sz="2800" dirty="0">
                <a:latin typeface="Arial" panose="020B0604020202020204" pitchFamily="34" charset="0"/>
                <a:cs typeface="Arial" panose="020B0604020202020204" pitchFamily="34" charset="0"/>
              </a:rPr>
              <a:t>LIFE14 NAT/UK/000467 </a:t>
            </a:r>
          </a:p>
        </p:txBody>
      </p:sp>
      <p:pic>
        <p:nvPicPr>
          <p:cNvPr id="5" name="Picture 4">
            <a:extLst>
              <a:ext uri="{FF2B5EF4-FFF2-40B4-BE49-F238E27FC236}">
                <a16:creationId xmlns:a16="http://schemas.microsoft.com/office/drawing/2014/main" id="{95A71DDD-D77B-4491-AA62-ECD62DD6EF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689" y="348666"/>
            <a:ext cx="3003905" cy="915364"/>
          </a:xfrm>
          <a:prstGeom prst="rect">
            <a:avLst/>
          </a:prstGeom>
        </p:spPr>
      </p:pic>
      <p:sp>
        <p:nvSpPr>
          <p:cNvPr id="6" name="Rectangle 5">
            <a:extLst>
              <a:ext uri="{FF2B5EF4-FFF2-40B4-BE49-F238E27FC236}">
                <a16:creationId xmlns:a16="http://schemas.microsoft.com/office/drawing/2014/main" id="{89C07C7B-91BF-4C91-9FA3-41F4431D3B4D}"/>
              </a:ext>
            </a:extLst>
          </p:cNvPr>
          <p:cNvSpPr/>
          <p:nvPr/>
        </p:nvSpPr>
        <p:spPr>
          <a:xfrm>
            <a:off x="-1" y="6248246"/>
            <a:ext cx="9144001" cy="609756"/>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885689" y="3344013"/>
            <a:ext cx="6867392" cy="134223"/>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4" name="TextBox 3"/>
          <p:cNvSpPr txBox="1"/>
          <p:nvPr/>
        </p:nvSpPr>
        <p:spPr>
          <a:xfrm>
            <a:off x="885688" y="6248245"/>
            <a:ext cx="5862583" cy="646331"/>
          </a:xfrm>
          <a:prstGeom prst="rect">
            <a:avLst/>
          </a:prstGeom>
          <a:noFill/>
        </p:spPr>
        <p:txBody>
          <a:bodyPr wrap="square" rtlCol="0">
            <a:spAutoFit/>
          </a:bodyPr>
          <a:lstStyle/>
          <a:p>
            <a:r>
              <a:rPr lang="en-GB" dirty="0">
                <a:solidFill>
                  <a:schemeClr val="bg1"/>
                </a:solidFill>
              </a:rPr>
              <a:t>Stephen Trotter, </a:t>
            </a:r>
            <a:r>
              <a:rPr lang="en-GB" dirty="0" err="1">
                <a:solidFill>
                  <a:schemeClr val="bg1"/>
                </a:solidFill>
              </a:rPr>
              <a:t>CEnv</a:t>
            </a:r>
            <a:r>
              <a:rPr lang="en-GB" dirty="0">
                <a:solidFill>
                  <a:schemeClr val="bg1"/>
                </a:solidFill>
              </a:rPr>
              <a:t> MCIEEM, Chair RSU Advisory Group, Consultant Environmentalist</a:t>
            </a:r>
          </a:p>
        </p:txBody>
      </p:sp>
    </p:spTree>
    <p:extLst>
      <p:ext uri="{BB962C8B-B14F-4D97-AF65-F5344CB8AC3E}">
        <p14:creationId xmlns:p14="http://schemas.microsoft.com/office/powerpoint/2010/main" val="3166406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304" y="0"/>
            <a:ext cx="4800600" cy="694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4842456" cy="693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72765" y="244699"/>
            <a:ext cx="1493951" cy="830997"/>
          </a:xfrm>
          <a:prstGeom prst="rect">
            <a:avLst/>
          </a:prstGeom>
          <a:solidFill>
            <a:schemeClr val="accent6">
              <a:lumMod val="60000"/>
              <a:lumOff val="40000"/>
            </a:schemeClr>
          </a:solidFill>
        </p:spPr>
        <p:txBody>
          <a:bodyPr wrap="square" rtlCol="0">
            <a:spAutoFit/>
          </a:bodyPr>
          <a:lstStyle/>
          <a:p>
            <a:r>
              <a:rPr lang="en-GB" sz="4800" dirty="0">
                <a:solidFill>
                  <a:schemeClr val="accent6">
                    <a:lumMod val="50000"/>
                  </a:schemeClr>
                </a:solidFill>
              </a:rPr>
              <a:t>2017</a:t>
            </a:r>
          </a:p>
        </p:txBody>
      </p:sp>
      <p:sp>
        <p:nvSpPr>
          <p:cNvPr id="5" name="TextBox 4"/>
          <p:cNvSpPr txBox="1"/>
          <p:nvPr/>
        </p:nvSpPr>
        <p:spPr>
          <a:xfrm>
            <a:off x="564523" y="244699"/>
            <a:ext cx="1493951" cy="830997"/>
          </a:xfrm>
          <a:prstGeom prst="rect">
            <a:avLst/>
          </a:prstGeom>
          <a:solidFill>
            <a:schemeClr val="accent6">
              <a:lumMod val="60000"/>
              <a:lumOff val="40000"/>
            </a:schemeClr>
          </a:solidFill>
        </p:spPr>
        <p:txBody>
          <a:bodyPr wrap="square" rtlCol="0">
            <a:spAutoFit/>
          </a:bodyPr>
          <a:lstStyle/>
          <a:p>
            <a:r>
              <a:rPr lang="en-GB" sz="4800" dirty="0">
                <a:solidFill>
                  <a:srgbClr val="002060"/>
                </a:solidFill>
              </a:rPr>
              <a:t>2015</a:t>
            </a:r>
          </a:p>
        </p:txBody>
      </p:sp>
    </p:spTree>
    <p:extLst>
      <p:ext uri="{BB962C8B-B14F-4D97-AF65-F5344CB8AC3E}">
        <p14:creationId xmlns:p14="http://schemas.microsoft.com/office/powerpoint/2010/main" val="29176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628649" y="0"/>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How are we doing?</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6664" y="241331"/>
            <a:ext cx="3003905" cy="91536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80" y="1313645"/>
            <a:ext cx="7030146" cy="503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10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152"/>
            <a:ext cx="10895527" cy="6842848"/>
          </a:xfrm>
          <a:prstGeom prst="rect">
            <a:avLst/>
          </a:prstGeom>
        </p:spPr>
      </p:pic>
      <p:sp>
        <p:nvSpPr>
          <p:cNvPr id="4" name="TextBox 3"/>
          <p:cNvSpPr txBox="1"/>
          <p:nvPr/>
        </p:nvSpPr>
        <p:spPr>
          <a:xfrm>
            <a:off x="585216" y="306558"/>
            <a:ext cx="4169664" cy="4647426"/>
          </a:xfrm>
          <a:prstGeom prst="rect">
            <a:avLst/>
          </a:prstGeom>
          <a:noFill/>
        </p:spPr>
        <p:txBody>
          <a:bodyPr wrap="square" rtlCol="0">
            <a:spAutoFit/>
          </a:bodyPr>
          <a:lstStyle/>
          <a:p>
            <a:r>
              <a:rPr lang="en-GB" sz="3200" dirty="0">
                <a:solidFill>
                  <a:schemeClr val="bg1"/>
                </a:solidFill>
              </a:rPr>
              <a:t>Mixed picture</a:t>
            </a:r>
          </a:p>
          <a:p>
            <a:endParaRPr lang="en-GB" sz="2400" dirty="0">
              <a:solidFill>
                <a:schemeClr val="bg1"/>
              </a:solidFill>
            </a:endParaRPr>
          </a:p>
          <a:p>
            <a:pPr marL="285750" indent="-285750">
              <a:buFontTx/>
              <a:buChar char="-"/>
            </a:pPr>
            <a:r>
              <a:rPr lang="en-GB" sz="2400" dirty="0">
                <a:solidFill>
                  <a:schemeClr val="bg1"/>
                </a:solidFill>
              </a:rPr>
              <a:t>Clear evidence that effective grey control does work</a:t>
            </a:r>
          </a:p>
          <a:p>
            <a:pPr marL="285750" indent="-285750">
              <a:buFontTx/>
              <a:buChar char="-"/>
            </a:pPr>
            <a:r>
              <a:rPr lang="en-GB" sz="2400" dirty="0">
                <a:solidFill>
                  <a:schemeClr val="bg1"/>
                </a:solidFill>
              </a:rPr>
              <a:t>But the situation is precarious </a:t>
            </a:r>
          </a:p>
          <a:p>
            <a:pPr marL="285750" indent="-285750">
              <a:buFontTx/>
              <a:buChar char="-"/>
            </a:pPr>
            <a:r>
              <a:rPr lang="en-GB" sz="2400" dirty="0">
                <a:solidFill>
                  <a:schemeClr val="bg1"/>
                </a:solidFill>
              </a:rPr>
              <a:t>Key challenges – scaling up – complete coverage of grey control – funding – exhaustion and fatigue – need new approaches to supplement the great work you are doing</a:t>
            </a:r>
          </a:p>
        </p:txBody>
      </p:sp>
    </p:spTree>
    <p:extLst>
      <p:ext uri="{BB962C8B-B14F-4D97-AF65-F5344CB8AC3E}">
        <p14:creationId xmlns:p14="http://schemas.microsoft.com/office/powerpoint/2010/main" val="979352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8" y="-38637"/>
            <a:ext cx="4224270" cy="6896637"/>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4666128" y="405465"/>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Scope of talk</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4389119" y="1639843"/>
            <a:ext cx="5308511" cy="4351338"/>
          </a:xfrm>
        </p:spPr>
        <p:txBody>
          <a:bodyPr/>
          <a:lstStyle/>
          <a:p>
            <a:pPr>
              <a:buFont typeface="Wingdings" panose="05000000000000000000" pitchFamily="2" charset="2"/>
              <a:buChar char="§"/>
            </a:pPr>
            <a:r>
              <a:rPr lang="en-GB" dirty="0"/>
              <a:t>How are we doing?</a:t>
            </a:r>
          </a:p>
          <a:p>
            <a:pPr>
              <a:buFont typeface="Wingdings" panose="05000000000000000000" pitchFamily="2" charset="2"/>
              <a:buChar char="§"/>
            </a:pPr>
            <a:r>
              <a:rPr lang="en-GB" sz="3200" b="1" dirty="0"/>
              <a:t>New policy context &amp; red squirrels</a:t>
            </a:r>
          </a:p>
          <a:p>
            <a:pPr>
              <a:buFont typeface="Wingdings" panose="05000000000000000000" pitchFamily="2" charset="2"/>
              <a:buChar char="§"/>
            </a:pPr>
            <a:r>
              <a:rPr lang="en-GB" dirty="0"/>
              <a:t>Why a new strategy?</a:t>
            </a:r>
          </a:p>
          <a:p>
            <a:pPr>
              <a:buFont typeface="Wingdings" panose="05000000000000000000" pitchFamily="2" charset="2"/>
              <a:buChar char="§"/>
            </a:pPr>
            <a:r>
              <a:rPr lang="en-GB" dirty="0"/>
              <a:t>Vision and ambition</a:t>
            </a:r>
          </a:p>
          <a:p>
            <a:pPr>
              <a:buFont typeface="Wingdings" panose="05000000000000000000" pitchFamily="2" charset="2"/>
              <a:buChar char="§"/>
            </a:pPr>
            <a:r>
              <a:rPr lang="en-GB" dirty="0"/>
              <a:t>Developing the strategy</a:t>
            </a:r>
          </a:p>
          <a:p>
            <a:pPr>
              <a:buFont typeface="Wingdings" panose="05000000000000000000" pitchFamily="2" charset="2"/>
              <a:buChar char="§"/>
            </a:pPr>
            <a:r>
              <a:rPr lang="en-GB" dirty="0"/>
              <a:t>Immediate actions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99" y="5249800"/>
            <a:ext cx="3003905" cy="915364"/>
          </a:xfrm>
          <a:prstGeom prst="rect">
            <a:avLst/>
          </a:prstGeom>
        </p:spPr>
      </p:pic>
    </p:spTree>
    <p:extLst>
      <p:ext uri="{BB962C8B-B14F-4D97-AF65-F5344CB8AC3E}">
        <p14:creationId xmlns:p14="http://schemas.microsoft.com/office/powerpoint/2010/main" val="233755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3600" dirty="0">
                <a:solidFill>
                  <a:schemeClr val="accent6"/>
                </a:solidFill>
                <a:latin typeface="Arial" panose="020B0604020202020204" pitchFamily="34" charset="0"/>
                <a:cs typeface="Arial" panose="020B0604020202020204" pitchFamily="34" charset="0"/>
              </a:rPr>
              <a:t>A new policy context</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514" y="570224"/>
            <a:ext cx="3003905" cy="915364"/>
          </a:xfrm>
          <a:prstGeom prst="rect">
            <a:avLst/>
          </a:prstGeom>
        </p:spPr>
      </p:pic>
      <p:sp>
        <p:nvSpPr>
          <p:cNvPr id="3" name="TextBox 2"/>
          <p:cNvSpPr txBox="1"/>
          <p:nvPr/>
        </p:nvSpPr>
        <p:spPr>
          <a:xfrm>
            <a:off x="721518" y="2073499"/>
            <a:ext cx="6841948" cy="2862322"/>
          </a:xfrm>
          <a:prstGeom prst="rect">
            <a:avLst/>
          </a:prstGeom>
          <a:noFill/>
        </p:spPr>
        <p:txBody>
          <a:bodyPr wrap="square" rtlCol="0">
            <a:spAutoFit/>
          </a:bodyPr>
          <a:lstStyle/>
          <a:p>
            <a:pPr marL="514350" indent="-514350">
              <a:buFont typeface="+mj-lt"/>
              <a:buAutoNum type="arabicPeriod"/>
            </a:pPr>
            <a:r>
              <a:rPr lang="en-GB" sz="3200" dirty="0">
                <a:solidFill>
                  <a:srgbClr val="002060"/>
                </a:solidFill>
              </a:rPr>
              <a:t>Brexit</a:t>
            </a:r>
          </a:p>
          <a:p>
            <a:pPr marL="514350" indent="-514350">
              <a:buFont typeface="+mj-lt"/>
              <a:buAutoNum type="arabicPeriod"/>
            </a:pPr>
            <a:r>
              <a:rPr lang="en-GB" sz="3200" dirty="0">
                <a:solidFill>
                  <a:schemeClr val="accent6"/>
                </a:solidFill>
              </a:rPr>
              <a:t>25 Year Plan for the environment</a:t>
            </a:r>
          </a:p>
          <a:p>
            <a:pPr marL="514350" indent="-514350">
              <a:buFont typeface="+mj-lt"/>
              <a:buAutoNum type="arabicPeriod"/>
            </a:pPr>
            <a:r>
              <a:rPr lang="en-GB" sz="3200" dirty="0">
                <a:solidFill>
                  <a:schemeClr val="accent6"/>
                </a:solidFill>
              </a:rPr>
              <a:t>Tree health</a:t>
            </a:r>
          </a:p>
          <a:p>
            <a:pPr marL="514350" indent="-514350">
              <a:buFont typeface="+mj-lt"/>
              <a:buAutoNum type="arabicPeriod"/>
            </a:pPr>
            <a:r>
              <a:rPr lang="en-GB" sz="3200" dirty="0">
                <a:solidFill>
                  <a:srgbClr val="FF0000"/>
                </a:solidFill>
              </a:rPr>
              <a:t>Funding - new approach to payments for land management</a:t>
            </a:r>
          </a:p>
          <a:p>
            <a:pPr marL="285750" indent="-285750">
              <a:buFont typeface="Wingdings" panose="05000000000000000000" pitchFamily="2" charset="2"/>
              <a:buChar char="§"/>
            </a:pPr>
            <a:endParaRPr lang="en-GB" sz="2000" dirty="0"/>
          </a:p>
        </p:txBody>
      </p:sp>
    </p:spTree>
    <p:extLst>
      <p:ext uri="{BB962C8B-B14F-4D97-AF65-F5344CB8AC3E}">
        <p14:creationId xmlns:p14="http://schemas.microsoft.com/office/powerpoint/2010/main" val="124513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ts3.mm.bing.net/th?id=JN.VzBcHBxqFUQ2QhvwikrnNw&amp;pid=15.1&amp;P=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1826" y="0"/>
            <a:ext cx="6967470" cy="6948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49296" y="0"/>
            <a:ext cx="1094704" cy="69485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096" y="0"/>
            <a:ext cx="1094704" cy="69485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17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eyOnBra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47225" cy="705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744" y="612845"/>
            <a:ext cx="8558784" cy="1077218"/>
          </a:xfrm>
          <a:prstGeom prst="rect">
            <a:avLst/>
          </a:prstGeom>
        </p:spPr>
        <p:txBody>
          <a:bodyPr wrap="square">
            <a:spAutoFit/>
          </a:bodyPr>
          <a:lstStyle/>
          <a:p>
            <a:pPr lvl="0"/>
            <a:r>
              <a:rPr lang="en-US" altLang="en-US" sz="3200" b="1" dirty="0">
                <a:solidFill>
                  <a:schemeClr val="bg1"/>
                </a:solidFill>
                <a:latin typeface="Arial" charset="0"/>
                <a:cs typeface="Arial" charset="0"/>
              </a:rPr>
              <a:t>EU Regulation 1143/2014 on Invasive Alien Species </a:t>
            </a:r>
            <a:r>
              <a:rPr lang="en-GB" sz="2000" dirty="0">
                <a:solidFill>
                  <a:schemeClr val="bg1"/>
                </a:solidFill>
              </a:rPr>
              <a:t>came into force on 1 January 2015</a:t>
            </a:r>
          </a:p>
        </p:txBody>
      </p:sp>
      <p:sp>
        <p:nvSpPr>
          <p:cNvPr id="3" name="Rectangle 2"/>
          <p:cNvSpPr/>
          <p:nvPr/>
        </p:nvSpPr>
        <p:spPr>
          <a:xfrm>
            <a:off x="493776" y="5033351"/>
            <a:ext cx="8485094" cy="923330"/>
          </a:xfrm>
          <a:prstGeom prst="rect">
            <a:avLst/>
          </a:prstGeom>
        </p:spPr>
        <p:txBody>
          <a:bodyPr wrap="square">
            <a:spAutoFit/>
          </a:bodyPr>
          <a:lstStyle/>
          <a:p>
            <a:r>
              <a:rPr lang="en-GB" dirty="0">
                <a:solidFill>
                  <a:schemeClr val="bg1"/>
                </a:solidFill>
              </a:rPr>
              <a:t>By 2020, invasive alien species are identified, priority species controlled or eradicated, and pathways managed to prevent new invasive species from disrupting European biodiversity. </a:t>
            </a:r>
          </a:p>
        </p:txBody>
      </p:sp>
      <p:sp>
        <p:nvSpPr>
          <p:cNvPr id="5" name="TextBox 4"/>
          <p:cNvSpPr txBox="1"/>
          <p:nvPr/>
        </p:nvSpPr>
        <p:spPr>
          <a:xfrm>
            <a:off x="420086" y="2048256"/>
            <a:ext cx="8558784" cy="1077218"/>
          </a:xfrm>
          <a:prstGeom prst="rect">
            <a:avLst/>
          </a:prstGeom>
          <a:noFill/>
        </p:spPr>
        <p:txBody>
          <a:bodyPr wrap="square" rtlCol="0">
            <a:spAutoFit/>
          </a:bodyPr>
          <a:lstStyle/>
          <a:p>
            <a:r>
              <a:rPr lang="en-GB" sz="3200" dirty="0">
                <a:solidFill>
                  <a:schemeClr val="bg1"/>
                </a:solidFill>
              </a:rPr>
              <a:t>Target 5 of the EU 2020 Biodiversity Strategy to combat invasive species </a:t>
            </a:r>
            <a:r>
              <a:rPr lang="en-GB" sz="3200" dirty="0"/>
              <a:t>…</a:t>
            </a:r>
          </a:p>
        </p:txBody>
      </p:sp>
    </p:spTree>
    <p:extLst>
      <p:ext uri="{BB962C8B-B14F-4D97-AF65-F5344CB8AC3E}">
        <p14:creationId xmlns:p14="http://schemas.microsoft.com/office/powerpoint/2010/main" val="2251737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Squirrels in trap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63"/>
            <a:ext cx="9199954" cy="689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416401"/>
            <a:ext cx="8739124" cy="6401753"/>
          </a:xfrm>
          <a:prstGeom prst="rect">
            <a:avLst/>
          </a:prstGeom>
          <a:solidFill>
            <a:srgbClr val="996633">
              <a:alpha val="10196"/>
            </a:srgbClr>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charset="0"/>
                <a:cs typeface="Arial" charset="0"/>
              </a:rPr>
              <a:t>As invasive alien species do not respect borders,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charset="0"/>
                <a:cs typeface="Arial" charset="0"/>
              </a:rPr>
              <a:t>coordinated action at the European level will be more effective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charset="0"/>
                <a:cs typeface="Arial" charset="0"/>
              </a:rPr>
              <a:t>than individual actions at the Member State level.</a:t>
            </a:r>
            <a:endParaRPr kumimoji="0" lang="en-US" altLang="en-US" sz="44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b="1" dirty="0">
              <a:solidFill>
                <a:schemeClr val="bg1"/>
              </a:solidFill>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b="1" dirty="0">
              <a:solidFill>
                <a:schemeClr val="bg1"/>
              </a:solidFill>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b="1" dirty="0">
              <a:solidFill>
                <a:schemeClr val="bg1"/>
              </a:solidFill>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a:ln>
                  <a:noFill/>
                </a:ln>
                <a:solidFill>
                  <a:schemeClr val="bg1"/>
                </a:solidFill>
                <a:effectLst/>
                <a:latin typeface="Arial" charset="0"/>
                <a:cs typeface="Arial" charset="0"/>
              </a:rPr>
              <a:t>Prevention</a:t>
            </a:r>
            <a:r>
              <a:rPr kumimoji="0" lang="en-US" altLang="en-US" sz="2800" b="0" i="0" u="none" strike="noStrike" cap="none" normalizeH="0" baseline="0" dirty="0">
                <a:ln>
                  <a:noFill/>
                </a:ln>
                <a:solidFill>
                  <a:schemeClr val="bg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a:ln>
                  <a:noFill/>
                </a:ln>
                <a:solidFill>
                  <a:schemeClr val="bg1"/>
                </a:solidFill>
                <a:effectLst/>
                <a:latin typeface="Arial" charset="0"/>
                <a:cs typeface="Arial" charset="0"/>
              </a:rPr>
              <a:t>Early detection and rapid eradication</a:t>
            </a:r>
            <a:r>
              <a:rPr kumimoji="0" lang="en-US" altLang="en-US" sz="2800" b="0" i="0" u="none" strike="noStrike" cap="none" normalizeH="0" baseline="0" dirty="0">
                <a:ln>
                  <a:noFill/>
                </a:ln>
                <a:solidFill>
                  <a:schemeClr val="bg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1" i="0" u="none" strike="noStrike" cap="none" normalizeH="0" baseline="0" dirty="0">
              <a:ln>
                <a:noFill/>
              </a:ln>
              <a:solidFill>
                <a:schemeClr val="bg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a:ln>
                  <a:noFill/>
                </a:ln>
                <a:solidFill>
                  <a:schemeClr val="bg1"/>
                </a:solidFill>
                <a:effectLst/>
                <a:latin typeface="Arial" charset="0"/>
                <a:cs typeface="Arial" charset="0"/>
              </a:rPr>
              <a:t>Management</a:t>
            </a:r>
            <a:r>
              <a:rPr kumimoji="0" lang="en-US" altLang="en-US" sz="2800" b="0" i="0" u="none" strike="noStrike" cap="none" normalizeH="0" baseline="0" dirty="0">
                <a:ln>
                  <a:noFill/>
                </a:ln>
                <a:solidFill>
                  <a:schemeClr val="bg1"/>
                </a:solidFill>
                <a:effectLst/>
                <a:latin typeface="Arial" charset="0"/>
                <a:cs typeface="Arial" charset="0"/>
              </a:rPr>
              <a:t>:</a:t>
            </a:r>
            <a:endParaRPr kumimoji="0" lang="en-US" altLang="en-US" sz="2800" b="0" i="0" u="none" strike="noStrike" cap="none" normalizeH="0" baseline="0" dirty="0">
              <a:ln>
                <a:noFill/>
              </a:ln>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p:txBody>
      </p:sp>
      <p:pic>
        <p:nvPicPr>
          <p:cNvPr id="4098" name="Picture 2" descr="http://ec.europa.eu/environment/images/ne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038225"/>
            <a:ext cx="295275"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 y="-566928"/>
            <a:ext cx="10287000" cy="7424928"/>
          </a:xfrm>
          <a:prstGeom prst="rect">
            <a:avLst/>
          </a:prstGeom>
        </p:spPr>
      </p:pic>
      <p:sp>
        <p:nvSpPr>
          <p:cNvPr id="3" name="Rectangle 2"/>
          <p:cNvSpPr/>
          <p:nvPr/>
        </p:nvSpPr>
        <p:spPr>
          <a:xfrm>
            <a:off x="557784" y="285362"/>
            <a:ext cx="8577072" cy="1077218"/>
          </a:xfrm>
          <a:prstGeom prst="rect">
            <a:avLst/>
          </a:prstGeom>
          <a:solidFill>
            <a:srgbClr val="009900">
              <a:alpha val="29020"/>
            </a:srgbClr>
          </a:solidFill>
        </p:spPr>
        <p:txBody>
          <a:bodyPr wrap="square">
            <a:spAutoFit/>
          </a:bodyPr>
          <a:lstStyle/>
          <a:p>
            <a:r>
              <a:rPr lang="en-GB" sz="3200" b="1" dirty="0">
                <a:solidFill>
                  <a:schemeClr val="bg1"/>
                </a:solidFill>
              </a:rPr>
              <a:t>Will the EU IAS Regulation be repealed when we leave the EU? </a:t>
            </a:r>
            <a:endParaRPr lang="en-GB" sz="3200" dirty="0">
              <a:solidFill>
                <a:schemeClr val="bg1"/>
              </a:solidFill>
            </a:endParaRPr>
          </a:p>
        </p:txBody>
      </p:sp>
    </p:spTree>
    <p:extLst>
      <p:ext uri="{BB962C8B-B14F-4D97-AF65-F5344CB8AC3E}">
        <p14:creationId xmlns:p14="http://schemas.microsoft.com/office/powerpoint/2010/main" val="1965931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354">
            <a:off x="182880" y="162116"/>
            <a:ext cx="5359662" cy="65606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5911909" y="810954"/>
            <a:ext cx="2994347" cy="5262979"/>
          </a:xfrm>
          <a:prstGeom prst="rect">
            <a:avLst/>
          </a:prstGeom>
        </p:spPr>
        <p:txBody>
          <a:bodyPr wrap="square">
            <a:spAutoFit/>
          </a:bodyPr>
          <a:lstStyle/>
          <a:p>
            <a:r>
              <a:rPr lang="en-GB" sz="2400" i="1" dirty="0">
                <a:solidFill>
                  <a:schemeClr val="accent1">
                    <a:lumMod val="75000"/>
                  </a:schemeClr>
                </a:solidFill>
              </a:rPr>
              <a:t>“We want to improve the UK’s air and water quality and protect our many threatened plants, trees and wildlife species”</a:t>
            </a:r>
          </a:p>
          <a:p>
            <a:endParaRPr lang="en-GB" sz="2400" i="1" dirty="0">
              <a:solidFill>
                <a:schemeClr val="accent1">
                  <a:lumMod val="75000"/>
                </a:schemeClr>
              </a:solidFill>
            </a:endParaRPr>
          </a:p>
          <a:p>
            <a:r>
              <a:rPr lang="en-GB" sz="2400" i="1" dirty="0">
                <a:solidFill>
                  <a:schemeClr val="accent1">
                    <a:lumMod val="75000"/>
                  </a:schemeClr>
                </a:solidFill>
              </a:rPr>
              <a:t>“Our environment plan sets out our goals for improving the environment within a generation and leaving it in a better state than we found it</a:t>
            </a:r>
            <a:r>
              <a:rPr lang="en-GB" i="1" dirty="0">
                <a:solidFill>
                  <a:schemeClr val="accent1">
                    <a:lumMod val="75000"/>
                  </a:schemeClr>
                </a:solidFill>
              </a:rPr>
              <a:t>”</a:t>
            </a:r>
          </a:p>
        </p:txBody>
      </p:sp>
    </p:spTree>
    <p:extLst>
      <p:ext uri="{BB962C8B-B14F-4D97-AF65-F5344CB8AC3E}">
        <p14:creationId xmlns:p14="http://schemas.microsoft.com/office/powerpoint/2010/main" val="2308409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71086"/>
          </a:xfrm>
          <a:prstGeom prst="rect">
            <a:avLst/>
          </a:prstGeom>
        </p:spPr>
      </p:pic>
    </p:spTree>
    <p:extLst>
      <p:ext uri="{BB962C8B-B14F-4D97-AF65-F5344CB8AC3E}">
        <p14:creationId xmlns:p14="http://schemas.microsoft.com/office/powerpoint/2010/main" val="70097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5968" y="420487"/>
            <a:ext cx="4502841" cy="6155531"/>
          </a:xfrm>
          <a:prstGeom prst="rect">
            <a:avLst/>
          </a:prstGeom>
        </p:spPr>
        <p:txBody>
          <a:bodyPr wrap="square">
            <a:spAutoFit/>
          </a:bodyPr>
          <a:lstStyle/>
          <a:p>
            <a:r>
              <a:rPr lang="en-GB" sz="2000" dirty="0"/>
              <a:t>We will: </a:t>
            </a:r>
          </a:p>
          <a:p>
            <a:pPr marL="285750" indent="-285750">
              <a:buFontTx/>
              <a:buChar char="-"/>
            </a:pPr>
            <a:r>
              <a:rPr lang="en-GB" sz="2000" dirty="0">
                <a:solidFill>
                  <a:schemeClr val="accent6">
                    <a:lumMod val="75000"/>
                  </a:schemeClr>
                </a:solidFill>
              </a:rPr>
              <a:t>Develop a </a:t>
            </a:r>
            <a:r>
              <a:rPr lang="en-GB" sz="2400" b="1" dirty="0">
                <a:solidFill>
                  <a:schemeClr val="accent6">
                    <a:lumMod val="75000"/>
                  </a:schemeClr>
                </a:solidFill>
              </a:rPr>
              <a:t>Nature Recovery Network </a:t>
            </a:r>
            <a:r>
              <a:rPr lang="en-GB" sz="2000" b="1" dirty="0">
                <a:solidFill>
                  <a:schemeClr val="accent6">
                    <a:lumMod val="75000"/>
                  </a:schemeClr>
                </a:solidFill>
              </a:rPr>
              <a:t>t</a:t>
            </a:r>
            <a:r>
              <a:rPr lang="en-GB" sz="2000" dirty="0">
                <a:solidFill>
                  <a:schemeClr val="accent6">
                    <a:lumMod val="75000"/>
                  </a:schemeClr>
                </a:solidFill>
              </a:rPr>
              <a:t>o protect and restore wildlife, and provide opportunities to </a:t>
            </a:r>
            <a:r>
              <a:rPr lang="en-GB" sz="2400" b="1" dirty="0">
                <a:solidFill>
                  <a:schemeClr val="accent6">
                    <a:lumMod val="75000"/>
                  </a:schemeClr>
                </a:solidFill>
              </a:rPr>
              <a:t>re-introduce species that we have lost </a:t>
            </a:r>
            <a:r>
              <a:rPr lang="en-GB" sz="2000" dirty="0">
                <a:solidFill>
                  <a:schemeClr val="accent6">
                    <a:lumMod val="75000"/>
                  </a:schemeClr>
                </a:solidFill>
              </a:rPr>
              <a:t>from our countryside - an additional 500,000 hectares of wildlife habitat building on other plans for landscape-scale recovery for peatland, woodlands and natural flood management</a:t>
            </a:r>
          </a:p>
          <a:p>
            <a:pPr marL="285750" indent="-285750">
              <a:buFontTx/>
              <a:buChar char="-"/>
            </a:pPr>
            <a:endParaRPr lang="en-GB" sz="2000" dirty="0"/>
          </a:p>
          <a:p>
            <a:pPr marL="285750" indent="-285750">
              <a:buFontTx/>
              <a:buChar char="-"/>
            </a:pPr>
            <a:r>
              <a:rPr lang="en-GB" sz="2000" dirty="0">
                <a:solidFill>
                  <a:schemeClr val="accent4">
                    <a:lumMod val="75000"/>
                  </a:schemeClr>
                </a:solidFill>
              </a:rPr>
              <a:t>We want to see </a:t>
            </a:r>
            <a:r>
              <a:rPr lang="en-GB" sz="2400" b="1" dirty="0">
                <a:solidFill>
                  <a:schemeClr val="accent4">
                    <a:lumMod val="75000"/>
                  </a:schemeClr>
                </a:solidFill>
              </a:rPr>
              <a:t>local communities and businesses more involved </a:t>
            </a:r>
          </a:p>
          <a:p>
            <a:pPr marL="285750" indent="-285750">
              <a:buFontTx/>
              <a:buChar char="-"/>
            </a:pPr>
            <a:r>
              <a:rPr lang="en-GB" sz="2400" b="1" dirty="0">
                <a:solidFill>
                  <a:schemeClr val="accent4">
                    <a:lumMod val="75000"/>
                  </a:schemeClr>
                </a:solidFill>
              </a:rPr>
              <a:t>Voluntary partnerships and private sector sponsorship will help broaden the funding base </a:t>
            </a:r>
            <a:r>
              <a:rPr lang="en-GB" sz="2000" dirty="0">
                <a:solidFill>
                  <a:schemeClr val="accent4">
                    <a:lumMod val="75000"/>
                  </a:schemeClr>
                </a:solidFill>
              </a:rPr>
              <a:t>for this exciting network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41" y="1437872"/>
            <a:ext cx="4024927" cy="4120759"/>
          </a:xfrm>
          <a:prstGeom prst="rect">
            <a:avLst/>
          </a:prstGeom>
        </p:spPr>
      </p:pic>
    </p:spTree>
    <p:extLst>
      <p:ext uri="{BB962C8B-B14F-4D97-AF65-F5344CB8AC3E}">
        <p14:creationId xmlns:p14="http://schemas.microsoft.com/office/powerpoint/2010/main" val="526288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927" y="0"/>
            <a:ext cx="6237073"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754" y="0"/>
            <a:ext cx="5863884" cy="6858000"/>
          </a:xfrm>
          <a:prstGeom prst="rect">
            <a:avLst/>
          </a:prstGeom>
        </p:spPr>
      </p:pic>
      <p:sp>
        <p:nvSpPr>
          <p:cNvPr id="4" name="Rectangle 3"/>
          <p:cNvSpPr/>
          <p:nvPr/>
        </p:nvSpPr>
        <p:spPr>
          <a:xfrm>
            <a:off x="265577" y="240804"/>
            <a:ext cx="5864010" cy="6617196"/>
          </a:xfrm>
          <a:prstGeom prst="rect">
            <a:avLst/>
          </a:prstGeom>
        </p:spPr>
        <p:txBody>
          <a:bodyPr wrap="square">
            <a:spAutoFit/>
          </a:bodyPr>
          <a:lstStyle/>
          <a:p>
            <a:pPr marL="285750" indent="-285750">
              <a:buFontTx/>
              <a:buChar char="-"/>
            </a:pPr>
            <a:r>
              <a:rPr lang="en-GB" sz="2400" b="1" dirty="0">
                <a:solidFill>
                  <a:schemeClr val="bg1"/>
                </a:solidFill>
              </a:rPr>
              <a:t>Providing opportunities for the reintroduction of native species - the pine martin</a:t>
            </a:r>
          </a:p>
          <a:p>
            <a:pPr marL="285750" indent="-285750">
              <a:buFontTx/>
              <a:buChar char="-"/>
            </a:pPr>
            <a:endParaRPr lang="en-GB" sz="1600" dirty="0">
              <a:solidFill>
                <a:schemeClr val="bg1"/>
              </a:solidFill>
            </a:endParaRPr>
          </a:p>
          <a:p>
            <a:pPr marL="285750" indent="-285750">
              <a:buFontTx/>
              <a:buChar char="-"/>
            </a:pPr>
            <a:r>
              <a:rPr lang="en-GB" sz="2000" b="1" dirty="0">
                <a:solidFill>
                  <a:schemeClr val="bg1"/>
                </a:solidFill>
              </a:rPr>
              <a:t>Improving biosecurity to protect and conserve nature</a:t>
            </a:r>
            <a:r>
              <a:rPr lang="en-GB" sz="1400" dirty="0">
                <a:solidFill>
                  <a:schemeClr val="bg1"/>
                </a:solidFill>
              </a:rPr>
              <a:t>: invasive non native species can also cause them to decline. This can lead to the threat of extinction, and costly and lasting damage to the character of rare natural habitat</a:t>
            </a:r>
          </a:p>
          <a:p>
            <a:pPr marL="285750" indent="-285750">
              <a:buFontTx/>
              <a:buChar char="-"/>
            </a:pPr>
            <a:endParaRPr lang="en-GB" sz="1600" dirty="0">
              <a:solidFill>
                <a:schemeClr val="bg1"/>
              </a:solidFill>
            </a:endParaRPr>
          </a:p>
          <a:p>
            <a:pPr marL="285750" indent="-285750">
              <a:buFontTx/>
              <a:buChar char="-"/>
            </a:pPr>
            <a:r>
              <a:rPr lang="en-GB" sz="2000" b="1" dirty="0">
                <a:solidFill>
                  <a:schemeClr val="bg1"/>
                </a:solidFill>
              </a:rPr>
              <a:t>Where it is not feasible to eradicate these species because they are too widely established, we will seek to neutralise their threat by managing them effectively</a:t>
            </a:r>
            <a:r>
              <a:rPr lang="en-GB" sz="1600" dirty="0">
                <a:solidFill>
                  <a:schemeClr val="bg1"/>
                </a:solidFill>
              </a:rPr>
              <a:t>. </a:t>
            </a:r>
          </a:p>
          <a:p>
            <a:pPr marL="285750" indent="-285750">
              <a:buFontTx/>
              <a:buChar char="-"/>
            </a:pPr>
            <a:endParaRPr lang="en-GB" sz="1600" dirty="0">
              <a:solidFill>
                <a:schemeClr val="bg1"/>
              </a:solidFill>
            </a:endParaRPr>
          </a:p>
          <a:p>
            <a:pPr marL="285750" indent="-285750">
              <a:buFontTx/>
              <a:buChar char="-"/>
            </a:pPr>
            <a:r>
              <a:rPr lang="en-GB" sz="2000" b="1" dirty="0">
                <a:solidFill>
                  <a:schemeClr val="bg1"/>
                </a:solidFill>
              </a:rPr>
              <a:t>We will continue to deliver the GB Invasive Non-native Species Strategy (2015) in order to protect natural capital in England from invasive non-native species. </a:t>
            </a:r>
          </a:p>
          <a:p>
            <a:pPr marL="285750" indent="-285750">
              <a:buFontTx/>
              <a:buChar char="-"/>
            </a:pPr>
            <a:endParaRPr lang="en-GB" sz="1600" dirty="0">
              <a:solidFill>
                <a:schemeClr val="bg1"/>
              </a:solidFill>
            </a:endParaRPr>
          </a:p>
          <a:p>
            <a:pPr marL="285750" indent="-285750">
              <a:buFontTx/>
              <a:buChar char="-"/>
            </a:pPr>
            <a:r>
              <a:rPr lang="en-GB" sz="2000" b="1" dirty="0">
                <a:solidFill>
                  <a:schemeClr val="bg1"/>
                </a:solidFill>
              </a:rPr>
              <a:t>Working with partners to raise awareness of invasive non-native species and the need for strong biosecurity</a:t>
            </a:r>
            <a:r>
              <a:rPr lang="en-GB" sz="1600" dirty="0">
                <a:solidFill>
                  <a:schemeClr val="bg1"/>
                </a:solidFill>
              </a:rPr>
              <a:t>. </a:t>
            </a:r>
          </a:p>
        </p:txBody>
      </p:sp>
    </p:spTree>
    <p:extLst>
      <p:ext uri="{BB962C8B-B14F-4D97-AF65-F5344CB8AC3E}">
        <p14:creationId xmlns:p14="http://schemas.microsoft.com/office/powerpoint/2010/main" val="774861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81078"/>
            <a:ext cx="4553712" cy="328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3776" y="3263337"/>
            <a:ext cx="8341130" cy="2677656"/>
          </a:xfrm>
          <a:prstGeom prst="rect">
            <a:avLst/>
          </a:prstGeom>
        </p:spPr>
        <p:txBody>
          <a:bodyPr wrap="square">
            <a:spAutoFit/>
          </a:bodyPr>
          <a:lstStyle/>
          <a:p>
            <a:r>
              <a:rPr lang="en-GB" sz="2800" i="1" dirty="0">
                <a:solidFill>
                  <a:schemeClr val="accent2"/>
                </a:solidFill>
              </a:rPr>
              <a:t>“-taking action to recover threatened, iconic or economically important species of animals, plants and fungi, </a:t>
            </a:r>
          </a:p>
          <a:p>
            <a:r>
              <a:rPr lang="en-GB" sz="2800" i="1" dirty="0">
                <a:solidFill>
                  <a:schemeClr val="accent6"/>
                </a:solidFill>
              </a:rPr>
              <a:t>- increasing woodland in England in line with our aspiration of 12% cover by 2060: this would involve planting 180,000 hectares by end of 2042”</a:t>
            </a:r>
          </a:p>
        </p:txBody>
      </p:sp>
      <p:sp>
        <p:nvSpPr>
          <p:cNvPr id="3" name="Rectangle 2"/>
          <p:cNvSpPr/>
          <p:nvPr/>
        </p:nvSpPr>
        <p:spPr>
          <a:xfrm>
            <a:off x="493776" y="5940993"/>
            <a:ext cx="6766560" cy="523220"/>
          </a:xfrm>
          <a:prstGeom prst="rect">
            <a:avLst/>
          </a:prstGeom>
        </p:spPr>
        <p:txBody>
          <a:bodyPr wrap="square">
            <a:spAutoFit/>
          </a:bodyPr>
          <a:lstStyle/>
          <a:p>
            <a:r>
              <a:rPr lang="en-GB" sz="2000" dirty="0">
                <a:solidFill>
                  <a:schemeClr val="accent2"/>
                </a:solidFill>
              </a:rPr>
              <a:t>“… </a:t>
            </a:r>
            <a:r>
              <a:rPr lang="en-GB" sz="2800" i="1" dirty="0">
                <a:solidFill>
                  <a:schemeClr val="accent2"/>
                </a:solidFill>
              </a:rPr>
              <a:t>and tackling invasive non-native species</a:t>
            </a:r>
            <a:r>
              <a:rPr lang="en-GB" sz="2800" dirty="0">
                <a:solidFill>
                  <a:schemeClr val="accent2"/>
                </a:solidFill>
              </a:rPr>
              <a:t>”</a:t>
            </a:r>
          </a:p>
        </p:txBody>
      </p:sp>
    </p:spTree>
    <p:extLst>
      <p:ext uri="{BB962C8B-B14F-4D97-AF65-F5344CB8AC3E}">
        <p14:creationId xmlns:p14="http://schemas.microsoft.com/office/powerpoint/2010/main" val="3381638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ached.imagescaler.hbpl.co.uk/resize/scaleWidth/620/cached.offlinehbpl.hbpl.co.uk/news/WOH/oak_processionary_moth_920-2017110905501235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0"/>
            <a:ext cx="103202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38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p:txBody>
          <a:bodyPr/>
          <a:lstStyle/>
          <a:p>
            <a:pPr eaLnBrk="1" hangingPunct="1"/>
            <a:endParaRPr lang="en-US" altLang="en-US"/>
          </a:p>
        </p:txBody>
      </p:sp>
      <p:sp>
        <p:nvSpPr>
          <p:cNvPr id="36867" name="Rectangle 3"/>
          <p:cNvSpPr>
            <a:spLocks noGrp="1"/>
          </p:cNvSpPr>
          <p:nvPr>
            <p:ph type="body" idx="1"/>
          </p:nvPr>
        </p:nvSpPr>
        <p:spPr/>
        <p:txBody>
          <a:bodyPr/>
          <a:lstStyle/>
          <a:p>
            <a:pPr eaLnBrk="1" hangingPunct="1"/>
            <a:endParaRPr lang="en-US" altLang="en-US"/>
          </a:p>
        </p:txBody>
      </p:sp>
      <p:pic>
        <p:nvPicPr>
          <p:cNvPr id="36868" name="Picture 4" descr="02-NL Countryside with farmland  near Fosse Way 1999-07 SP3856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 y="5998464"/>
            <a:ext cx="9326880" cy="646331"/>
          </a:xfrm>
          <a:prstGeom prst="rect">
            <a:avLst/>
          </a:prstGeom>
          <a:noFill/>
        </p:spPr>
        <p:txBody>
          <a:bodyPr wrap="square" rtlCol="0">
            <a:spAutoFit/>
          </a:bodyPr>
          <a:lstStyle/>
          <a:p>
            <a:pPr algn="ctr"/>
            <a:r>
              <a:rPr lang="en-GB" sz="3600" b="1" dirty="0">
                <a:solidFill>
                  <a:schemeClr val="bg1"/>
                </a:solidFill>
              </a:rPr>
              <a:t>Too small – too fragmented – poorly managed</a:t>
            </a:r>
          </a:p>
        </p:txBody>
      </p:sp>
    </p:spTree>
    <p:extLst>
      <p:ext uri="{BB962C8B-B14F-4D97-AF65-F5344CB8AC3E}">
        <p14:creationId xmlns:p14="http://schemas.microsoft.com/office/powerpoint/2010/main" val="343367659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iodiversity1_1609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5151" y="1125538"/>
            <a:ext cx="535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0" y="-7938"/>
            <a:ext cx="9151938" cy="6865938"/>
            <a:chOff x="0" y="0"/>
            <a:chExt cx="9152467" cy="6866468"/>
          </a:xfrm>
        </p:grpSpPr>
        <p:sp>
          <p:nvSpPr>
            <p:cNvPr id="5" name="Rectangle 4"/>
            <p:cNvSpPr>
              <a:spLocks noChangeArrowheads="1"/>
            </p:cNvSpPr>
            <p:nvPr/>
          </p:nvSpPr>
          <p:spPr bwMode="auto">
            <a:xfrm>
              <a:off x="0" y="0"/>
              <a:ext cx="9144529" cy="1278037"/>
            </a:xfrm>
            <a:prstGeom prst="rect">
              <a:avLst/>
            </a:prstGeom>
            <a:solidFill>
              <a:srgbClr val="558ED5"/>
            </a:solidFill>
            <a:ln w="9525">
              <a:solidFill>
                <a:srgbClr val="4A7EBB"/>
              </a:solidFill>
              <a:miter lim="800000"/>
              <a:headEnd/>
              <a:tailEnd/>
            </a:ln>
            <a:effectLst>
              <a:outerShdw dist="23000" dir="5400000" rotWithShape="0">
                <a:srgbClr val="808080">
                  <a:alpha val="34999"/>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cs typeface="Arial" pitchFamily="34" charset="0"/>
              </a:endParaRPr>
            </a:p>
          </p:txBody>
        </p:sp>
        <p:sp>
          <p:nvSpPr>
            <p:cNvPr id="6" name="Rectangle 5"/>
            <p:cNvSpPr>
              <a:spLocks noChangeArrowheads="1"/>
            </p:cNvSpPr>
            <p:nvPr/>
          </p:nvSpPr>
          <p:spPr bwMode="auto">
            <a:xfrm>
              <a:off x="0" y="6474326"/>
              <a:ext cx="9152467" cy="392142"/>
            </a:xfrm>
            <a:prstGeom prst="rect">
              <a:avLst/>
            </a:prstGeom>
            <a:solidFill>
              <a:srgbClr val="558ED5"/>
            </a:solidFill>
            <a:ln w="9525">
              <a:solidFill>
                <a:srgbClr val="4A7EBB"/>
              </a:solidFill>
              <a:miter lim="800000"/>
              <a:headEnd/>
              <a:tailEnd/>
            </a:ln>
            <a:effectLst>
              <a:outerShdw dist="23000" dir="5400000" rotWithShape="0">
                <a:srgbClr val="808080">
                  <a:alpha val="34999"/>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cs typeface="Arial" pitchFamily="34" charset="0"/>
              </a:endParaRPr>
            </a:p>
          </p:txBody>
        </p:sp>
        <p:pic>
          <p:nvPicPr>
            <p:cNvPr id="30731" name="Picture 7" descr="Badg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24960" y="91102"/>
              <a:ext cx="840730" cy="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8"/>
            <p:cNvSpPr txBox="1">
              <a:spLocks noChangeArrowheads="1"/>
            </p:cNvSpPr>
            <p:nvPr/>
          </p:nvSpPr>
          <p:spPr bwMode="auto">
            <a:xfrm>
              <a:off x="7850154" y="984805"/>
              <a:ext cx="9932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400"/>
                </a:lnSpc>
                <a:buFont typeface="Arial" pitchFamily="34" charset="0"/>
                <a:defRPr sz="2200">
                  <a:solidFill>
                    <a:schemeClr val="tx1"/>
                  </a:solidFill>
                  <a:latin typeface="Arial" pitchFamily="34" charset="0"/>
                  <a:ea typeface="ＭＳ Ｐゴシック" pitchFamily="34" charset="-128"/>
                  <a:cs typeface="Arial" pitchFamily="34" charset="0"/>
                </a:defRPr>
              </a:lvl1pPr>
              <a:lvl2pPr marL="742950" indent="-285750" eaLnBrk="0" hangingPunct="0">
                <a:lnSpc>
                  <a:spcPts val="2400"/>
                </a:lnSpc>
                <a:buFont typeface="Arial" pitchFamily="34" charset="0"/>
                <a:defRPr sz="2200">
                  <a:solidFill>
                    <a:schemeClr val="tx1"/>
                  </a:solidFill>
                  <a:latin typeface="Arial" pitchFamily="34" charset="0"/>
                  <a:ea typeface="ＭＳ Ｐゴシック" pitchFamily="34" charset="-128"/>
                  <a:cs typeface="Arial" pitchFamily="34" charset="0"/>
                </a:defRPr>
              </a:lvl2pPr>
              <a:lvl3pPr marL="1143000" indent="-228600" eaLnBrk="0" hangingPunct="0">
                <a:lnSpc>
                  <a:spcPts val="2400"/>
                </a:lnSpc>
                <a:buFont typeface="Arial" pitchFamily="34" charset="0"/>
                <a:buChar char="•"/>
                <a:defRPr sz="2200">
                  <a:solidFill>
                    <a:schemeClr val="tx1"/>
                  </a:solidFill>
                  <a:latin typeface="Arial" pitchFamily="34" charset="0"/>
                  <a:ea typeface="ＭＳ Ｐゴシック" pitchFamily="34" charset="-128"/>
                  <a:cs typeface="Arial" pitchFamily="34" charset="0"/>
                </a:defRPr>
              </a:lvl3pPr>
              <a:lvl4pPr marL="1600200" indent="-228600" eaLnBrk="0" hangingPunct="0">
                <a:lnSpc>
                  <a:spcPts val="2400"/>
                </a:lnSpc>
                <a:buFont typeface="Arial" pitchFamily="34" charset="0"/>
                <a:buChar char="–"/>
                <a:defRPr sz="2200">
                  <a:solidFill>
                    <a:schemeClr val="tx1"/>
                  </a:solidFill>
                  <a:latin typeface="Arial" pitchFamily="34" charset="0"/>
                  <a:ea typeface="ＭＳ Ｐゴシック" pitchFamily="34" charset="-128"/>
                  <a:cs typeface="Arial" pitchFamily="34" charset="0"/>
                </a:defRPr>
              </a:lvl4pPr>
              <a:lvl5pPr marL="2057400" indent="-228600" eaLnBrk="0" hangingPunct="0">
                <a:lnSpc>
                  <a:spcPts val="2400"/>
                </a:lnSpc>
                <a:buFont typeface="Arial" pitchFamily="34" charset="0"/>
                <a:buChar char="»"/>
                <a:defRPr sz="22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a:ln>
                    <a:noFill/>
                  </a:ln>
                  <a:solidFill>
                    <a:srgbClr val="FFFFFF"/>
                  </a:solidFill>
                  <a:effectLst/>
                  <a:uLnTx/>
                  <a:uFillTx/>
                  <a:latin typeface="Helvetica Neue"/>
                  <a:ea typeface="ＭＳ Ｐゴシック" pitchFamily="34" charset="-128"/>
                  <a:cs typeface="Arial" pitchFamily="34" charset="0"/>
                </a:rPr>
                <a:t>Warwickshire</a:t>
              </a:r>
            </a:p>
          </p:txBody>
        </p:sp>
      </p:grpSp>
      <p:grpSp>
        <p:nvGrpSpPr>
          <p:cNvPr id="3" name="Group 8"/>
          <p:cNvGrpSpPr>
            <a:grpSpLocks/>
          </p:cNvGrpSpPr>
          <p:nvPr/>
        </p:nvGrpSpPr>
        <p:grpSpPr bwMode="auto">
          <a:xfrm>
            <a:off x="-7938" y="0"/>
            <a:ext cx="9151938" cy="6865938"/>
            <a:chOff x="0" y="0"/>
            <a:chExt cx="9152467" cy="6866468"/>
          </a:xfrm>
        </p:grpSpPr>
        <p:sp>
          <p:nvSpPr>
            <p:cNvPr id="10" name="Rectangle 9"/>
            <p:cNvSpPr>
              <a:spLocks noChangeArrowheads="1"/>
            </p:cNvSpPr>
            <p:nvPr/>
          </p:nvSpPr>
          <p:spPr bwMode="auto">
            <a:xfrm>
              <a:off x="0" y="0"/>
              <a:ext cx="9152467" cy="1278037"/>
            </a:xfrm>
            <a:prstGeom prst="rect">
              <a:avLst/>
            </a:prstGeom>
            <a:solidFill>
              <a:srgbClr val="558ED5"/>
            </a:solidFill>
            <a:ln w="9525">
              <a:solidFill>
                <a:srgbClr val="4A7EBB"/>
              </a:solidFill>
              <a:miter lim="800000"/>
              <a:headEnd/>
              <a:tailEnd/>
            </a:ln>
            <a:effectLst>
              <a:outerShdw dist="23000" dir="5400000" rotWithShape="0">
                <a:srgbClr val="808080">
                  <a:alpha val="34999"/>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cs typeface="Arial" pitchFamily="34" charset="0"/>
              </a:endParaRPr>
            </a:p>
          </p:txBody>
        </p:sp>
        <p:sp>
          <p:nvSpPr>
            <p:cNvPr id="11" name="Rectangle 10"/>
            <p:cNvSpPr>
              <a:spLocks noChangeArrowheads="1"/>
            </p:cNvSpPr>
            <p:nvPr/>
          </p:nvSpPr>
          <p:spPr bwMode="auto">
            <a:xfrm>
              <a:off x="0" y="6474325"/>
              <a:ext cx="9152467" cy="392143"/>
            </a:xfrm>
            <a:prstGeom prst="rect">
              <a:avLst/>
            </a:prstGeom>
            <a:solidFill>
              <a:srgbClr val="558ED5"/>
            </a:solidFill>
            <a:ln w="9525">
              <a:solidFill>
                <a:srgbClr val="4A7EBB"/>
              </a:solidFill>
              <a:miter lim="800000"/>
              <a:headEnd/>
              <a:tailEnd/>
            </a:ln>
            <a:effectLst>
              <a:outerShdw dist="23000" dir="5400000" rotWithShape="0">
                <a:srgbClr val="808080">
                  <a:alpha val="34999"/>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cs typeface="Arial" pitchFamily="34" charset="0"/>
              </a:endParaRPr>
            </a:p>
          </p:txBody>
        </p:sp>
        <p:pic>
          <p:nvPicPr>
            <p:cNvPr id="30728" name="Picture 11" descr="Badg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24960" y="91102"/>
              <a:ext cx="840730" cy="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TextBox 13"/>
          <p:cNvSpPr txBox="1">
            <a:spLocks noChangeArrowheads="1"/>
          </p:cNvSpPr>
          <p:nvPr/>
        </p:nvSpPr>
        <p:spPr bwMode="auto">
          <a:xfrm>
            <a:off x="395288" y="333375"/>
            <a:ext cx="612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400"/>
              </a:lnSpc>
              <a:buFont typeface="Arial" pitchFamily="34" charset="0"/>
              <a:defRPr sz="2200">
                <a:solidFill>
                  <a:schemeClr val="tx1"/>
                </a:solidFill>
                <a:latin typeface="Arial" pitchFamily="34" charset="0"/>
                <a:ea typeface="ＭＳ Ｐゴシック" pitchFamily="34" charset="-128"/>
                <a:cs typeface="Arial" pitchFamily="34" charset="0"/>
              </a:defRPr>
            </a:lvl1pPr>
            <a:lvl2pPr marL="742950" indent="-285750" eaLnBrk="0" hangingPunct="0">
              <a:lnSpc>
                <a:spcPts val="2400"/>
              </a:lnSpc>
              <a:buFont typeface="Arial" pitchFamily="34" charset="0"/>
              <a:defRPr sz="2200">
                <a:solidFill>
                  <a:schemeClr val="tx1"/>
                </a:solidFill>
                <a:latin typeface="Arial" pitchFamily="34" charset="0"/>
                <a:ea typeface="ＭＳ Ｐゴシック" pitchFamily="34" charset="-128"/>
                <a:cs typeface="Arial" pitchFamily="34" charset="0"/>
              </a:defRPr>
            </a:lvl2pPr>
            <a:lvl3pPr marL="1143000" indent="-228600" eaLnBrk="0" hangingPunct="0">
              <a:lnSpc>
                <a:spcPts val="2400"/>
              </a:lnSpc>
              <a:buFont typeface="Arial" pitchFamily="34" charset="0"/>
              <a:buChar char="•"/>
              <a:defRPr sz="2200">
                <a:solidFill>
                  <a:schemeClr val="tx1"/>
                </a:solidFill>
                <a:latin typeface="Arial" pitchFamily="34" charset="0"/>
                <a:ea typeface="ＭＳ Ｐゴシック" pitchFamily="34" charset="-128"/>
                <a:cs typeface="Arial" pitchFamily="34" charset="0"/>
              </a:defRPr>
            </a:lvl3pPr>
            <a:lvl4pPr marL="1600200" indent="-228600" eaLnBrk="0" hangingPunct="0">
              <a:lnSpc>
                <a:spcPts val="2400"/>
              </a:lnSpc>
              <a:buFont typeface="Arial" pitchFamily="34" charset="0"/>
              <a:buChar char="–"/>
              <a:defRPr sz="2200">
                <a:solidFill>
                  <a:schemeClr val="tx1"/>
                </a:solidFill>
                <a:latin typeface="Arial" pitchFamily="34" charset="0"/>
                <a:ea typeface="ＭＳ Ｐゴシック" pitchFamily="34" charset="-128"/>
                <a:cs typeface="Arial" pitchFamily="34" charset="0"/>
              </a:defRPr>
            </a:lvl4pPr>
            <a:lvl5pPr marL="2057400" indent="-228600" eaLnBrk="0" hangingPunct="0">
              <a:lnSpc>
                <a:spcPts val="2400"/>
              </a:lnSpc>
              <a:buFont typeface="Arial" pitchFamily="34" charset="0"/>
              <a:buChar char="»"/>
              <a:defRPr sz="22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lnSpc>
                <a:spcPts val="2400"/>
              </a:lnSpc>
              <a:spcBef>
                <a:spcPct val="0"/>
              </a:spcBef>
              <a:spcAft>
                <a:spcPct val="0"/>
              </a:spcAft>
              <a:buFont typeface="Arial" pitchFamily="34" charset="0"/>
              <a:buChar char="»"/>
              <a:defRPr sz="2200">
                <a:solidFill>
                  <a:schemeClr val="tx1"/>
                </a:solidFill>
                <a:latin typeface="Arial" pitchFamily="34" charset="0"/>
                <a:ea typeface="ＭＳ Ｐゴシック" pitchFamily="34" charset="-128"/>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3200" b="0" i="0" u="none" strike="noStrike" kern="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More, bigger, better and joined</a:t>
            </a:r>
          </a:p>
        </p:txBody>
      </p:sp>
      <p:sp>
        <p:nvSpPr>
          <p:cNvPr id="4" name="TextBox 3"/>
          <p:cNvSpPr txBox="1"/>
          <p:nvPr/>
        </p:nvSpPr>
        <p:spPr>
          <a:xfrm>
            <a:off x="0" y="6473826"/>
            <a:ext cx="748883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Ecologically coherent networks in local plans</a:t>
            </a:r>
          </a:p>
        </p:txBody>
      </p:sp>
    </p:spTree>
    <p:extLst>
      <p:ext uri="{BB962C8B-B14F-4D97-AF65-F5344CB8AC3E}">
        <p14:creationId xmlns:p14="http://schemas.microsoft.com/office/powerpoint/2010/main" val="1365903987"/>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152"/>
            <a:ext cx="9225080" cy="6948152"/>
          </a:xfrm>
          <a:prstGeom prst="rect">
            <a:avLst/>
          </a:prstGeom>
        </p:spPr>
      </p:pic>
      <p:sp>
        <p:nvSpPr>
          <p:cNvPr id="2" name="TextBox 1"/>
          <p:cNvSpPr txBox="1"/>
          <p:nvPr/>
        </p:nvSpPr>
        <p:spPr>
          <a:xfrm>
            <a:off x="0" y="199107"/>
            <a:ext cx="9225080" cy="584775"/>
          </a:xfrm>
          <a:prstGeom prst="rect">
            <a:avLst/>
          </a:prstGeom>
          <a:solidFill>
            <a:schemeClr val="accent2">
              <a:lumMod val="75000"/>
            </a:schemeClr>
          </a:solidFill>
        </p:spPr>
        <p:txBody>
          <a:bodyPr wrap="square" rtlCol="0">
            <a:spAutoFit/>
          </a:bodyPr>
          <a:lstStyle/>
          <a:p>
            <a:pPr algn="ctr"/>
            <a:r>
              <a:rPr lang="en-GB" sz="3200" b="1" dirty="0">
                <a:solidFill>
                  <a:schemeClr val="bg1"/>
                </a:solidFill>
              </a:rPr>
              <a:t>An Environment Act Now</a:t>
            </a:r>
          </a:p>
        </p:txBody>
      </p:sp>
      <p:sp>
        <p:nvSpPr>
          <p:cNvPr id="4" name="Rectangle 3"/>
          <p:cNvSpPr/>
          <p:nvPr/>
        </p:nvSpPr>
        <p:spPr>
          <a:xfrm>
            <a:off x="0" y="5480811"/>
            <a:ext cx="9225080" cy="1015663"/>
          </a:xfrm>
          <a:prstGeom prst="rect">
            <a:avLst/>
          </a:prstGeom>
          <a:solidFill>
            <a:schemeClr val="accent2"/>
          </a:solidFill>
        </p:spPr>
        <p:txBody>
          <a:bodyPr wrap="square">
            <a:spAutoFit/>
          </a:bodyPr>
          <a:lstStyle/>
          <a:p>
            <a:r>
              <a:rPr lang="en-GB" sz="2000" b="1" dirty="0">
                <a:solidFill>
                  <a:schemeClr val="bg1"/>
                </a:solidFill>
              </a:rPr>
              <a:t>The 25 YEP  - we welcome the intention to retain strong targets for wildlife, water and air</a:t>
            </a:r>
            <a:r>
              <a:rPr lang="en-GB" sz="2000" dirty="0">
                <a:solidFill>
                  <a:schemeClr val="bg1"/>
                </a:solidFill>
              </a:rPr>
              <a:t> – we look forward to seeing clear short term targets set in line with this ambition.  But will require </a:t>
            </a:r>
            <a:r>
              <a:rPr lang="en-GB" sz="2000" b="1" i="1" dirty="0">
                <a:solidFill>
                  <a:schemeClr val="bg1"/>
                </a:solidFill>
              </a:rPr>
              <a:t>law on the page, cash in the coffers, and a watchdog with teeth.</a:t>
            </a:r>
            <a:endParaRPr lang="en-GB" sz="2000" dirty="0">
              <a:solidFill>
                <a:schemeClr val="bg1"/>
              </a:solidFill>
            </a:endParaRPr>
          </a:p>
        </p:txBody>
      </p:sp>
    </p:spTree>
    <p:extLst>
      <p:ext uri="{BB962C8B-B14F-4D97-AF65-F5344CB8AC3E}">
        <p14:creationId xmlns:p14="http://schemas.microsoft.com/office/powerpoint/2010/main" val="2417032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90152"/>
            <a:ext cx="9225080" cy="6948152"/>
          </a:xfrm>
          <a:prstGeom prst="rect">
            <a:avLst/>
          </a:prstGeom>
        </p:spPr>
      </p:pic>
      <p:sp>
        <p:nvSpPr>
          <p:cNvPr id="2" name="Rectangle 1"/>
          <p:cNvSpPr/>
          <p:nvPr/>
        </p:nvSpPr>
        <p:spPr>
          <a:xfrm>
            <a:off x="458368" y="3011484"/>
            <a:ext cx="7138877" cy="523220"/>
          </a:xfrm>
          <a:prstGeom prst="rect">
            <a:avLst/>
          </a:prstGeom>
        </p:spPr>
        <p:txBody>
          <a:bodyPr wrap="none">
            <a:spAutoFit/>
          </a:bodyPr>
          <a:lstStyle/>
          <a:p>
            <a:r>
              <a:rPr lang="en-GB" sz="2800" b="1" dirty="0"/>
              <a:t>11. Protecting crop, tree, plant and bee health </a:t>
            </a:r>
            <a:endParaRPr lang="en-GB" sz="2800" dirty="0"/>
          </a:p>
        </p:txBody>
      </p:sp>
      <p:sp>
        <p:nvSpPr>
          <p:cNvPr id="3" name="TextBox 2"/>
          <p:cNvSpPr txBox="1"/>
          <p:nvPr/>
        </p:nvSpPr>
        <p:spPr>
          <a:xfrm>
            <a:off x="0" y="1803"/>
            <a:ext cx="9144000" cy="1200329"/>
          </a:xfrm>
          <a:prstGeom prst="rect">
            <a:avLst/>
          </a:prstGeom>
          <a:solidFill>
            <a:schemeClr val="accent2"/>
          </a:solidFill>
        </p:spPr>
        <p:txBody>
          <a:bodyPr wrap="square" rtlCol="0">
            <a:spAutoFit/>
          </a:bodyPr>
          <a:lstStyle/>
          <a:p>
            <a:endParaRPr lang="en-GB" sz="2000" dirty="0">
              <a:solidFill>
                <a:schemeClr val="bg1"/>
              </a:solidFill>
            </a:endParaRPr>
          </a:p>
          <a:p>
            <a:r>
              <a:rPr lang="en-GB" sz="3200" dirty="0">
                <a:solidFill>
                  <a:schemeClr val="bg1"/>
                </a:solidFill>
              </a:rPr>
              <a:t>Funding - Current Government consultation</a:t>
            </a:r>
          </a:p>
          <a:p>
            <a:endParaRPr lang="en-GB" sz="2000" dirty="0">
              <a:solidFill>
                <a:schemeClr val="bg1"/>
              </a:solidFill>
            </a:endParaRPr>
          </a:p>
        </p:txBody>
      </p:sp>
      <p:sp>
        <p:nvSpPr>
          <p:cNvPr id="4" name="Rectangle 3"/>
          <p:cNvSpPr/>
          <p:nvPr/>
        </p:nvSpPr>
        <p:spPr>
          <a:xfrm>
            <a:off x="458368" y="3678507"/>
            <a:ext cx="8435662" cy="2554545"/>
          </a:xfrm>
          <a:prstGeom prst="rect">
            <a:avLst/>
          </a:prstGeom>
        </p:spPr>
        <p:txBody>
          <a:bodyPr wrap="square">
            <a:spAutoFit/>
          </a:bodyPr>
          <a:lstStyle/>
          <a:p>
            <a:r>
              <a:rPr lang="en-GB" sz="2000" i="1" dirty="0">
                <a:solidFill>
                  <a:schemeClr val="accent6">
                    <a:lumMod val="75000"/>
                  </a:schemeClr>
                </a:solidFill>
              </a:rPr>
              <a:t>We are keen to find ways to support landowners to enable them to take appropriate and timely action in response to pest and disease outbreaks. This could include support to fell infected trees or shrubs, treat infection, as well as supporting pre-emptive action through the removal of pest reservoirs. </a:t>
            </a:r>
          </a:p>
          <a:p>
            <a:endParaRPr lang="en-GB" sz="2000" i="1" dirty="0">
              <a:solidFill>
                <a:schemeClr val="accent6">
                  <a:lumMod val="75000"/>
                </a:schemeClr>
              </a:solidFill>
            </a:endParaRPr>
          </a:p>
          <a:p>
            <a:r>
              <a:rPr lang="en-GB" sz="2000" i="1" dirty="0">
                <a:solidFill>
                  <a:schemeClr val="accent6">
                    <a:lumMod val="75000"/>
                  </a:schemeClr>
                </a:solidFill>
              </a:rPr>
              <a:t>We are also keen to work with landowners to support recovery from pest and disease outbreaks in landscapes through replanting with appropriate species. This would build resilience and help reduce the impact of any future outbreak. </a:t>
            </a:r>
          </a:p>
        </p:txBody>
      </p:sp>
      <p:sp>
        <p:nvSpPr>
          <p:cNvPr id="6" name="Rectangle 5"/>
          <p:cNvSpPr/>
          <p:nvPr/>
        </p:nvSpPr>
        <p:spPr>
          <a:xfrm>
            <a:off x="552632" y="1240024"/>
            <a:ext cx="8038736" cy="1631216"/>
          </a:xfrm>
          <a:prstGeom prst="rect">
            <a:avLst/>
          </a:prstGeom>
        </p:spPr>
        <p:txBody>
          <a:bodyPr wrap="square">
            <a:spAutoFit/>
          </a:bodyPr>
          <a:lstStyle/>
          <a:p>
            <a:endParaRPr lang="en-GB" dirty="0"/>
          </a:p>
          <a:p>
            <a:endParaRPr lang="en-GB" dirty="0"/>
          </a:p>
          <a:p>
            <a:r>
              <a:rPr lang="en-GB" dirty="0"/>
              <a:t> </a:t>
            </a:r>
            <a:r>
              <a:rPr lang="en-GB" sz="3200" i="1" dirty="0">
                <a:solidFill>
                  <a:schemeClr val="accent1">
                    <a:lumMod val="75000"/>
                  </a:schemeClr>
                </a:solidFill>
              </a:rPr>
              <a:t>Health and Harmony: the future for food, farming and the environment in a Green Brexit </a:t>
            </a:r>
          </a:p>
        </p:txBody>
      </p:sp>
    </p:spTree>
    <p:extLst>
      <p:ext uri="{BB962C8B-B14F-4D97-AF65-F5344CB8AC3E}">
        <p14:creationId xmlns:p14="http://schemas.microsoft.com/office/powerpoint/2010/main" val="1466922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90152"/>
            <a:ext cx="9225080" cy="6948152"/>
          </a:xfrm>
          <a:prstGeom prst="rect">
            <a:avLst/>
          </a:prstGeom>
        </p:spPr>
      </p:pic>
      <p:sp>
        <p:nvSpPr>
          <p:cNvPr id="2" name="Rectangle 1"/>
          <p:cNvSpPr/>
          <p:nvPr/>
        </p:nvSpPr>
        <p:spPr>
          <a:xfrm>
            <a:off x="566670" y="515903"/>
            <a:ext cx="8023538" cy="6124754"/>
          </a:xfrm>
          <a:prstGeom prst="rect">
            <a:avLst/>
          </a:prstGeom>
        </p:spPr>
        <p:txBody>
          <a:bodyPr wrap="square">
            <a:spAutoFit/>
          </a:bodyPr>
          <a:lstStyle/>
          <a:p>
            <a:r>
              <a:rPr lang="en-GB" sz="3200" b="1" dirty="0"/>
              <a:t>Consultation questions </a:t>
            </a:r>
            <a:endParaRPr lang="en-GB" sz="3200" dirty="0"/>
          </a:p>
          <a:p>
            <a:endParaRPr lang="en-GB" b="1" dirty="0"/>
          </a:p>
          <a:p>
            <a:r>
              <a:rPr lang="en-GB" b="1" dirty="0"/>
              <a:t>Where there are insufficient commercial drivers, how far do you agree or disagree that government should play a role in supporting: </a:t>
            </a:r>
            <a:endParaRPr lang="en-GB" dirty="0"/>
          </a:p>
          <a:p>
            <a:pPr lvl="1"/>
            <a:r>
              <a:rPr lang="en-GB" b="1" dirty="0"/>
              <a:t>a) Industry, woodland owners and others to respond collaboratively and swiftly to outbreaks of priority pests and diseases in trees? </a:t>
            </a:r>
            <a:endParaRPr lang="en-GB" dirty="0"/>
          </a:p>
          <a:p>
            <a:pPr lvl="1"/>
            <a:r>
              <a:rPr lang="en-GB" b="1" dirty="0"/>
              <a:t>b) Landscape recovery following pest and disease outbreaks, and the development of more resilient trees? </a:t>
            </a:r>
            <a:endParaRPr lang="en-GB" dirty="0"/>
          </a:p>
          <a:p>
            <a:pPr lvl="1"/>
            <a:r>
              <a:rPr lang="en-GB" b="1" dirty="0"/>
              <a:t>c) The development of a bio-secure supply chain across the forestry, horticulture and beekeeping sectors? </a:t>
            </a:r>
            <a:endParaRPr lang="en-GB" dirty="0"/>
          </a:p>
          <a:p>
            <a:endParaRPr lang="en-GB" dirty="0"/>
          </a:p>
          <a:p>
            <a:r>
              <a:rPr lang="en-GB" b="1" dirty="0"/>
              <a:t>Where there are insufficient commercial drivers, what role should government play in: </a:t>
            </a:r>
            <a:endParaRPr lang="en-GB" dirty="0"/>
          </a:p>
          <a:p>
            <a:pPr lvl="1"/>
            <a:r>
              <a:rPr lang="en-GB" b="1" dirty="0"/>
              <a:t>a) Supporting industry, woodland owners and others to respond collaboratively and swiftly to outbreaks of priority pests and diseases in trees? </a:t>
            </a:r>
            <a:endParaRPr lang="en-GB" dirty="0"/>
          </a:p>
          <a:p>
            <a:pPr lvl="1"/>
            <a:r>
              <a:rPr lang="en-GB" b="1" dirty="0"/>
              <a:t>b) Promoting landscape recovery following pest and disease outbreaks, and the development of more resilient trees? </a:t>
            </a:r>
            <a:endParaRPr lang="en-GB" dirty="0"/>
          </a:p>
          <a:p>
            <a:endParaRPr lang="en-GB" dirty="0"/>
          </a:p>
          <a:p>
            <a:r>
              <a:rPr lang="en-GB" b="1" dirty="0"/>
              <a:t>What support, if any, can the government offer to promote the development of a bio-secure supply chain across the forestry, horticulture and beekeeping sectors? </a:t>
            </a:r>
            <a:endParaRPr lang="en-GB" dirty="0"/>
          </a:p>
        </p:txBody>
      </p:sp>
    </p:spTree>
    <p:extLst>
      <p:ext uri="{BB962C8B-B14F-4D97-AF65-F5344CB8AC3E}">
        <p14:creationId xmlns:p14="http://schemas.microsoft.com/office/powerpoint/2010/main" val="119062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938"/>
            <a:ext cx="11486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	</a:t>
            </a:r>
            <a:r>
              <a:rPr lang="en-US" sz="4000" dirty="0">
                <a:solidFill>
                  <a:schemeClr val="bg1"/>
                </a:solidFill>
              </a:rPr>
              <a:t>The UK Squirrel Accord - a                                                  </a:t>
            </a:r>
            <a:br>
              <a:rPr lang="en-US" sz="4000" dirty="0">
                <a:solidFill>
                  <a:schemeClr val="bg1"/>
                </a:solidFill>
              </a:rPr>
            </a:br>
            <a:r>
              <a:rPr lang="en-US" sz="4000" dirty="0">
                <a:solidFill>
                  <a:schemeClr val="bg1"/>
                </a:solidFill>
              </a:rPr>
              <a:t>        unique position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16" y="1"/>
            <a:ext cx="1143000" cy="1736333"/>
          </a:xfrm>
          <a:prstGeom prst="rect">
            <a:avLst/>
          </a:prstGeom>
        </p:spPr>
      </p:pic>
    </p:spTree>
    <p:extLst>
      <p:ext uri="{BB962C8B-B14F-4D97-AF65-F5344CB8AC3E}">
        <p14:creationId xmlns:p14="http://schemas.microsoft.com/office/powerpoint/2010/main" val="381223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8" y="-38637"/>
            <a:ext cx="4224270" cy="6896637"/>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4666128" y="405465"/>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Scope of talk</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4571999" y="1584979"/>
            <a:ext cx="5308511" cy="4351338"/>
          </a:xfrm>
        </p:spPr>
        <p:txBody>
          <a:bodyPr/>
          <a:lstStyle/>
          <a:p>
            <a:pPr>
              <a:buFont typeface="Wingdings" panose="05000000000000000000" pitchFamily="2" charset="2"/>
              <a:buChar char="§"/>
            </a:pPr>
            <a:r>
              <a:rPr lang="en-GB" sz="3200" b="1" dirty="0"/>
              <a:t>How are we doing?</a:t>
            </a:r>
          </a:p>
          <a:p>
            <a:pPr>
              <a:buFont typeface="Wingdings" panose="05000000000000000000" pitchFamily="2" charset="2"/>
              <a:buChar char="§"/>
            </a:pPr>
            <a:r>
              <a:rPr lang="en-GB" dirty="0"/>
              <a:t>New policy context &amp; red squirrels</a:t>
            </a:r>
          </a:p>
          <a:p>
            <a:pPr>
              <a:buFont typeface="Wingdings" panose="05000000000000000000" pitchFamily="2" charset="2"/>
              <a:buChar char="§"/>
            </a:pPr>
            <a:r>
              <a:rPr lang="en-GB" dirty="0"/>
              <a:t>Why a new strategy?</a:t>
            </a:r>
          </a:p>
          <a:p>
            <a:pPr>
              <a:buFont typeface="Wingdings" panose="05000000000000000000" pitchFamily="2" charset="2"/>
              <a:buChar char="§"/>
            </a:pPr>
            <a:r>
              <a:rPr lang="en-GB" dirty="0"/>
              <a:t>Vision and ambition</a:t>
            </a:r>
          </a:p>
          <a:p>
            <a:pPr>
              <a:buFont typeface="Wingdings" panose="05000000000000000000" pitchFamily="2" charset="2"/>
              <a:buChar char="§"/>
            </a:pPr>
            <a:r>
              <a:rPr lang="en-GB" dirty="0"/>
              <a:t>Developing the strategy</a:t>
            </a:r>
          </a:p>
          <a:p>
            <a:pPr>
              <a:buFont typeface="Wingdings" panose="05000000000000000000" pitchFamily="2" charset="2"/>
              <a:buChar char="§"/>
            </a:pPr>
            <a:r>
              <a:rPr lang="en-GB" dirty="0"/>
              <a:t>Immediate actions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99" y="5249800"/>
            <a:ext cx="3003905" cy="915364"/>
          </a:xfrm>
          <a:prstGeom prst="rect">
            <a:avLst/>
          </a:prstGeom>
        </p:spPr>
      </p:pic>
    </p:spTree>
    <p:extLst>
      <p:ext uri="{BB962C8B-B14F-4D97-AF65-F5344CB8AC3E}">
        <p14:creationId xmlns:p14="http://schemas.microsoft.com/office/powerpoint/2010/main" val="83334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8" y="-38637"/>
            <a:ext cx="4224270" cy="6896637"/>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4666128" y="405465"/>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Scope of talk</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4571999" y="1584979"/>
            <a:ext cx="5308511" cy="4351338"/>
          </a:xfrm>
        </p:spPr>
        <p:txBody>
          <a:bodyPr/>
          <a:lstStyle/>
          <a:p>
            <a:pPr>
              <a:buFont typeface="Wingdings" panose="05000000000000000000" pitchFamily="2" charset="2"/>
              <a:buChar char="§"/>
            </a:pPr>
            <a:r>
              <a:rPr lang="en-GB" dirty="0"/>
              <a:t>How are we doing?</a:t>
            </a:r>
          </a:p>
          <a:p>
            <a:pPr>
              <a:buFont typeface="Wingdings" panose="05000000000000000000" pitchFamily="2" charset="2"/>
              <a:buChar char="§"/>
            </a:pPr>
            <a:r>
              <a:rPr lang="en-GB" dirty="0"/>
              <a:t>New policy context &amp; red squirrels</a:t>
            </a:r>
          </a:p>
          <a:p>
            <a:pPr>
              <a:buFont typeface="Wingdings" panose="05000000000000000000" pitchFamily="2" charset="2"/>
              <a:buChar char="§"/>
            </a:pPr>
            <a:r>
              <a:rPr lang="en-GB" sz="3200" b="1" dirty="0"/>
              <a:t>Why a new strategy?</a:t>
            </a:r>
          </a:p>
          <a:p>
            <a:pPr>
              <a:buFont typeface="Wingdings" panose="05000000000000000000" pitchFamily="2" charset="2"/>
              <a:buChar char="§"/>
            </a:pPr>
            <a:r>
              <a:rPr lang="en-GB" dirty="0"/>
              <a:t>Vision and ambition</a:t>
            </a:r>
          </a:p>
          <a:p>
            <a:pPr>
              <a:buFont typeface="Wingdings" panose="05000000000000000000" pitchFamily="2" charset="2"/>
              <a:buChar char="§"/>
            </a:pPr>
            <a:r>
              <a:rPr lang="en-GB" dirty="0"/>
              <a:t>Developing the strategy</a:t>
            </a:r>
          </a:p>
          <a:p>
            <a:pPr>
              <a:buFont typeface="Wingdings" panose="05000000000000000000" pitchFamily="2" charset="2"/>
              <a:buChar char="§"/>
            </a:pPr>
            <a:r>
              <a:rPr lang="en-GB" dirty="0"/>
              <a:t>Immediate actions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99" y="5249800"/>
            <a:ext cx="3003905" cy="915364"/>
          </a:xfrm>
          <a:prstGeom prst="rect">
            <a:avLst/>
          </a:prstGeom>
        </p:spPr>
      </p:pic>
    </p:spTree>
    <p:extLst>
      <p:ext uri="{BB962C8B-B14F-4D97-AF65-F5344CB8AC3E}">
        <p14:creationId xmlns:p14="http://schemas.microsoft.com/office/powerpoint/2010/main" val="4139364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21242" cy="10066502"/>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3600" dirty="0">
                <a:solidFill>
                  <a:schemeClr val="bg1"/>
                </a:solidFill>
                <a:latin typeface="Arial" panose="020B0604020202020204" pitchFamily="34" charset="0"/>
                <a:cs typeface="Arial" panose="020B0604020202020204" pitchFamily="34" charset="0"/>
              </a:rPr>
              <a:t>Need for a new strategy</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457" y="112542"/>
            <a:ext cx="3003905"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721518" y="1365965"/>
            <a:ext cx="4856321"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3249003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092" y="0"/>
            <a:ext cx="10287000" cy="6858000"/>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3600" dirty="0">
                <a:solidFill>
                  <a:schemeClr val="bg1"/>
                </a:solidFill>
                <a:latin typeface="Arial" panose="020B0604020202020204" pitchFamily="34" charset="0"/>
                <a:cs typeface="Arial" panose="020B0604020202020204" pitchFamily="34" charset="0"/>
              </a:rPr>
              <a:t>Public support </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1514" y="570224"/>
            <a:ext cx="3003905" cy="915364"/>
          </a:xfrm>
          <a:prstGeom prst="rect">
            <a:avLst/>
          </a:prstGeom>
        </p:spPr>
      </p:pic>
    </p:spTree>
    <p:extLst>
      <p:ext uri="{BB962C8B-B14F-4D97-AF65-F5344CB8AC3E}">
        <p14:creationId xmlns:p14="http://schemas.microsoft.com/office/powerpoint/2010/main" val="324900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55398"/>
            <a:ext cx="7886700" cy="1325563"/>
          </a:xfrm>
          <a:solidFill>
            <a:srgbClr val="009900">
              <a:alpha val="38824"/>
            </a:srgbClr>
          </a:solidFill>
        </p:spPr>
        <p:txBody>
          <a:bodyPr>
            <a:normAutofit fontScale="90000"/>
          </a:bodyPr>
          <a:lstStyle/>
          <a:p>
            <a:r>
              <a:rPr lang="en-GB" dirty="0">
                <a:solidFill>
                  <a:schemeClr val="bg1"/>
                </a:solidFill>
              </a:rPr>
              <a:t>Counter the arguments of those who disagree with conservation of RS</a:t>
            </a:r>
          </a:p>
        </p:txBody>
      </p:sp>
      <p:sp>
        <p:nvSpPr>
          <p:cNvPr id="3" name="Content Placeholder 2"/>
          <p:cNvSpPr>
            <a:spLocks noGrp="1"/>
          </p:cNvSpPr>
          <p:nvPr>
            <p:ph idx="1"/>
          </p:nvPr>
        </p:nvSpPr>
        <p:spPr>
          <a:xfrm>
            <a:off x="0" y="3694177"/>
            <a:ext cx="9144000" cy="4384738"/>
          </a:xfrm>
          <a:solidFill>
            <a:srgbClr val="336600">
              <a:alpha val="27843"/>
            </a:srgbClr>
          </a:solidFill>
        </p:spPr>
        <p:txBody>
          <a:bodyPr/>
          <a:lstStyle/>
          <a:p>
            <a:r>
              <a:rPr lang="en-GB" dirty="0">
                <a:solidFill>
                  <a:schemeClr val="bg1"/>
                </a:solidFill>
              </a:rPr>
              <a:t>GS have already won</a:t>
            </a:r>
          </a:p>
          <a:p>
            <a:r>
              <a:rPr lang="en-GB" dirty="0">
                <a:solidFill>
                  <a:schemeClr val="bg1"/>
                </a:solidFill>
              </a:rPr>
              <a:t>RSs are not a conservation priority</a:t>
            </a:r>
          </a:p>
          <a:p>
            <a:r>
              <a:rPr lang="en-GB" dirty="0">
                <a:solidFill>
                  <a:schemeClr val="bg1"/>
                </a:solidFill>
              </a:rPr>
              <a:t>Not cost-effective</a:t>
            </a:r>
          </a:p>
          <a:p>
            <a:r>
              <a:rPr lang="en-GB" dirty="0">
                <a:solidFill>
                  <a:schemeClr val="bg1"/>
                </a:solidFill>
              </a:rPr>
              <a:t>Should fall back to island populations</a:t>
            </a:r>
          </a:p>
          <a:p>
            <a:r>
              <a:rPr lang="en-GB" dirty="0">
                <a:solidFill>
                  <a:schemeClr val="bg1"/>
                </a:solidFill>
              </a:rPr>
              <a:t>Its not ethical to remove GS</a:t>
            </a:r>
          </a:p>
        </p:txBody>
      </p:sp>
    </p:spTree>
    <p:extLst>
      <p:ext uri="{BB962C8B-B14F-4D97-AF65-F5344CB8AC3E}">
        <p14:creationId xmlns:p14="http://schemas.microsoft.com/office/powerpoint/2010/main" val="2266517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8" y="-38637"/>
            <a:ext cx="4224270" cy="6896637"/>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4666128" y="405465"/>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Scope of talk</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4571999" y="1584979"/>
            <a:ext cx="5308511" cy="4351338"/>
          </a:xfrm>
        </p:spPr>
        <p:txBody>
          <a:bodyPr/>
          <a:lstStyle/>
          <a:p>
            <a:pPr>
              <a:buFont typeface="Wingdings" panose="05000000000000000000" pitchFamily="2" charset="2"/>
              <a:buChar char="§"/>
            </a:pPr>
            <a:r>
              <a:rPr lang="en-GB" dirty="0"/>
              <a:t>How are we doing?</a:t>
            </a:r>
          </a:p>
          <a:p>
            <a:pPr>
              <a:buFont typeface="Wingdings" panose="05000000000000000000" pitchFamily="2" charset="2"/>
              <a:buChar char="§"/>
            </a:pPr>
            <a:r>
              <a:rPr lang="en-GB" dirty="0"/>
              <a:t>New policy context &amp; red squirrels</a:t>
            </a:r>
          </a:p>
          <a:p>
            <a:pPr>
              <a:buFont typeface="Wingdings" panose="05000000000000000000" pitchFamily="2" charset="2"/>
              <a:buChar char="§"/>
            </a:pPr>
            <a:r>
              <a:rPr lang="en-GB" dirty="0"/>
              <a:t>Why a new strategy?</a:t>
            </a:r>
          </a:p>
          <a:p>
            <a:pPr>
              <a:buFont typeface="Wingdings" panose="05000000000000000000" pitchFamily="2" charset="2"/>
              <a:buChar char="§"/>
            </a:pPr>
            <a:r>
              <a:rPr lang="en-GB" sz="3200" b="1" dirty="0"/>
              <a:t>Vision and ambition</a:t>
            </a:r>
          </a:p>
          <a:p>
            <a:pPr>
              <a:buFont typeface="Wingdings" panose="05000000000000000000" pitchFamily="2" charset="2"/>
              <a:buChar char="§"/>
            </a:pPr>
            <a:r>
              <a:rPr lang="en-GB" dirty="0"/>
              <a:t>Developing the strategy</a:t>
            </a:r>
          </a:p>
          <a:p>
            <a:pPr>
              <a:buFont typeface="Wingdings" panose="05000000000000000000" pitchFamily="2" charset="2"/>
              <a:buChar char="§"/>
            </a:pPr>
            <a:r>
              <a:rPr lang="en-GB" dirty="0"/>
              <a:t>Immediate actions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99" y="5249800"/>
            <a:ext cx="3003905" cy="915364"/>
          </a:xfrm>
          <a:prstGeom prst="rect">
            <a:avLst/>
          </a:prstGeom>
        </p:spPr>
      </p:pic>
    </p:spTree>
    <p:extLst>
      <p:ext uri="{BB962C8B-B14F-4D97-AF65-F5344CB8AC3E}">
        <p14:creationId xmlns:p14="http://schemas.microsoft.com/office/powerpoint/2010/main" val="226583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sst.org.uk/wp-content/uploads/2012/07/squirrel-map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56532" y="-2643375"/>
            <a:ext cx="5720790" cy="11811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rsst.org.uk/wp-content/uploads/2012/07/squirrel-map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6149" y="-2643375"/>
            <a:ext cx="5546818" cy="1181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rsst.org.uk/wp-content/uploads/2012/07/squirrel-map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81826" y="-2643375"/>
            <a:ext cx="5795496" cy="11811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27116" y="319982"/>
            <a:ext cx="2595851" cy="646331"/>
          </a:xfrm>
          <a:prstGeom prst="rect">
            <a:avLst/>
          </a:prstGeom>
          <a:noFill/>
        </p:spPr>
        <p:txBody>
          <a:bodyPr wrap="square" rtlCol="0">
            <a:spAutoFit/>
          </a:bodyPr>
          <a:lstStyle/>
          <a:p>
            <a:r>
              <a:rPr lang="en-GB" sz="3600" dirty="0"/>
              <a:t>From this …</a:t>
            </a:r>
          </a:p>
        </p:txBody>
      </p:sp>
    </p:spTree>
    <p:extLst>
      <p:ext uri="{BB962C8B-B14F-4D97-AF65-F5344CB8AC3E}">
        <p14:creationId xmlns:p14="http://schemas.microsoft.com/office/powerpoint/2010/main" val="3384963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sst.org.uk/wp-content/uploads/2012/07/squirrel-map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56532" y="-2643375"/>
            <a:ext cx="5720790" cy="11811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56391" y="574598"/>
            <a:ext cx="2221092" cy="1569660"/>
          </a:xfrm>
          <a:prstGeom prst="rect">
            <a:avLst/>
          </a:prstGeom>
          <a:noFill/>
        </p:spPr>
        <p:txBody>
          <a:bodyPr wrap="square" rtlCol="0">
            <a:spAutoFit/>
          </a:bodyPr>
          <a:lstStyle/>
          <a:p>
            <a:r>
              <a:rPr lang="en-GB" sz="4800" dirty="0">
                <a:solidFill>
                  <a:schemeClr val="accent6"/>
                </a:solidFill>
              </a:rPr>
              <a:t>To this by 2042</a:t>
            </a:r>
          </a:p>
        </p:txBody>
      </p:sp>
      <p:sp>
        <p:nvSpPr>
          <p:cNvPr id="5" name="Freeform 4"/>
          <p:cNvSpPr/>
          <p:nvPr/>
        </p:nvSpPr>
        <p:spPr>
          <a:xfrm>
            <a:off x="5414963" y="3657600"/>
            <a:ext cx="619125" cy="666750"/>
          </a:xfrm>
          <a:custGeom>
            <a:avLst/>
            <a:gdLst>
              <a:gd name="connsiteX0" fmla="*/ 571500 w 619125"/>
              <a:gd name="connsiteY0" fmla="*/ 504825 h 666750"/>
              <a:gd name="connsiteX1" fmla="*/ 571500 w 619125"/>
              <a:gd name="connsiteY1" fmla="*/ 504825 h 666750"/>
              <a:gd name="connsiteX2" fmla="*/ 590550 w 619125"/>
              <a:gd name="connsiteY2" fmla="*/ 466725 h 666750"/>
              <a:gd name="connsiteX3" fmla="*/ 604837 w 619125"/>
              <a:gd name="connsiteY3" fmla="*/ 461963 h 666750"/>
              <a:gd name="connsiteX4" fmla="*/ 619125 w 619125"/>
              <a:gd name="connsiteY4" fmla="*/ 452438 h 666750"/>
              <a:gd name="connsiteX5" fmla="*/ 614362 w 619125"/>
              <a:gd name="connsiteY5" fmla="*/ 328613 h 666750"/>
              <a:gd name="connsiteX6" fmla="*/ 600075 w 619125"/>
              <a:gd name="connsiteY6" fmla="*/ 323850 h 666750"/>
              <a:gd name="connsiteX7" fmla="*/ 590550 w 619125"/>
              <a:gd name="connsiteY7" fmla="*/ 290513 h 666750"/>
              <a:gd name="connsiteX8" fmla="*/ 581025 w 619125"/>
              <a:gd name="connsiteY8" fmla="*/ 276225 h 666750"/>
              <a:gd name="connsiteX9" fmla="*/ 576262 w 619125"/>
              <a:gd name="connsiteY9" fmla="*/ 261938 h 666750"/>
              <a:gd name="connsiteX10" fmla="*/ 547687 w 619125"/>
              <a:gd name="connsiteY10" fmla="*/ 233363 h 666750"/>
              <a:gd name="connsiteX11" fmla="*/ 528637 w 619125"/>
              <a:gd name="connsiteY11" fmla="*/ 195263 h 666750"/>
              <a:gd name="connsiteX12" fmla="*/ 523875 w 619125"/>
              <a:gd name="connsiteY12" fmla="*/ 180975 h 666750"/>
              <a:gd name="connsiteX13" fmla="*/ 495300 w 619125"/>
              <a:gd name="connsiteY13" fmla="*/ 161925 h 666750"/>
              <a:gd name="connsiteX14" fmla="*/ 471487 w 619125"/>
              <a:gd name="connsiteY14" fmla="*/ 133350 h 666750"/>
              <a:gd name="connsiteX15" fmla="*/ 461962 w 619125"/>
              <a:gd name="connsiteY15" fmla="*/ 119063 h 666750"/>
              <a:gd name="connsiteX16" fmla="*/ 442912 w 619125"/>
              <a:gd name="connsiteY16" fmla="*/ 90488 h 666750"/>
              <a:gd name="connsiteX17" fmla="*/ 438150 w 619125"/>
              <a:gd name="connsiteY17" fmla="*/ 76200 h 666750"/>
              <a:gd name="connsiteX18" fmla="*/ 409575 w 619125"/>
              <a:gd name="connsiteY18" fmla="*/ 57150 h 666750"/>
              <a:gd name="connsiteX19" fmla="*/ 366712 w 619125"/>
              <a:gd name="connsiteY19" fmla="*/ 23813 h 666750"/>
              <a:gd name="connsiteX20" fmla="*/ 319087 w 619125"/>
              <a:gd name="connsiteY20" fmla="*/ 0 h 666750"/>
              <a:gd name="connsiteX21" fmla="*/ 290512 w 619125"/>
              <a:gd name="connsiteY21" fmla="*/ 4763 h 666750"/>
              <a:gd name="connsiteX22" fmla="*/ 71437 w 619125"/>
              <a:gd name="connsiteY22" fmla="*/ 19050 h 666750"/>
              <a:gd name="connsiteX23" fmla="*/ 47625 w 619125"/>
              <a:gd name="connsiteY23" fmla="*/ 42863 h 666750"/>
              <a:gd name="connsiteX24" fmla="*/ 38100 w 619125"/>
              <a:gd name="connsiteY24" fmla="*/ 57150 h 666750"/>
              <a:gd name="connsiteX25" fmla="*/ 23812 w 619125"/>
              <a:gd name="connsiteY25" fmla="*/ 71438 h 666750"/>
              <a:gd name="connsiteX26" fmla="*/ 0 w 619125"/>
              <a:gd name="connsiteY26" fmla="*/ 95250 h 666750"/>
              <a:gd name="connsiteX27" fmla="*/ 9525 w 619125"/>
              <a:gd name="connsiteY27" fmla="*/ 166688 h 666750"/>
              <a:gd name="connsiteX28" fmla="*/ 23812 w 619125"/>
              <a:gd name="connsiteY28" fmla="*/ 204788 h 666750"/>
              <a:gd name="connsiteX29" fmla="*/ 28575 w 619125"/>
              <a:gd name="connsiteY29" fmla="*/ 228600 h 666750"/>
              <a:gd name="connsiteX30" fmla="*/ 47625 w 619125"/>
              <a:gd name="connsiteY30" fmla="*/ 271463 h 666750"/>
              <a:gd name="connsiteX31" fmla="*/ 61912 w 619125"/>
              <a:gd name="connsiteY31" fmla="*/ 285750 h 666750"/>
              <a:gd name="connsiteX32" fmla="*/ 76200 w 619125"/>
              <a:gd name="connsiteY32" fmla="*/ 319088 h 666750"/>
              <a:gd name="connsiteX33" fmla="*/ 85725 w 619125"/>
              <a:gd name="connsiteY33" fmla="*/ 347663 h 666750"/>
              <a:gd name="connsiteX34" fmla="*/ 95250 w 619125"/>
              <a:gd name="connsiteY34" fmla="*/ 371475 h 666750"/>
              <a:gd name="connsiteX35" fmla="*/ 104775 w 619125"/>
              <a:gd name="connsiteY35" fmla="*/ 433388 h 666750"/>
              <a:gd name="connsiteX36" fmla="*/ 114300 w 619125"/>
              <a:gd name="connsiteY36" fmla="*/ 447675 h 666750"/>
              <a:gd name="connsiteX37" fmla="*/ 119062 w 619125"/>
              <a:gd name="connsiteY37" fmla="*/ 466725 h 666750"/>
              <a:gd name="connsiteX38" fmla="*/ 123825 w 619125"/>
              <a:gd name="connsiteY38" fmla="*/ 504825 h 666750"/>
              <a:gd name="connsiteX39" fmla="*/ 133350 w 619125"/>
              <a:gd name="connsiteY39" fmla="*/ 533400 h 666750"/>
              <a:gd name="connsiteX40" fmla="*/ 147637 w 619125"/>
              <a:gd name="connsiteY40" fmla="*/ 561975 h 666750"/>
              <a:gd name="connsiteX41" fmla="*/ 161925 w 619125"/>
              <a:gd name="connsiteY41" fmla="*/ 571500 h 666750"/>
              <a:gd name="connsiteX42" fmla="*/ 166687 w 619125"/>
              <a:gd name="connsiteY42" fmla="*/ 595313 h 666750"/>
              <a:gd name="connsiteX43" fmla="*/ 195262 w 619125"/>
              <a:gd name="connsiteY43" fmla="*/ 604838 h 666750"/>
              <a:gd name="connsiteX44" fmla="*/ 214312 w 619125"/>
              <a:gd name="connsiteY44" fmla="*/ 619125 h 666750"/>
              <a:gd name="connsiteX45" fmla="*/ 223837 w 619125"/>
              <a:gd name="connsiteY45" fmla="*/ 633413 h 666750"/>
              <a:gd name="connsiteX46" fmla="*/ 252412 w 619125"/>
              <a:gd name="connsiteY46" fmla="*/ 638175 h 666750"/>
              <a:gd name="connsiteX47" fmla="*/ 261937 w 619125"/>
              <a:gd name="connsiteY47" fmla="*/ 652463 h 666750"/>
              <a:gd name="connsiteX48" fmla="*/ 323850 w 619125"/>
              <a:gd name="connsiteY48" fmla="*/ 666750 h 666750"/>
              <a:gd name="connsiteX49" fmla="*/ 500062 w 619125"/>
              <a:gd name="connsiteY49" fmla="*/ 661988 h 666750"/>
              <a:gd name="connsiteX50" fmla="*/ 509587 w 619125"/>
              <a:gd name="connsiteY50" fmla="*/ 647700 h 666750"/>
              <a:gd name="connsiteX51" fmla="*/ 528637 w 619125"/>
              <a:gd name="connsiteY51" fmla="*/ 638175 h 666750"/>
              <a:gd name="connsiteX52" fmla="*/ 557212 w 619125"/>
              <a:gd name="connsiteY52" fmla="*/ 619125 h 666750"/>
              <a:gd name="connsiteX53" fmla="*/ 561975 w 619125"/>
              <a:gd name="connsiteY53" fmla="*/ 604838 h 666750"/>
              <a:gd name="connsiteX54" fmla="*/ 557212 w 619125"/>
              <a:gd name="connsiteY54" fmla="*/ 566738 h 666750"/>
              <a:gd name="connsiteX55" fmla="*/ 542925 w 619125"/>
              <a:gd name="connsiteY55" fmla="*/ 552450 h 666750"/>
              <a:gd name="connsiteX56" fmla="*/ 428625 w 619125"/>
              <a:gd name="connsiteY56" fmla="*/ 547688 h 666750"/>
              <a:gd name="connsiteX57" fmla="*/ 423862 w 619125"/>
              <a:gd name="connsiteY57" fmla="*/ 504825 h 666750"/>
              <a:gd name="connsiteX58" fmla="*/ 438150 w 619125"/>
              <a:gd name="connsiteY58" fmla="*/ 500063 h 666750"/>
              <a:gd name="connsiteX59" fmla="*/ 495300 w 619125"/>
              <a:gd name="connsiteY59" fmla="*/ 509588 h 666750"/>
              <a:gd name="connsiteX60" fmla="*/ 504825 w 619125"/>
              <a:gd name="connsiteY60" fmla="*/ 523875 h 666750"/>
              <a:gd name="connsiteX61" fmla="*/ 533400 w 619125"/>
              <a:gd name="connsiteY61" fmla="*/ 528638 h 666750"/>
              <a:gd name="connsiteX62" fmla="*/ 547687 w 619125"/>
              <a:gd name="connsiteY62" fmla="*/ 538163 h 666750"/>
              <a:gd name="connsiteX63" fmla="*/ 566737 w 619125"/>
              <a:gd name="connsiteY63" fmla="*/ 509588 h 666750"/>
              <a:gd name="connsiteX64" fmla="*/ 571500 w 619125"/>
              <a:gd name="connsiteY64" fmla="*/ 50482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19125" h="666750">
                <a:moveTo>
                  <a:pt x="571500" y="504825"/>
                </a:moveTo>
                <a:lnTo>
                  <a:pt x="571500" y="504825"/>
                </a:lnTo>
                <a:cubicBezTo>
                  <a:pt x="577850" y="492125"/>
                  <a:pt x="581833" y="477933"/>
                  <a:pt x="590550" y="466725"/>
                </a:cubicBezTo>
                <a:cubicBezTo>
                  <a:pt x="593632" y="462763"/>
                  <a:pt x="600347" y="464208"/>
                  <a:pt x="604837" y="461963"/>
                </a:cubicBezTo>
                <a:cubicBezTo>
                  <a:pt x="609957" y="459403"/>
                  <a:pt x="614362" y="455613"/>
                  <a:pt x="619125" y="452438"/>
                </a:cubicBezTo>
                <a:cubicBezTo>
                  <a:pt x="617537" y="411163"/>
                  <a:pt x="620415" y="369473"/>
                  <a:pt x="614362" y="328613"/>
                </a:cubicBezTo>
                <a:cubicBezTo>
                  <a:pt x="613626" y="323647"/>
                  <a:pt x="603625" y="327400"/>
                  <a:pt x="600075" y="323850"/>
                </a:cubicBezTo>
                <a:cubicBezTo>
                  <a:pt x="597756" y="321531"/>
                  <a:pt x="590644" y="290733"/>
                  <a:pt x="590550" y="290513"/>
                </a:cubicBezTo>
                <a:cubicBezTo>
                  <a:pt x="588295" y="285252"/>
                  <a:pt x="583585" y="281345"/>
                  <a:pt x="581025" y="276225"/>
                </a:cubicBezTo>
                <a:cubicBezTo>
                  <a:pt x="578780" y="271735"/>
                  <a:pt x="578753" y="266297"/>
                  <a:pt x="576262" y="261938"/>
                </a:cubicBezTo>
                <a:cubicBezTo>
                  <a:pt x="565355" y="242852"/>
                  <a:pt x="563665" y="244015"/>
                  <a:pt x="547687" y="233363"/>
                </a:cubicBezTo>
                <a:cubicBezTo>
                  <a:pt x="538218" y="195485"/>
                  <a:pt x="550226" y="233043"/>
                  <a:pt x="528637" y="195263"/>
                </a:cubicBezTo>
                <a:cubicBezTo>
                  <a:pt x="526146" y="190904"/>
                  <a:pt x="527425" y="184525"/>
                  <a:pt x="523875" y="180975"/>
                </a:cubicBezTo>
                <a:cubicBezTo>
                  <a:pt x="515780" y="172880"/>
                  <a:pt x="495300" y="161925"/>
                  <a:pt x="495300" y="161925"/>
                </a:cubicBezTo>
                <a:cubicBezTo>
                  <a:pt x="471652" y="126454"/>
                  <a:pt x="502045" y="170019"/>
                  <a:pt x="471487" y="133350"/>
                </a:cubicBezTo>
                <a:cubicBezTo>
                  <a:pt x="467823" y="128953"/>
                  <a:pt x="465137" y="123825"/>
                  <a:pt x="461962" y="119063"/>
                </a:cubicBezTo>
                <a:cubicBezTo>
                  <a:pt x="450639" y="85089"/>
                  <a:pt x="466695" y="126163"/>
                  <a:pt x="442912" y="90488"/>
                </a:cubicBezTo>
                <a:cubicBezTo>
                  <a:pt x="440127" y="86311"/>
                  <a:pt x="441700" y="79750"/>
                  <a:pt x="438150" y="76200"/>
                </a:cubicBezTo>
                <a:cubicBezTo>
                  <a:pt x="430055" y="68105"/>
                  <a:pt x="417670" y="65245"/>
                  <a:pt x="409575" y="57150"/>
                </a:cubicBezTo>
                <a:cubicBezTo>
                  <a:pt x="377450" y="25025"/>
                  <a:pt x="393779" y="32834"/>
                  <a:pt x="366712" y="23813"/>
                </a:cubicBezTo>
                <a:cubicBezTo>
                  <a:pt x="332691" y="1132"/>
                  <a:pt x="349243" y="7540"/>
                  <a:pt x="319087" y="0"/>
                </a:cubicBezTo>
                <a:cubicBezTo>
                  <a:pt x="309562" y="1588"/>
                  <a:pt x="300150" y="4173"/>
                  <a:pt x="290512" y="4763"/>
                </a:cubicBezTo>
                <a:cubicBezTo>
                  <a:pt x="69363" y="18303"/>
                  <a:pt x="151389" y="-7597"/>
                  <a:pt x="71437" y="19050"/>
                </a:cubicBezTo>
                <a:cubicBezTo>
                  <a:pt x="46039" y="57148"/>
                  <a:pt x="79372" y="11116"/>
                  <a:pt x="47625" y="42863"/>
                </a:cubicBezTo>
                <a:cubicBezTo>
                  <a:pt x="43578" y="46910"/>
                  <a:pt x="41764" y="52753"/>
                  <a:pt x="38100" y="57150"/>
                </a:cubicBezTo>
                <a:cubicBezTo>
                  <a:pt x="33788" y="62324"/>
                  <a:pt x="28124" y="66264"/>
                  <a:pt x="23812" y="71438"/>
                </a:cubicBezTo>
                <a:cubicBezTo>
                  <a:pt x="3968" y="95250"/>
                  <a:pt x="26193" y="77787"/>
                  <a:pt x="0" y="95250"/>
                </a:cubicBezTo>
                <a:cubicBezTo>
                  <a:pt x="2977" y="125018"/>
                  <a:pt x="2947" y="140378"/>
                  <a:pt x="9525" y="166688"/>
                </a:cubicBezTo>
                <a:cubicBezTo>
                  <a:pt x="14153" y="185200"/>
                  <a:pt x="17255" y="182931"/>
                  <a:pt x="23812" y="204788"/>
                </a:cubicBezTo>
                <a:cubicBezTo>
                  <a:pt x="26138" y="212541"/>
                  <a:pt x="26249" y="220847"/>
                  <a:pt x="28575" y="228600"/>
                </a:cubicBezTo>
                <a:cubicBezTo>
                  <a:pt x="30507" y="235039"/>
                  <a:pt x="42772" y="264669"/>
                  <a:pt x="47625" y="271463"/>
                </a:cubicBezTo>
                <a:cubicBezTo>
                  <a:pt x="51540" y="276943"/>
                  <a:pt x="57150" y="280988"/>
                  <a:pt x="61912" y="285750"/>
                </a:cubicBezTo>
                <a:cubicBezTo>
                  <a:pt x="77247" y="331751"/>
                  <a:pt x="52655" y="260225"/>
                  <a:pt x="76200" y="319088"/>
                </a:cubicBezTo>
                <a:cubicBezTo>
                  <a:pt x="79929" y="328410"/>
                  <a:pt x="81996" y="338341"/>
                  <a:pt x="85725" y="347663"/>
                </a:cubicBezTo>
                <a:lnTo>
                  <a:pt x="95250" y="371475"/>
                </a:lnTo>
                <a:cubicBezTo>
                  <a:pt x="96616" y="385139"/>
                  <a:pt x="96192" y="416223"/>
                  <a:pt x="104775" y="433388"/>
                </a:cubicBezTo>
                <a:cubicBezTo>
                  <a:pt x="107335" y="438507"/>
                  <a:pt x="111125" y="442913"/>
                  <a:pt x="114300" y="447675"/>
                </a:cubicBezTo>
                <a:cubicBezTo>
                  <a:pt x="115887" y="454025"/>
                  <a:pt x="117986" y="460269"/>
                  <a:pt x="119062" y="466725"/>
                </a:cubicBezTo>
                <a:cubicBezTo>
                  <a:pt x="121166" y="479350"/>
                  <a:pt x="121143" y="492310"/>
                  <a:pt x="123825" y="504825"/>
                </a:cubicBezTo>
                <a:cubicBezTo>
                  <a:pt x="125929" y="514642"/>
                  <a:pt x="130175" y="523875"/>
                  <a:pt x="133350" y="533400"/>
                </a:cubicBezTo>
                <a:cubicBezTo>
                  <a:pt x="137224" y="545022"/>
                  <a:pt x="138403" y="552742"/>
                  <a:pt x="147637" y="561975"/>
                </a:cubicBezTo>
                <a:cubicBezTo>
                  <a:pt x="151685" y="566022"/>
                  <a:pt x="157162" y="568325"/>
                  <a:pt x="161925" y="571500"/>
                </a:cubicBezTo>
                <a:cubicBezTo>
                  <a:pt x="163512" y="579438"/>
                  <a:pt x="160963" y="589589"/>
                  <a:pt x="166687" y="595313"/>
                </a:cubicBezTo>
                <a:cubicBezTo>
                  <a:pt x="173786" y="602413"/>
                  <a:pt x="195262" y="604838"/>
                  <a:pt x="195262" y="604838"/>
                </a:cubicBezTo>
                <a:cubicBezTo>
                  <a:pt x="201612" y="609600"/>
                  <a:pt x="208699" y="613512"/>
                  <a:pt x="214312" y="619125"/>
                </a:cubicBezTo>
                <a:cubicBezTo>
                  <a:pt x="218359" y="623172"/>
                  <a:pt x="218717" y="630853"/>
                  <a:pt x="223837" y="633413"/>
                </a:cubicBezTo>
                <a:cubicBezTo>
                  <a:pt x="232474" y="637731"/>
                  <a:pt x="242887" y="636588"/>
                  <a:pt x="252412" y="638175"/>
                </a:cubicBezTo>
                <a:cubicBezTo>
                  <a:pt x="255587" y="642938"/>
                  <a:pt x="257890" y="648416"/>
                  <a:pt x="261937" y="652463"/>
                </a:cubicBezTo>
                <a:cubicBezTo>
                  <a:pt x="279291" y="669817"/>
                  <a:pt x="298985" y="664264"/>
                  <a:pt x="323850" y="666750"/>
                </a:cubicBezTo>
                <a:cubicBezTo>
                  <a:pt x="382587" y="665163"/>
                  <a:pt x="441610" y="667983"/>
                  <a:pt x="500062" y="661988"/>
                </a:cubicBezTo>
                <a:cubicBezTo>
                  <a:pt x="505756" y="661404"/>
                  <a:pt x="505190" y="651364"/>
                  <a:pt x="509587" y="647700"/>
                </a:cubicBezTo>
                <a:cubicBezTo>
                  <a:pt x="515041" y="643155"/>
                  <a:pt x="522860" y="642301"/>
                  <a:pt x="528637" y="638175"/>
                </a:cubicBezTo>
                <a:cubicBezTo>
                  <a:pt x="559854" y="615878"/>
                  <a:pt x="526564" y="629343"/>
                  <a:pt x="557212" y="619125"/>
                </a:cubicBezTo>
                <a:cubicBezTo>
                  <a:pt x="558800" y="614363"/>
                  <a:pt x="561975" y="609858"/>
                  <a:pt x="561975" y="604838"/>
                </a:cubicBezTo>
                <a:cubicBezTo>
                  <a:pt x="561975" y="592039"/>
                  <a:pt x="561586" y="578766"/>
                  <a:pt x="557212" y="566738"/>
                </a:cubicBezTo>
                <a:cubicBezTo>
                  <a:pt x="554910" y="560408"/>
                  <a:pt x="549587" y="553437"/>
                  <a:pt x="542925" y="552450"/>
                </a:cubicBezTo>
                <a:cubicBezTo>
                  <a:pt x="505204" y="546862"/>
                  <a:pt x="466725" y="549275"/>
                  <a:pt x="428625" y="547688"/>
                </a:cubicBezTo>
                <a:cubicBezTo>
                  <a:pt x="427037" y="533400"/>
                  <a:pt x="421043" y="518921"/>
                  <a:pt x="423862" y="504825"/>
                </a:cubicBezTo>
                <a:cubicBezTo>
                  <a:pt x="424847" y="499902"/>
                  <a:pt x="433141" y="499729"/>
                  <a:pt x="438150" y="500063"/>
                </a:cubicBezTo>
                <a:cubicBezTo>
                  <a:pt x="457420" y="501348"/>
                  <a:pt x="476250" y="506413"/>
                  <a:pt x="495300" y="509588"/>
                </a:cubicBezTo>
                <a:cubicBezTo>
                  <a:pt x="498475" y="514350"/>
                  <a:pt x="499706" y="521315"/>
                  <a:pt x="504825" y="523875"/>
                </a:cubicBezTo>
                <a:cubicBezTo>
                  <a:pt x="513462" y="528193"/>
                  <a:pt x="524239" y="525584"/>
                  <a:pt x="533400" y="528638"/>
                </a:cubicBezTo>
                <a:cubicBezTo>
                  <a:pt x="538830" y="530448"/>
                  <a:pt x="542925" y="534988"/>
                  <a:pt x="547687" y="538163"/>
                </a:cubicBezTo>
                <a:cubicBezTo>
                  <a:pt x="572800" y="521422"/>
                  <a:pt x="554436" y="538291"/>
                  <a:pt x="566737" y="509588"/>
                </a:cubicBezTo>
                <a:cubicBezTo>
                  <a:pt x="578904" y="481198"/>
                  <a:pt x="570706" y="505619"/>
                  <a:pt x="571500" y="504825"/>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5410610" y="3848100"/>
            <a:ext cx="291562" cy="510802"/>
          </a:xfrm>
          <a:custGeom>
            <a:avLst/>
            <a:gdLst>
              <a:gd name="connsiteX0" fmla="*/ 4353 w 291562"/>
              <a:gd name="connsiteY0" fmla="*/ 33338 h 510802"/>
              <a:gd name="connsiteX1" fmla="*/ 4353 w 291562"/>
              <a:gd name="connsiteY1" fmla="*/ 33338 h 510802"/>
              <a:gd name="connsiteX2" fmla="*/ 13878 w 291562"/>
              <a:gd name="connsiteY2" fmla="*/ 309563 h 510802"/>
              <a:gd name="connsiteX3" fmla="*/ 18640 w 291562"/>
              <a:gd name="connsiteY3" fmla="*/ 323850 h 510802"/>
              <a:gd name="connsiteX4" fmla="*/ 28165 w 291562"/>
              <a:gd name="connsiteY4" fmla="*/ 342900 h 510802"/>
              <a:gd name="connsiteX5" fmla="*/ 32928 w 291562"/>
              <a:gd name="connsiteY5" fmla="*/ 357188 h 510802"/>
              <a:gd name="connsiteX6" fmla="*/ 61503 w 291562"/>
              <a:gd name="connsiteY6" fmla="*/ 395288 h 510802"/>
              <a:gd name="connsiteX7" fmla="*/ 71028 w 291562"/>
              <a:gd name="connsiteY7" fmla="*/ 414338 h 510802"/>
              <a:gd name="connsiteX8" fmla="*/ 118653 w 291562"/>
              <a:gd name="connsiteY8" fmla="*/ 457200 h 510802"/>
              <a:gd name="connsiteX9" fmla="*/ 128178 w 291562"/>
              <a:gd name="connsiteY9" fmla="*/ 471488 h 510802"/>
              <a:gd name="connsiteX10" fmla="*/ 142465 w 291562"/>
              <a:gd name="connsiteY10" fmla="*/ 476250 h 510802"/>
              <a:gd name="connsiteX11" fmla="*/ 204378 w 291562"/>
              <a:gd name="connsiteY11" fmla="*/ 490538 h 510802"/>
              <a:gd name="connsiteX12" fmla="*/ 290103 w 291562"/>
              <a:gd name="connsiteY12" fmla="*/ 495300 h 510802"/>
              <a:gd name="connsiteX13" fmla="*/ 261528 w 291562"/>
              <a:gd name="connsiteY13" fmla="*/ 442913 h 510802"/>
              <a:gd name="connsiteX14" fmla="*/ 252003 w 291562"/>
              <a:gd name="connsiteY14" fmla="*/ 409575 h 510802"/>
              <a:gd name="connsiteX15" fmla="*/ 232953 w 291562"/>
              <a:gd name="connsiteY15" fmla="*/ 357188 h 510802"/>
              <a:gd name="connsiteX16" fmla="*/ 223428 w 291562"/>
              <a:gd name="connsiteY16" fmla="*/ 338138 h 510802"/>
              <a:gd name="connsiteX17" fmla="*/ 199615 w 291562"/>
              <a:gd name="connsiteY17" fmla="*/ 300038 h 510802"/>
              <a:gd name="connsiteX18" fmla="*/ 194853 w 291562"/>
              <a:gd name="connsiteY18" fmla="*/ 285750 h 510802"/>
              <a:gd name="connsiteX19" fmla="*/ 185328 w 291562"/>
              <a:gd name="connsiteY19" fmla="*/ 266700 h 510802"/>
              <a:gd name="connsiteX20" fmla="*/ 180565 w 291562"/>
              <a:gd name="connsiteY20" fmla="*/ 252413 h 510802"/>
              <a:gd name="connsiteX21" fmla="*/ 171040 w 291562"/>
              <a:gd name="connsiteY21" fmla="*/ 228600 h 510802"/>
              <a:gd name="connsiteX22" fmla="*/ 156753 w 291562"/>
              <a:gd name="connsiteY22" fmla="*/ 161925 h 510802"/>
              <a:gd name="connsiteX23" fmla="*/ 147228 w 291562"/>
              <a:gd name="connsiteY23" fmla="*/ 123825 h 510802"/>
              <a:gd name="connsiteX24" fmla="*/ 132940 w 291562"/>
              <a:gd name="connsiteY24" fmla="*/ 104775 h 510802"/>
              <a:gd name="connsiteX25" fmla="*/ 128178 w 291562"/>
              <a:gd name="connsiteY25" fmla="*/ 90488 h 510802"/>
              <a:gd name="connsiteX26" fmla="*/ 118653 w 291562"/>
              <a:gd name="connsiteY26" fmla="*/ 52388 h 510802"/>
              <a:gd name="connsiteX27" fmla="*/ 109128 w 291562"/>
              <a:gd name="connsiteY27" fmla="*/ 23813 h 510802"/>
              <a:gd name="connsiteX28" fmla="*/ 104365 w 291562"/>
              <a:gd name="connsiteY28" fmla="*/ 9525 h 510802"/>
              <a:gd name="connsiteX29" fmla="*/ 90078 w 291562"/>
              <a:gd name="connsiteY29" fmla="*/ 0 h 510802"/>
              <a:gd name="connsiteX30" fmla="*/ 4353 w 291562"/>
              <a:gd name="connsiteY30" fmla="*/ 33338 h 51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1562" h="510802">
                <a:moveTo>
                  <a:pt x="4353" y="33338"/>
                </a:moveTo>
                <a:lnTo>
                  <a:pt x="4353" y="33338"/>
                </a:lnTo>
                <a:cubicBezTo>
                  <a:pt x="5924" y="118182"/>
                  <a:pt x="-11429" y="220989"/>
                  <a:pt x="13878" y="309563"/>
                </a:cubicBezTo>
                <a:cubicBezTo>
                  <a:pt x="15257" y="314390"/>
                  <a:pt x="16663" y="319236"/>
                  <a:pt x="18640" y="323850"/>
                </a:cubicBezTo>
                <a:cubicBezTo>
                  <a:pt x="21437" y="330376"/>
                  <a:pt x="25368" y="336375"/>
                  <a:pt x="28165" y="342900"/>
                </a:cubicBezTo>
                <a:cubicBezTo>
                  <a:pt x="30143" y="347514"/>
                  <a:pt x="30233" y="352953"/>
                  <a:pt x="32928" y="357188"/>
                </a:cubicBezTo>
                <a:cubicBezTo>
                  <a:pt x="41451" y="370581"/>
                  <a:pt x="54403" y="381089"/>
                  <a:pt x="61503" y="395288"/>
                </a:cubicBezTo>
                <a:cubicBezTo>
                  <a:pt x="64678" y="401638"/>
                  <a:pt x="66532" y="408843"/>
                  <a:pt x="71028" y="414338"/>
                </a:cubicBezTo>
                <a:cubicBezTo>
                  <a:pt x="93459" y="441754"/>
                  <a:pt x="96735" y="442589"/>
                  <a:pt x="118653" y="457200"/>
                </a:cubicBezTo>
                <a:cubicBezTo>
                  <a:pt x="121828" y="461963"/>
                  <a:pt x="123708" y="467912"/>
                  <a:pt x="128178" y="471488"/>
                </a:cubicBezTo>
                <a:cubicBezTo>
                  <a:pt x="132098" y="474624"/>
                  <a:pt x="137638" y="474871"/>
                  <a:pt x="142465" y="476250"/>
                </a:cubicBezTo>
                <a:cubicBezTo>
                  <a:pt x="157025" y="480410"/>
                  <a:pt x="196916" y="488880"/>
                  <a:pt x="204378" y="490538"/>
                </a:cubicBezTo>
                <a:cubicBezTo>
                  <a:pt x="230196" y="507751"/>
                  <a:pt x="247670" y="523589"/>
                  <a:pt x="290103" y="495300"/>
                </a:cubicBezTo>
                <a:cubicBezTo>
                  <a:pt x="298809" y="489496"/>
                  <a:pt x="265920" y="448769"/>
                  <a:pt x="261528" y="442913"/>
                </a:cubicBezTo>
                <a:cubicBezTo>
                  <a:pt x="245527" y="394914"/>
                  <a:pt x="269935" y="469351"/>
                  <a:pt x="252003" y="409575"/>
                </a:cubicBezTo>
                <a:cubicBezTo>
                  <a:pt x="247129" y="393329"/>
                  <a:pt x="239945" y="372919"/>
                  <a:pt x="232953" y="357188"/>
                </a:cubicBezTo>
                <a:cubicBezTo>
                  <a:pt x="230070" y="350700"/>
                  <a:pt x="226950" y="344302"/>
                  <a:pt x="223428" y="338138"/>
                </a:cubicBezTo>
                <a:cubicBezTo>
                  <a:pt x="208323" y="311704"/>
                  <a:pt x="217569" y="335945"/>
                  <a:pt x="199615" y="300038"/>
                </a:cubicBezTo>
                <a:cubicBezTo>
                  <a:pt x="197370" y="295548"/>
                  <a:pt x="196830" y="290364"/>
                  <a:pt x="194853" y="285750"/>
                </a:cubicBezTo>
                <a:cubicBezTo>
                  <a:pt x="192056" y="279224"/>
                  <a:pt x="188125" y="273225"/>
                  <a:pt x="185328" y="266700"/>
                </a:cubicBezTo>
                <a:cubicBezTo>
                  <a:pt x="183350" y="262086"/>
                  <a:pt x="182328" y="257113"/>
                  <a:pt x="180565" y="252413"/>
                </a:cubicBezTo>
                <a:cubicBezTo>
                  <a:pt x="177563" y="244408"/>
                  <a:pt x="173743" y="236710"/>
                  <a:pt x="171040" y="228600"/>
                </a:cubicBezTo>
                <a:cubicBezTo>
                  <a:pt x="166697" y="215572"/>
                  <a:pt x="156813" y="162226"/>
                  <a:pt x="156753" y="161925"/>
                </a:cubicBezTo>
                <a:cubicBezTo>
                  <a:pt x="155548" y="155901"/>
                  <a:pt x="151732" y="131707"/>
                  <a:pt x="147228" y="123825"/>
                </a:cubicBezTo>
                <a:cubicBezTo>
                  <a:pt x="143290" y="116933"/>
                  <a:pt x="137703" y="111125"/>
                  <a:pt x="132940" y="104775"/>
                </a:cubicBezTo>
                <a:cubicBezTo>
                  <a:pt x="131353" y="100013"/>
                  <a:pt x="129499" y="95331"/>
                  <a:pt x="128178" y="90488"/>
                </a:cubicBezTo>
                <a:cubicBezTo>
                  <a:pt x="124734" y="77858"/>
                  <a:pt x="122793" y="64807"/>
                  <a:pt x="118653" y="52388"/>
                </a:cubicBezTo>
                <a:lnTo>
                  <a:pt x="109128" y="23813"/>
                </a:lnTo>
                <a:cubicBezTo>
                  <a:pt x="107540" y="19050"/>
                  <a:pt x="108542" y="12310"/>
                  <a:pt x="104365" y="9525"/>
                </a:cubicBezTo>
                <a:lnTo>
                  <a:pt x="90078" y="0"/>
                </a:lnTo>
                <a:cubicBezTo>
                  <a:pt x="-16253" y="5908"/>
                  <a:pt x="18641" y="27782"/>
                  <a:pt x="4353" y="33338"/>
                </a:cubicBezTo>
                <a:close/>
              </a:path>
            </a:pathLst>
          </a:custGeom>
          <a:solidFill>
            <a:srgbClr val="961500"/>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833633" y="4322251"/>
            <a:ext cx="1721048" cy="1530862"/>
          </a:xfrm>
          <a:custGeom>
            <a:avLst/>
            <a:gdLst>
              <a:gd name="connsiteX0" fmla="*/ 38405 w 1721048"/>
              <a:gd name="connsiteY0" fmla="*/ 102112 h 1530862"/>
              <a:gd name="connsiteX1" fmla="*/ 38405 w 1721048"/>
              <a:gd name="connsiteY1" fmla="*/ 102112 h 1530862"/>
              <a:gd name="connsiteX2" fmla="*/ 81267 w 1721048"/>
              <a:gd name="connsiteY2" fmla="*/ 92587 h 1530862"/>
              <a:gd name="connsiteX3" fmla="*/ 95555 w 1721048"/>
              <a:gd name="connsiteY3" fmla="*/ 87824 h 1530862"/>
              <a:gd name="connsiteX4" fmla="*/ 109842 w 1721048"/>
              <a:gd name="connsiteY4" fmla="*/ 97349 h 1530862"/>
              <a:gd name="connsiteX5" fmla="*/ 124130 w 1721048"/>
              <a:gd name="connsiteY5" fmla="*/ 130687 h 1530862"/>
              <a:gd name="connsiteX6" fmla="*/ 133655 w 1721048"/>
              <a:gd name="connsiteY6" fmla="*/ 164024 h 1530862"/>
              <a:gd name="connsiteX7" fmla="*/ 143180 w 1721048"/>
              <a:gd name="connsiteY7" fmla="*/ 178312 h 1530862"/>
              <a:gd name="connsiteX8" fmla="*/ 205092 w 1721048"/>
              <a:gd name="connsiteY8" fmla="*/ 173549 h 1530862"/>
              <a:gd name="connsiteX9" fmla="*/ 214617 w 1721048"/>
              <a:gd name="connsiteY9" fmla="*/ 144974 h 1530862"/>
              <a:gd name="connsiteX10" fmla="*/ 186042 w 1721048"/>
              <a:gd name="connsiteY10" fmla="*/ 97349 h 1530862"/>
              <a:gd name="connsiteX11" fmla="*/ 176517 w 1721048"/>
              <a:gd name="connsiteY11" fmla="*/ 78299 h 1530862"/>
              <a:gd name="connsiteX12" fmla="*/ 195567 w 1721048"/>
              <a:gd name="connsiteY12" fmla="*/ 30674 h 1530862"/>
              <a:gd name="connsiteX13" fmla="*/ 214617 w 1721048"/>
              <a:gd name="connsiteY13" fmla="*/ 35437 h 1530862"/>
              <a:gd name="connsiteX14" fmla="*/ 233667 w 1721048"/>
              <a:gd name="connsiteY14" fmla="*/ 64012 h 1530862"/>
              <a:gd name="connsiteX15" fmla="*/ 243192 w 1721048"/>
              <a:gd name="connsiteY15" fmla="*/ 92587 h 1530862"/>
              <a:gd name="connsiteX16" fmla="*/ 257480 w 1721048"/>
              <a:gd name="connsiteY16" fmla="*/ 125924 h 1530862"/>
              <a:gd name="connsiteX17" fmla="*/ 314630 w 1721048"/>
              <a:gd name="connsiteY17" fmla="*/ 121162 h 1530862"/>
              <a:gd name="connsiteX18" fmla="*/ 319392 w 1721048"/>
              <a:gd name="connsiteY18" fmla="*/ 106874 h 1530862"/>
              <a:gd name="connsiteX19" fmla="*/ 328917 w 1721048"/>
              <a:gd name="connsiteY19" fmla="*/ 73537 h 1530862"/>
              <a:gd name="connsiteX20" fmla="*/ 338442 w 1721048"/>
              <a:gd name="connsiteY20" fmla="*/ 59249 h 1530862"/>
              <a:gd name="connsiteX21" fmla="*/ 343205 w 1721048"/>
              <a:gd name="connsiteY21" fmla="*/ 16387 h 1530862"/>
              <a:gd name="connsiteX22" fmla="*/ 414642 w 1721048"/>
              <a:gd name="connsiteY22" fmla="*/ 6862 h 1530862"/>
              <a:gd name="connsiteX23" fmla="*/ 443217 w 1721048"/>
              <a:gd name="connsiteY23" fmla="*/ 35437 h 1530862"/>
              <a:gd name="connsiteX24" fmla="*/ 467030 w 1721048"/>
              <a:gd name="connsiteY24" fmla="*/ 68774 h 1530862"/>
              <a:gd name="connsiteX25" fmla="*/ 471792 w 1721048"/>
              <a:gd name="connsiteY25" fmla="*/ 83062 h 1530862"/>
              <a:gd name="connsiteX26" fmla="*/ 481317 w 1721048"/>
              <a:gd name="connsiteY26" fmla="*/ 140212 h 1530862"/>
              <a:gd name="connsiteX27" fmla="*/ 490842 w 1721048"/>
              <a:gd name="connsiteY27" fmla="*/ 154499 h 1530862"/>
              <a:gd name="connsiteX28" fmla="*/ 495605 w 1721048"/>
              <a:gd name="connsiteY28" fmla="*/ 168787 h 1530862"/>
              <a:gd name="connsiteX29" fmla="*/ 500367 w 1721048"/>
              <a:gd name="connsiteY29" fmla="*/ 202124 h 1530862"/>
              <a:gd name="connsiteX30" fmla="*/ 533705 w 1721048"/>
              <a:gd name="connsiteY30" fmla="*/ 244987 h 1530862"/>
              <a:gd name="connsiteX31" fmla="*/ 557517 w 1721048"/>
              <a:gd name="connsiteY31" fmla="*/ 273562 h 1530862"/>
              <a:gd name="connsiteX32" fmla="*/ 567042 w 1721048"/>
              <a:gd name="connsiteY32" fmla="*/ 287849 h 1530862"/>
              <a:gd name="connsiteX33" fmla="*/ 605142 w 1721048"/>
              <a:gd name="connsiteY33" fmla="*/ 302137 h 1530862"/>
              <a:gd name="connsiteX34" fmla="*/ 667055 w 1721048"/>
              <a:gd name="connsiteY34" fmla="*/ 330712 h 1530862"/>
              <a:gd name="connsiteX35" fmla="*/ 681342 w 1721048"/>
              <a:gd name="connsiteY35" fmla="*/ 344999 h 1530862"/>
              <a:gd name="connsiteX36" fmla="*/ 709917 w 1721048"/>
              <a:gd name="connsiteY36" fmla="*/ 354524 h 1530862"/>
              <a:gd name="connsiteX37" fmla="*/ 752780 w 1721048"/>
              <a:gd name="connsiteY37" fmla="*/ 364049 h 1530862"/>
              <a:gd name="connsiteX38" fmla="*/ 767067 w 1721048"/>
              <a:gd name="connsiteY38" fmla="*/ 368812 h 1530862"/>
              <a:gd name="connsiteX39" fmla="*/ 828980 w 1721048"/>
              <a:gd name="connsiteY39" fmla="*/ 359287 h 1530862"/>
              <a:gd name="connsiteX40" fmla="*/ 848030 w 1721048"/>
              <a:gd name="connsiteY40" fmla="*/ 349762 h 1530862"/>
              <a:gd name="connsiteX41" fmla="*/ 857555 w 1721048"/>
              <a:gd name="connsiteY41" fmla="*/ 335474 h 1530862"/>
              <a:gd name="connsiteX42" fmla="*/ 886130 w 1721048"/>
              <a:gd name="connsiteY42" fmla="*/ 316424 h 1530862"/>
              <a:gd name="connsiteX43" fmla="*/ 905180 w 1721048"/>
              <a:gd name="connsiteY43" fmla="*/ 287849 h 1530862"/>
              <a:gd name="connsiteX44" fmla="*/ 933755 w 1721048"/>
              <a:gd name="connsiteY44" fmla="*/ 268799 h 1530862"/>
              <a:gd name="connsiteX45" fmla="*/ 971855 w 1721048"/>
              <a:gd name="connsiteY45" fmla="*/ 259274 h 1530862"/>
              <a:gd name="connsiteX46" fmla="*/ 1052817 w 1721048"/>
              <a:gd name="connsiteY46" fmla="*/ 264037 h 1530862"/>
              <a:gd name="connsiteX47" fmla="*/ 1076630 w 1721048"/>
              <a:gd name="connsiteY47" fmla="*/ 287849 h 1530862"/>
              <a:gd name="connsiteX48" fmla="*/ 1090917 w 1721048"/>
              <a:gd name="connsiteY48" fmla="*/ 297374 h 1530862"/>
              <a:gd name="connsiteX49" fmla="*/ 1114730 w 1721048"/>
              <a:gd name="connsiteY49" fmla="*/ 311662 h 1530862"/>
              <a:gd name="connsiteX50" fmla="*/ 1138542 w 1721048"/>
              <a:gd name="connsiteY50" fmla="*/ 340237 h 1530862"/>
              <a:gd name="connsiteX51" fmla="*/ 1162355 w 1721048"/>
              <a:gd name="connsiteY51" fmla="*/ 364049 h 1530862"/>
              <a:gd name="connsiteX52" fmla="*/ 1171880 w 1721048"/>
              <a:gd name="connsiteY52" fmla="*/ 378337 h 1530862"/>
              <a:gd name="connsiteX53" fmla="*/ 1186167 w 1721048"/>
              <a:gd name="connsiteY53" fmla="*/ 387862 h 1530862"/>
              <a:gd name="connsiteX54" fmla="*/ 1219505 w 1721048"/>
              <a:gd name="connsiteY54" fmla="*/ 406912 h 1530862"/>
              <a:gd name="connsiteX55" fmla="*/ 1238555 w 1721048"/>
              <a:gd name="connsiteY55" fmla="*/ 435487 h 1530862"/>
              <a:gd name="connsiteX56" fmla="*/ 1248080 w 1721048"/>
              <a:gd name="connsiteY56" fmla="*/ 449774 h 1530862"/>
              <a:gd name="connsiteX57" fmla="*/ 1257605 w 1721048"/>
              <a:gd name="connsiteY57" fmla="*/ 487874 h 1530862"/>
              <a:gd name="connsiteX58" fmla="*/ 1271892 w 1721048"/>
              <a:gd name="connsiteY58" fmla="*/ 521212 h 1530862"/>
              <a:gd name="connsiteX59" fmla="*/ 1290942 w 1721048"/>
              <a:gd name="connsiteY59" fmla="*/ 549787 h 1530862"/>
              <a:gd name="connsiteX60" fmla="*/ 1324280 w 1721048"/>
              <a:gd name="connsiteY60" fmla="*/ 564074 h 1530862"/>
              <a:gd name="connsiteX61" fmla="*/ 1329042 w 1721048"/>
              <a:gd name="connsiteY61" fmla="*/ 578362 h 1530862"/>
              <a:gd name="connsiteX62" fmla="*/ 1333805 w 1721048"/>
              <a:gd name="connsiteY62" fmla="*/ 625987 h 1530862"/>
              <a:gd name="connsiteX63" fmla="*/ 1348092 w 1721048"/>
              <a:gd name="connsiteY63" fmla="*/ 635512 h 1530862"/>
              <a:gd name="connsiteX64" fmla="*/ 1352855 w 1721048"/>
              <a:gd name="connsiteY64" fmla="*/ 649799 h 1530862"/>
              <a:gd name="connsiteX65" fmla="*/ 1386192 w 1721048"/>
              <a:gd name="connsiteY65" fmla="*/ 692662 h 1530862"/>
              <a:gd name="connsiteX66" fmla="*/ 1390955 w 1721048"/>
              <a:gd name="connsiteY66" fmla="*/ 754574 h 1530862"/>
              <a:gd name="connsiteX67" fmla="*/ 1395717 w 1721048"/>
              <a:gd name="connsiteY67" fmla="*/ 768862 h 1530862"/>
              <a:gd name="connsiteX68" fmla="*/ 1410005 w 1721048"/>
              <a:gd name="connsiteY68" fmla="*/ 821249 h 1530862"/>
              <a:gd name="connsiteX69" fmla="*/ 1405242 w 1721048"/>
              <a:gd name="connsiteY69" fmla="*/ 1045087 h 1530862"/>
              <a:gd name="connsiteX70" fmla="*/ 1386192 w 1721048"/>
              <a:gd name="connsiteY70" fmla="*/ 1064137 h 1530862"/>
              <a:gd name="connsiteX71" fmla="*/ 1381430 w 1721048"/>
              <a:gd name="connsiteY71" fmla="*/ 1078424 h 1530862"/>
              <a:gd name="connsiteX72" fmla="*/ 1362380 w 1721048"/>
              <a:gd name="connsiteY72" fmla="*/ 1106999 h 1530862"/>
              <a:gd name="connsiteX73" fmla="*/ 1357617 w 1721048"/>
              <a:gd name="connsiteY73" fmla="*/ 1126049 h 1530862"/>
              <a:gd name="connsiteX74" fmla="*/ 1352855 w 1721048"/>
              <a:gd name="connsiteY74" fmla="*/ 1140337 h 1530862"/>
              <a:gd name="connsiteX75" fmla="*/ 1419530 w 1721048"/>
              <a:gd name="connsiteY75" fmla="*/ 1159387 h 1530862"/>
              <a:gd name="connsiteX76" fmla="*/ 1433817 w 1721048"/>
              <a:gd name="connsiteY76" fmla="*/ 1164149 h 1530862"/>
              <a:gd name="connsiteX77" fmla="*/ 1471917 w 1721048"/>
              <a:gd name="connsiteY77" fmla="*/ 1207012 h 1530862"/>
              <a:gd name="connsiteX78" fmla="*/ 1548117 w 1721048"/>
              <a:gd name="connsiteY78" fmla="*/ 1216537 h 1530862"/>
              <a:gd name="connsiteX79" fmla="*/ 1719567 w 1721048"/>
              <a:gd name="connsiteY79" fmla="*/ 1211774 h 1530862"/>
              <a:gd name="connsiteX80" fmla="*/ 1714805 w 1721048"/>
              <a:gd name="connsiteY80" fmla="*/ 1226062 h 1530862"/>
              <a:gd name="connsiteX81" fmla="*/ 1710042 w 1721048"/>
              <a:gd name="connsiteY81" fmla="*/ 1307024 h 1530862"/>
              <a:gd name="connsiteX82" fmla="*/ 1695755 w 1721048"/>
              <a:gd name="connsiteY82" fmla="*/ 1321312 h 1530862"/>
              <a:gd name="connsiteX83" fmla="*/ 1586217 w 1721048"/>
              <a:gd name="connsiteY83" fmla="*/ 1345124 h 1530862"/>
              <a:gd name="connsiteX84" fmla="*/ 1571930 w 1721048"/>
              <a:gd name="connsiteY84" fmla="*/ 1354649 h 1530862"/>
              <a:gd name="connsiteX85" fmla="*/ 1567167 w 1721048"/>
              <a:gd name="connsiteY85" fmla="*/ 1368937 h 1530862"/>
              <a:gd name="connsiteX86" fmla="*/ 1557642 w 1721048"/>
              <a:gd name="connsiteY86" fmla="*/ 1383224 h 1530862"/>
              <a:gd name="connsiteX87" fmla="*/ 1557642 w 1721048"/>
              <a:gd name="connsiteY87" fmla="*/ 1426087 h 1530862"/>
              <a:gd name="connsiteX88" fmla="*/ 1471917 w 1721048"/>
              <a:gd name="connsiteY88" fmla="*/ 1430849 h 1530862"/>
              <a:gd name="connsiteX89" fmla="*/ 1457630 w 1721048"/>
              <a:gd name="connsiteY89" fmla="*/ 1435612 h 1530862"/>
              <a:gd name="connsiteX90" fmla="*/ 1429055 w 1721048"/>
              <a:gd name="connsiteY90" fmla="*/ 1464187 h 1530862"/>
              <a:gd name="connsiteX91" fmla="*/ 1419530 w 1721048"/>
              <a:gd name="connsiteY91" fmla="*/ 1478474 h 1530862"/>
              <a:gd name="connsiteX92" fmla="*/ 1376667 w 1721048"/>
              <a:gd name="connsiteY92" fmla="*/ 1502287 h 1530862"/>
              <a:gd name="connsiteX93" fmla="*/ 1362380 w 1721048"/>
              <a:gd name="connsiteY93" fmla="*/ 1507049 h 1530862"/>
              <a:gd name="connsiteX94" fmla="*/ 1348092 w 1721048"/>
              <a:gd name="connsiteY94" fmla="*/ 1516574 h 1530862"/>
              <a:gd name="connsiteX95" fmla="*/ 1319517 w 1721048"/>
              <a:gd name="connsiteY95" fmla="*/ 1526099 h 1530862"/>
              <a:gd name="connsiteX96" fmla="*/ 1295705 w 1721048"/>
              <a:gd name="connsiteY96" fmla="*/ 1521337 h 1530862"/>
              <a:gd name="connsiteX97" fmla="*/ 1276655 w 1721048"/>
              <a:gd name="connsiteY97" fmla="*/ 1507049 h 1530862"/>
              <a:gd name="connsiteX98" fmla="*/ 1262367 w 1721048"/>
              <a:gd name="connsiteY98" fmla="*/ 1502287 h 1530862"/>
              <a:gd name="connsiteX99" fmla="*/ 1248080 w 1721048"/>
              <a:gd name="connsiteY99" fmla="*/ 1492762 h 1530862"/>
              <a:gd name="connsiteX100" fmla="*/ 1214742 w 1721048"/>
              <a:gd name="connsiteY100" fmla="*/ 1483237 h 1530862"/>
              <a:gd name="connsiteX101" fmla="*/ 1190930 w 1721048"/>
              <a:gd name="connsiteY101" fmla="*/ 1473712 h 1530862"/>
              <a:gd name="connsiteX102" fmla="*/ 1176642 w 1721048"/>
              <a:gd name="connsiteY102" fmla="*/ 1464187 h 1530862"/>
              <a:gd name="connsiteX103" fmla="*/ 1157592 w 1721048"/>
              <a:gd name="connsiteY103" fmla="*/ 1459424 h 1530862"/>
              <a:gd name="connsiteX104" fmla="*/ 1138542 w 1721048"/>
              <a:gd name="connsiteY104" fmla="*/ 1449899 h 1530862"/>
              <a:gd name="connsiteX105" fmla="*/ 1038530 w 1721048"/>
              <a:gd name="connsiteY105" fmla="*/ 1440374 h 1530862"/>
              <a:gd name="connsiteX106" fmla="*/ 1024242 w 1721048"/>
              <a:gd name="connsiteY106" fmla="*/ 1454662 h 1530862"/>
              <a:gd name="connsiteX107" fmla="*/ 1009955 w 1721048"/>
              <a:gd name="connsiteY107" fmla="*/ 1464187 h 1530862"/>
              <a:gd name="connsiteX108" fmla="*/ 990905 w 1721048"/>
              <a:gd name="connsiteY108" fmla="*/ 1478474 h 1530862"/>
              <a:gd name="connsiteX109" fmla="*/ 957567 w 1721048"/>
              <a:gd name="connsiteY109" fmla="*/ 1487999 h 1530862"/>
              <a:gd name="connsiteX110" fmla="*/ 900417 w 1721048"/>
              <a:gd name="connsiteY110" fmla="*/ 1483237 h 1530862"/>
              <a:gd name="connsiteX111" fmla="*/ 886130 w 1721048"/>
              <a:gd name="connsiteY111" fmla="*/ 1473712 h 1530862"/>
              <a:gd name="connsiteX112" fmla="*/ 748017 w 1721048"/>
              <a:gd name="connsiteY112" fmla="*/ 1487999 h 1530862"/>
              <a:gd name="connsiteX113" fmla="*/ 738492 w 1721048"/>
              <a:gd name="connsiteY113" fmla="*/ 1502287 h 1530862"/>
              <a:gd name="connsiteX114" fmla="*/ 690867 w 1721048"/>
              <a:gd name="connsiteY114" fmla="*/ 1530862 h 1530862"/>
              <a:gd name="connsiteX115" fmla="*/ 633717 w 1721048"/>
              <a:gd name="connsiteY115" fmla="*/ 1526099 h 1530862"/>
              <a:gd name="connsiteX116" fmla="*/ 619430 w 1721048"/>
              <a:gd name="connsiteY116" fmla="*/ 1521337 h 1530862"/>
              <a:gd name="connsiteX117" fmla="*/ 590855 w 1721048"/>
              <a:gd name="connsiteY117" fmla="*/ 1516574 h 1530862"/>
              <a:gd name="connsiteX118" fmla="*/ 571805 w 1721048"/>
              <a:gd name="connsiteY118" fmla="*/ 1507049 h 1530862"/>
              <a:gd name="connsiteX119" fmla="*/ 538467 w 1721048"/>
              <a:gd name="connsiteY119" fmla="*/ 1487999 h 1530862"/>
              <a:gd name="connsiteX120" fmla="*/ 500367 w 1721048"/>
              <a:gd name="connsiteY120" fmla="*/ 1478474 h 1530862"/>
              <a:gd name="connsiteX121" fmla="*/ 481317 w 1721048"/>
              <a:gd name="connsiteY121" fmla="*/ 1473712 h 1530862"/>
              <a:gd name="connsiteX122" fmla="*/ 457505 w 1721048"/>
              <a:gd name="connsiteY122" fmla="*/ 1464187 h 1530862"/>
              <a:gd name="connsiteX123" fmla="*/ 414642 w 1721048"/>
              <a:gd name="connsiteY123" fmla="*/ 1426087 h 1530862"/>
              <a:gd name="connsiteX124" fmla="*/ 400355 w 1721048"/>
              <a:gd name="connsiteY124" fmla="*/ 1416562 h 1530862"/>
              <a:gd name="connsiteX125" fmla="*/ 362255 w 1721048"/>
              <a:gd name="connsiteY125" fmla="*/ 1407037 h 1530862"/>
              <a:gd name="connsiteX126" fmla="*/ 343205 w 1721048"/>
              <a:gd name="connsiteY126" fmla="*/ 1402274 h 1530862"/>
              <a:gd name="connsiteX127" fmla="*/ 314630 w 1721048"/>
              <a:gd name="connsiteY127" fmla="*/ 1383224 h 1530862"/>
              <a:gd name="connsiteX128" fmla="*/ 276530 w 1721048"/>
              <a:gd name="connsiteY128" fmla="*/ 1345124 h 1530862"/>
              <a:gd name="connsiteX129" fmla="*/ 243192 w 1721048"/>
              <a:gd name="connsiteY129" fmla="*/ 1326074 h 1530862"/>
              <a:gd name="connsiteX130" fmla="*/ 200330 w 1721048"/>
              <a:gd name="connsiteY130" fmla="*/ 1311787 h 1530862"/>
              <a:gd name="connsiteX131" fmla="*/ 186042 w 1721048"/>
              <a:gd name="connsiteY131" fmla="*/ 1307024 h 1530862"/>
              <a:gd name="connsiteX132" fmla="*/ 171755 w 1721048"/>
              <a:gd name="connsiteY132" fmla="*/ 1297499 h 1530862"/>
              <a:gd name="connsiteX133" fmla="*/ 205092 w 1721048"/>
              <a:gd name="connsiteY133" fmla="*/ 1278449 h 1530862"/>
              <a:gd name="connsiteX134" fmla="*/ 233667 w 1721048"/>
              <a:gd name="connsiteY134" fmla="*/ 1259399 h 1530862"/>
              <a:gd name="connsiteX135" fmla="*/ 238430 w 1721048"/>
              <a:gd name="connsiteY135" fmla="*/ 1240349 h 1530862"/>
              <a:gd name="connsiteX136" fmla="*/ 247955 w 1721048"/>
              <a:gd name="connsiteY136" fmla="*/ 1173674 h 1530862"/>
              <a:gd name="connsiteX137" fmla="*/ 257480 w 1721048"/>
              <a:gd name="connsiteY137" fmla="*/ 1154624 h 1530862"/>
              <a:gd name="connsiteX138" fmla="*/ 271767 w 1721048"/>
              <a:gd name="connsiteY138" fmla="*/ 1145099 h 1530862"/>
              <a:gd name="connsiteX139" fmla="*/ 290817 w 1721048"/>
              <a:gd name="connsiteY139" fmla="*/ 1130812 h 1530862"/>
              <a:gd name="connsiteX140" fmla="*/ 333680 w 1721048"/>
              <a:gd name="connsiteY140" fmla="*/ 1092712 h 1530862"/>
              <a:gd name="connsiteX141" fmla="*/ 347967 w 1721048"/>
              <a:gd name="connsiteY141" fmla="*/ 1087949 h 1530862"/>
              <a:gd name="connsiteX142" fmla="*/ 376542 w 1721048"/>
              <a:gd name="connsiteY142" fmla="*/ 1035562 h 1530862"/>
              <a:gd name="connsiteX143" fmla="*/ 381305 w 1721048"/>
              <a:gd name="connsiteY143" fmla="*/ 1021274 h 1530862"/>
              <a:gd name="connsiteX144" fmla="*/ 405117 w 1721048"/>
              <a:gd name="connsiteY144" fmla="*/ 992699 h 1530862"/>
              <a:gd name="connsiteX145" fmla="*/ 414642 w 1721048"/>
              <a:gd name="connsiteY145" fmla="*/ 935549 h 1530862"/>
              <a:gd name="connsiteX146" fmla="*/ 390830 w 1721048"/>
              <a:gd name="connsiteY146" fmla="*/ 926024 h 1530862"/>
              <a:gd name="connsiteX147" fmla="*/ 328917 w 1721048"/>
              <a:gd name="connsiteY147" fmla="*/ 940312 h 1530862"/>
              <a:gd name="connsiteX148" fmla="*/ 314630 w 1721048"/>
              <a:gd name="connsiteY148" fmla="*/ 968887 h 1530862"/>
              <a:gd name="connsiteX149" fmla="*/ 309867 w 1721048"/>
              <a:gd name="connsiteY149" fmla="*/ 992699 h 1530862"/>
              <a:gd name="connsiteX150" fmla="*/ 305105 w 1721048"/>
              <a:gd name="connsiteY150" fmla="*/ 1026037 h 1530862"/>
              <a:gd name="connsiteX151" fmla="*/ 295580 w 1721048"/>
              <a:gd name="connsiteY151" fmla="*/ 1040324 h 1530862"/>
              <a:gd name="connsiteX152" fmla="*/ 309867 w 1721048"/>
              <a:gd name="connsiteY152" fmla="*/ 1045087 h 1530862"/>
              <a:gd name="connsiteX153" fmla="*/ 367017 w 1721048"/>
              <a:gd name="connsiteY153" fmla="*/ 1040324 h 1530862"/>
              <a:gd name="connsiteX154" fmla="*/ 281292 w 1721048"/>
              <a:gd name="connsiteY154" fmla="*/ 1035562 h 1530862"/>
              <a:gd name="connsiteX155" fmla="*/ 257480 w 1721048"/>
              <a:gd name="connsiteY155" fmla="*/ 1011749 h 1530862"/>
              <a:gd name="connsiteX156" fmla="*/ 228905 w 1721048"/>
              <a:gd name="connsiteY156" fmla="*/ 1002224 h 1530862"/>
              <a:gd name="connsiteX157" fmla="*/ 214617 w 1721048"/>
              <a:gd name="connsiteY157" fmla="*/ 987937 h 1530862"/>
              <a:gd name="connsiteX158" fmla="*/ 195567 w 1721048"/>
              <a:gd name="connsiteY158" fmla="*/ 983174 h 1530862"/>
              <a:gd name="connsiteX159" fmla="*/ 162230 w 1721048"/>
              <a:gd name="connsiteY159" fmla="*/ 973649 h 1530862"/>
              <a:gd name="connsiteX160" fmla="*/ 128892 w 1721048"/>
              <a:gd name="connsiteY160" fmla="*/ 945074 h 1530862"/>
              <a:gd name="connsiteX161" fmla="*/ 114605 w 1721048"/>
              <a:gd name="connsiteY161" fmla="*/ 940312 h 1530862"/>
              <a:gd name="connsiteX162" fmla="*/ 100317 w 1721048"/>
              <a:gd name="connsiteY162" fmla="*/ 921262 h 1530862"/>
              <a:gd name="connsiteX163" fmla="*/ 57455 w 1721048"/>
              <a:gd name="connsiteY163" fmla="*/ 911737 h 1530862"/>
              <a:gd name="connsiteX164" fmla="*/ 14592 w 1721048"/>
              <a:gd name="connsiteY164" fmla="*/ 892687 h 1530862"/>
              <a:gd name="connsiteX165" fmla="*/ 305 w 1721048"/>
              <a:gd name="connsiteY165" fmla="*/ 859349 h 1530862"/>
              <a:gd name="connsiteX166" fmla="*/ 43167 w 1721048"/>
              <a:gd name="connsiteY166" fmla="*/ 773624 h 1530862"/>
              <a:gd name="connsiteX167" fmla="*/ 62217 w 1721048"/>
              <a:gd name="connsiteY167" fmla="*/ 745049 h 1530862"/>
              <a:gd name="connsiteX168" fmla="*/ 81267 w 1721048"/>
              <a:gd name="connsiteY168" fmla="*/ 725999 h 1530862"/>
              <a:gd name="connsiteX169" fmla="*/ 90792 w 1721048"/>
              <a:gd name="connsiteY169" fmla="*/ 711712 h 1530862"/>
              <a:gd name="connsiteX170" fmla="*/ 105080 w 1721048"/>
              <a:gd name="connsiteY170" fmla="*/ 697424 h 1530862"/>
              <a:gd name="connsiteX171" fmla="*/ 138417 w 1721048"/>
              <a:gd name="connsiteY171" fmla="*/ 654562 h 1530862"/>
              <a:gd name="connsiteX172" fmla="*/ 143180 w 1721048"/>
              <a:gd name="connsiteY172" fmla="*/ 640274 h 1530862"/>
              <a:gd name="connsiteX173" fmla="*/ 162230 w 1721048"/>
              <a:gd name="connsiteY173" fmla="*/ 625987 h 1530862"/>
              <a:gd name="connsiteX174" fmla="*/ 171755 w 1721048"/>
              <a:gd name="connsiteY174" fmla="*/ 606937 h 1530862"/>
              <a:gd name="connsiteX175" fmla="*/ 190805 w 1721048"/>
              <a:gd name="connsiteY175" fmla="*/ 583124 h 1530862"/>
              <a:gd name="connsiteX176" fmla="*/ 195567 w 1721048"/>
              <a:gd name="connsiteY176" fmla="*/ 564074 h 1530862"/>
              <a:gd name="connsiteX177" fmla="*/ 219380 w 1721048"/>
              <a:gd name="connsiteY177" fmla="*/ 525974 h 1530862"/>
              <a:gd name="connsiteX178" fmla="*/ 200330 w 1721048"/>
              <a:gd name="connsiteY178" fmla="*/ 497399 h 1530862"/>
              <a:gd name="connsiteX179" fmla="*/ 181280 w 1721048"/>
              <a:gd name="connsiteY179" fmla="*/ 468824 h 1530862"/>
              <a:gd name="connsiteX180" fmla="*/ 138417 w 1721048"/>
              <a:gd name="connsiteY180" fmla="*/ 449774 h 1530862"/>
              <a:gd name="connsiteX181" fmla="*/ 109842 w 1721048"/>
              <a:gd name="connsiteY181" fmla="*/ 416437 h 1530862"/>
              <a:gd name="connsiteX182" fmla="*/ 76505 w 1721048"/>
              <a:gd name="connsiteY182" fmla="*/ 383099 h 1530862"/>
              <a:gd name="connsiteX183" fmla="*/ 71742 w 1721048"/>
              <a:gd name="connsiteY183" fmla="*/ 354524 h 1530862"/>
              <a:gd name="connsiteX184" fmla="*/ 62217 w 1721048"/>
              <a:gd name="connsiteY184" fmla="*/ 335474 h 1530862"/>
              <a:gd name="connsiteX185" fmla="*/ 57455 w 1721048"/>
              <a:gd name="connsiteY185" fmla="*/ 321187 h 1530862"/>
              <a:gd name="connsiteX186" fmla="*/ 47930 w 1721048"/>
              <a:gd name="connsiteY186" fmla="*/ 306899 h 1530862"/>
              <a:gd name="connsiteX187" fmla="*/ 38405 w 1721048"/>
              <a:gd name="connsiteY187" fmla="*/ 283087 h 1530862"/>
              <a:gd name="connsiteX188" fmla="*/ 33642 w 1721048"/>
              <a:gd name="connsiteY188" fmla="*/ 268799 h 1530862"/>
              <a:gd name="connsiteX189" fmla="*/ 24117 w 1721048"/>
              <a:gd name="connsiteY189" fmla="*/ 254512 h 1530862"/>
              <a:gd name="connsiteX190" fmla="*/ 38405 w 1721048"/>
              <a:gd name="connsiteY190" fmla="*/ 106874 h 1530862"/>
              <a:gd name="connsiteX191" fmla="*/ 38405 w 1721048"/>
              <a:gd name="connsiteY191" fmla="*/ 102112 h 153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721048" h="1530862">
                <a:moveTo>
                  <a:pt x="38405" y="102112"/>
                </a:moveTo>
                <a:lnTo>
                  <a:pt x="38405" y="102112"/>
                </a:lnTo>
                <a:cubicBezTo>
                  <a:pt x="52692" y="98937"/>
                  <a:pt x="67068" y="96137"/>
                  <a:pt x="81267" y="92587"/>
                </a:cubicBezTo>
                <a:cubicBezTo>
                  <a:pt x="86137" y="91369"/>
                  <a:pt x="90603" y="86999"/>
                  <a:pt x="95555" y="87824"/>
                </a:cubicBezTo>
                <a:cubicBezTo>
                  <a:pt x="101201" y="88765"/>
                  <a:pt x="105080" y="94174"/>
                  <a:pt x="109842" y="97349"/>
                </a:cubicBezTo>
                <a:cubicBezTo>
                  <a:pt x="119755" y="136998"/>
                  <a:pt x="107684" y="97795"/>
                  <a:pt x="124130" y="130687"/>
                </a:cubicBezTo>
                <a:cubicBezTo>
                  <a:pt x="133393" y="149214"/>
                  <a:pt x="124504" y="142673"/>
                  <a:pt x="133655" y="164024"/>
                </a:cubicBezTo>
                <a:cubicBezTo>
                  <a:pt x="135910" y="169285"/>
                  <a:pt x="140005" y="173549"/>
                  <a:pt x="143180" y="178312"/>
                </a:cubicBezTo>
                <a:cubicBezTo>
                  <a:pt x="163817" y="176724"/>
                  <a:pt x="185012" y="178569"/>
                  <a:pt x="205092" y="173549"/>
                </a:cubicBezTo>
                <a:cubicBezTo>
                  <a:pt x="225723" y="168391"/>
                  <a:pt x="219429" y="156201"/>
                  <a:pt x="214617" y="144974"/>
                </a:cubicBezTo>
                <a:cubicBezTo>
                  <a:pt x="193229" y="95070"/>
                  <a:pt x="219903" y="165072"/>
                  <a:pt x="186042" y="97349"/>
                </a:cubicBezTo>
                <a:lnTo>
                  <a:pt x="176517" y="78299"/>
                </a:lnTo>
                <a:cubicBezTo>
                  <a:pt x="178272" y="64260"/>
                  <a:pt x="172294" y="33998"/>
                  <a:pt x="195567" y="30674"/>
                </a:cubicBezTo>
                <a:cubicBezTo>
                  <a:pt x="202047" y="29748"/>
                  <a:pt x="208267" y="33849"/>
                  <a:pt x="214617" y="35437"/>
                </a:cubicBezTo>
                <a:cubicBezTo>
                  <a:pt x="220967" y="44962"/>
                  <a:pt x="230047" y="53152"/>
                  <a:pt x="233667" y="64012"/>
                </a:cubicBezTo>
                <a:cubicBezTo>
                  <a:pt x="236842" y="73537"/>
                  <a:pt x="238702" y="83607"/>
                  <a:pt x="243192" y="92587"/>
                </a:cubicBezTo>
                <a:cubicBezTo>
                  <a:pt x="254962" y="116127"/>
                  <a:pt x="250472" y="104902"/>
                  <a:pt x="257480" y="125924"/>
                </a:cubicBezTo>
                <a:cubicBezTo>
                  <a:pt x="276530" y="124337"/>
                  <a:pt x="296359" y="126784"/>
                  <a:pt x="314630" y="121162"/>
                </a:cubicBezTo>
                <a:cubicBezTo>
                  <a:pt x="319428" y="119686"/>
                  <a:pt x="318013" y="111701"/>
                  <a:pt x="319392" y="106874"/>
                </a:cubicBezTo>
                <a:cubicBezTo>
                  <a:pt x="321425" y="99759"/>
                  <a:pt x="325113" y="81145"/>
                  <a:pt x="328917" y="73537"/>
                </a:cubicBezTo>
                <a:cubicBezTo>
                  <a:pt x="331477" y="68417"/>
                  <a:pt x="335267" y="64012"/>
                  <a:pt x="338442" y="59249"/>
                </a:cubicBezTo>
                <a:cubicBezTo>
                  <a:pt x="340030" y="44962"/>
                  <a:pt x="338659" y="30025"/>
                  <a:pt x="343205" y="16387"/>
                </a:cubicBezTo>
                <a:cubicBezTo>
                  <a:pt x="352975" y="-12922"/>
                  <a:pt x="401965" y="5805"/>
                  <a:pt x="414642" y="6862"/>
                </a:cubicBezTo>
                <a:cubicBezTo>
                  <a:pt x="424167" y="16387"/>
                  <a:pt x="435135" y="24661"/>
                  <a:pt x="443217" y="35437"/>
                </a:cubicBezTo>
                <a:cubicBezTo>
                  <a:pt x="460939" y="59066"/>
                  <a:pt x="453102" y="47883"/>
                  <a:pt x="467030" y="68774"/>
                </a:cubicBezTo>
                <a:cubicBezTo>
                  <a:pt x="468617" y="73537"/>
                  <a:pt x="470894" y="78123"/>
                  <a:pt x="471792" y="83062"/>
                </a:cubicBezTo>
                <a:cubicBezTo>
                  <a:pt x="473670" y="93389"/>
                  <a:pt x="475342" y="126270"/>
                  <a:pt x="481317" y="140212"/>
                </a:cubicBezTo>
                <a:cubicBezTo>
                  <a:pt x="483572" y="145473"/>
                  <a:pt x="488282" y="149380"/>
                  <a:pt x="490842" y="154499"/>
                </a:cubicBezTo>
                <a:cubicBezTo>
                  <a:pt x="493087" y="158989"/>
                  <a:pt x="494017" y="164024"/>
                  <a:pt x="495605" y="168787"/>
                </a:cubicBezTo>
                <a:cubicBezTo>
                  <a:pt x="497192" y="179899"/>
                  <a:pt x="496337" y="191647"/>
                  <a:pt x="500367" y="202124"/>
                </a:cubicBezTo>
                <a:cubicBezTo>
                  <a:pt x="514946" y="240030"/>
                  <a:pt x="516151" y="220412"/>
                  <a:pt x="533705" y="244987"/>
                </a:cubicBezTo>
                <a:cubicBezTo>
                  <a:pt x="555678" y="275749"/>
                  <a:pt x="529351" y="254784"/>
                  <a:pt x="557517" y="273562"/>
                </a:cubicBezTo>
                <a:cubicBezTo>
                  <a:pt x="560692" y="278324"/>
                  <a:pt x="562995" y="283802"/>
                  <a:pt x="567042" y="287849"/>
                </a:cubicBezTo>
                <a:cubicBezTo>
                  <a:pt x="579305" y="300112"/>
                  <a:pt x="588105" y="298729"/>
                  <a:pt x="605142" y="302137"/>
                </a:cubicBezTo>
                <a:cubicBezTo>
                  <a:pt x="657257" y="328194"/>
                  <a:pt x="635929" y="320336"/>
                  <a:pt x="667055" y="330712"/>
                </a:cubicBezTo>
                <a:cubicBezTo>
                  <a:pt x="671817" y="335474"/>
                  <a:pt x="675455" y="341728"/>
                  <a:pt x="681342" y="344999"/>
                </a:cubicBezTo>
                <a:cubicBezTo>
                  <a:pt x="690119" y="349875"/>
                  <a:pt x="700392" y="351349"/>
                  <a:pt x="709917" y="354524"/>
                </a:cubicBezTo>
                <a:cubicBezTo>
                  <a:pt x="733368" y="362341"/>
                  <a:pt x="719249" y="358461"/>
                  <a:pt x="752780" y="364049"/>
                </a:cubicBezTo>
                <a:cubicBezTo>
                  <a:pt x="757542" y="365637"/>
                  <a:pt x="762047" y="368812"/>
                  <a:pt x="767067" y="368812"/>
                </a:cubicBezTo>
                <a:cubicBezTo>
                  <a:pt x="786621" y="368812"/>
                  <a:pt x="809961" y="367438"/>
                  <a:pt x="828980" y="359287"/>
                </a:cubicBezTo>
                <a:cubicBezTo>
                  <a:pt x="835506" y="356490"/>
                  <a:pt x="841680" y="352937"/>
                  <a:pt x="848030" y="349762"/>
                </a:cubicBezTo>
                <a:cubicBezTo>
                  <a:pt x="851205" y="344999"/>
                  <a:pt x="853247" y="339243"/>
                  <a:pt x="857555" y="335474"/>
                </a:cubicBezTo>
                <a:cubicBezTo>
                  <a:pt x="866170" y="327936"/>
                  <a:pt x="886130" y="316424"/>
                  <a:pt x="886130" y="316424"/>
                </a:cubicBezTo>
                <a:cubicBezTo>
                  <a:pt x="892480" y="306899"/>
                  <a:pt x="895655" y="294199"/>
                  <a:pt x="905180" y="287849"/>
                </a:cubicBezTo>
                <a:cubicBezTo>
                  <a:pt x="914705" y="281499"/>
                  <a:pt x="922530" y="271044"/>
                  <a:pt x="933755" y="268799"/>
                </a:cubicBezTo>
                <a:cubicBezTo>
                  <a:pt x="962490" y="263053"/>
                  <a:pt x="949888" y="266597"/>
                  <a:pt x="971855" y="259274"/>
                </a:cubicBezTo>
                <a:cubicBezTo>
                  <a:pt x="998842" y="260862"/>
                  <a:pt x="1026082" y="260027"/>
                  <a:pt x="1052817" y="264037"/>
                </a:cubicBezTo>
                <a:cubicBezTo>
                  <a:pt x="1067759" y="266278"/>
                  <a:pt x="1068038" y="279257"/>
                  <a:pt x="1076630" y="287849"/>
                </a:cubicBezTo>
                <a:cubicBezTo>
                  <a:pt x="1080677" y="291896"/>
                  <a:pt x="1086063" y="294340"/>
                  <a:pt x="1090917" y="297374"/>
                </a:cubicBezTo>
                <a:cubicBezTo>
                  <a:pt x="1098767" y="302280"/>
                  <a:pt x="1106792" y="306899"/>
                  <a:pt x="1114730" y="311662"/>
                </a:cubicBezTo>
                <a:cubicBezTo>
                  <a:pt x="1138379" y="347134"/>
                  <a:pt x="1107985" y="303568"/>
                  <a:pt x="1138542" y="340237"/>
                </a:cubicBezTo>
                <a:cubicBezTo>
                  <a:pt x="1158383" y="364047"/>
                  <a:pt x="1136163" y="346588"/>
                  <a:pt x="1162355" y="364049"/>
                </a:cubicBezTo>
                <a:cubicBezTo>
                  <a:pt x="1165530" y="368812"/>
                  <a:pt x="1167833" y="374289"/>
                  <a:pt x="1171880" y="378337"/>
                </a:cubicBezTo>
                <a:cubicBezTo>
                  <a:pt x="1175927" y="382384"/>
                  <a:pt x="1181509" y="384535"/>
                  <a:pt x="1186167" y="387862"/>
                </a:cubicBezTo>
                <a:cubicBezTo>
                  <a:pt x="1211395" y="405882"/>
                  <a:pt x="1196320" y="399183"/>
                  <a:pt x="1219505" y="406912"/>
                </a:cubicBezTo>
                <a:lnTo>
                  <a:pt x="1238555" y="435487"/>
                </a:lnTo>
                <a:lnTo>
                  <a:pt x="1248080" y="449774"/>
                </a:lnTo>
                <a:cubicBezTo>
                  <a:pt x="1258965" y="482435"/>
                  <a:pt x="1246111" y="441898"/>
                  <a:pt x="1257605" y="487874"/>
                </a:cubicBezTo>
                <a:cubicBezTo>
                  <a:pt x="1260421" y="499139"/>
                  <a:pt x="1266048" y="511472"/>
                  <a:pt x="1271892" y="521212"/>
                </a:cubicBezTo>
                <a:cubicBezTo>
                  <a:pt x="1277782" y="531028"/>
                  <a:pt x="1280082" y="546167"/>
                  <a:pt x="1290942" y="549787"/>
                </a:cubicBezTo>
                <a:cubicBezTo>
                  <a:pt x="1311965" y="556794"/>
                  <a:pt x="1300740" y="552304"/>
                  <a:pt x="1324280" y="564074"/>
                </a:cubicBezTo>
                <a:cubicBezTo>
                  <a:pt x="1325867" y="568837"/>
                  <a:pt x="1328279" y="573400"/>
                  <a:pt x="1329042" y="578362"/>
                </a:cubicBezTo>
                <a:cubicBezTo>
                  <a:pt x="1331468" y="594131"/>
                  <a:pt x="1328760" y="610852"/>
                  <a:pt x="1333805" y="625987"/>
                </a:cubicBezTo>
                <a:cubicBezTo>
                  <a:pt x="1335615" y="631417"/>
                  <a:pt x="1343330" y="632337"/>
                  <a:pt x="1348092" y="635512"/>
                </a:cubicBezTo>
                <a:cubicBezTo>
                  <a:pt x="1349680" y="640274"/>
                  <a:pt x="1350417" y="645411"/>
                  <a:pt x="1352855" y="649799"/>
                </a:cubicBezTo>
                <a:cubicBezTo>
                  <a:pt x="1367097" y="675433"/>
                  <a:pt x="1368838" y="675306"/>
                  <a:pt x="1386192" y="692662"/>
                </a:cubicBezTo>
                <a:cubicBezTo>
                  <a:pt x="1387780" y="713299"/>
                  <a:pt x="1388388" y="734036"/>
                  <a:pt x="1390955" y="754574"/>
                </a:cubicBezTo>
                <a:cubicBezTo>
                  <a:pt x="1391578" y="759555"/>
                  <a:pt x="1394396" y="764019"/>
                  <a:pt x="1395717" y="768862"/>
                </a:cubicBezTo>
                <a:cubicBezTo>
                  <a:pt x="1411823" y="827922"/>
                  <a:pt x="1399045" y="788373"/>
                  <a:pt x="1410005" y="821249"/>
                </a:cubicBezTo>
                <a:cubicBezTo>
                  <a:pt x="1408417" y="895862"/>
                  <a:pt x="1412524" y="970814"/>
                  <a:pt x="1405242" y="1045087"/>
                </a:cubicBezTo>
                <a:cubicBezTo>
                  <a:pt x="1404366" y="1054024"/>
                  <a:pt x="1391412" y="1056829"/>
                  <a:pt x="1386192" y="1064137"/>
                </a:cubicBezTo>
                <a:cubicBezTo>
                  <a:pt x="1383274" y="1068222"/>
                  <a:pt x="1383868" y="1074036"/>
                  <a:pt x="1381430" y="1078424"/>
                </a:cubicBezTo>
                <a:cubicBezTo>
                  <a:pt x="1375871" y="1088431"/>
                  <a:pt x="1362380" y="1106999"/>
                  <a:pt x="1362380" y="1106999"/>
                </a:cubicBezTo>
                <a:cubicBezTo>
                  <a:pt x="1360792" y="1113349"/>
                  <a:pt x="1359415" y="1119755"/>
                  <a:pt x="1357617" y="1126049"/>
                </a:cubicBezTo>
                <a:cubicBezTo>
                  <a:pt x="1356238" y="1130876"/>
                  <a:pt x="1351267" y="1135574"/>
                  <a:pt x="1352855" y="1140337"/>
                </a:cubicBezTo>
                <a:cubicBezTo>
                  <a:pt x="1361194" y="1165355"/>
                  <a:pt x="1408201" y="1158357"/>
                  <a:pt x="1419530" y="1159387"/>
                </a:cubicBezTo>
                <a:cubicBezTo>
                  <a:pt x="1424292" y="1160974"/>
                  <a:pt x="1430267" y="1160599"/>
                  <a:pt x="1433817" y="1164149"/>
                </a:cubicBezTo>
                <a:cubicBezTo>
                  <a:pt x="1445783" y="1176115"/>
                  <a:pt x="1451674" y="1201951"/>
                  <a:pt x="1471917" y="1207012"/>
                </a:cubicBezTo>
                <a:cubicBezTo>
                  <a:pt x="1496750" y="1213220"/>
                  <a:pt x="1522717" y="1213362"/>
                  <a:pt x="1548117" y="1216537"/>
                </a:cubicBezTo>
                <a:cubicBezTo>
                  <a:pt x="1605267" y="1214949"/>
                  <a:pt x="1662488" y="1208512"/>
                  <a:pt x="1719567" y="1211774"/>
                </a:cubicBezTo>
                <a:cubicBezTo>
                  <a:pt x="1724579" y="1212060"/>
                  <a:pt x="1715305" y="1221067"/>
                  <a:pt x="1714805" y="1226062"/>
                </a:cubicBezTo>
                <a:cubicBezTo>
                  <a:pt x="1712115" y="1252962"/>
                  <a:pt x="1715344" y="1280515"/>
                  <a:pt x="1710042" y="1307024"/>
                </a:cubicBezTo>
                <a:cubicBezTo>
                  <a:pt x="1708721" y="1313628"/>
                  <a:pt x="1701071" y="1317177"/>
                  <a:pt x="1695755" y="1321312"/>
                </a:cubicBezTo>
                <a:cubicBezTo>
                  <a:pt x="1652580" y="1354894"/>
                  <a:pt x="1659967" y="1340786"/>
                  <a:pt x="1586217" y="1345124"/>
                </a:cubicBezTo>
                <a:cubicBezTo>
                  <a:pt x="1581455" y="1348299"/>
                  <a:pt x="1575506" y="1350180"/>
                  <a:pt x="1571930" y="1354649"/>
                </a:cubicBezTo>
                <a:cubicBezTo>
                  <a:pt x="1568794" y="1358569"/>
                  <a:pt x="1569412" y="1364447"/>
                  <a:pt x="1567167" y="1368937"/>
                </a:cubicBezTo>
                <a:cubicBezTo>
                  <a:pt x="1564607" y="1374056"/>
                  <a:pt x="1560817" y="1378462"/>
                  <a:pt x="1557642" y="1383224"/>
                </a:cubicBezTo>
                <a:cubicBezTo>
                  <a:pt x="1546307" y="1417229"/>
                  <a:pt x="1542548" y="1403445"/>
                  <a:pt x="1557642" y="1426087"/>
                </a:cubicBezTo>
                <a:cubicBezTo>
                  <a:pt x="1529067" y="1427674"/>
                  <a:pt x="1500407" y="1428136"/>
                  <a:pt x="1471917" y="1430849"/>
                </a:cubicBezTo>
                <a:cubicBezTo>
                  <a:pt x="1466920" y="1431325"/>
                  <a:pt x="1461593" y="1432530"/>
                  <a:pt x="1457630" y="1435612"/>
                </a:cubicBezTo>
                <a:cubicBezTo>
                  <a:pt x="1446997" y="1443882"/>
                  <a:pt x="1436527" y="1452979"/>
                  <a:pt x="1429055" y="1464187"/>
                </a:cubicBezTo>
                <a:cubicBezTo>
                  <a:pt x="1425880" y="1468949"/>
                  <a:pt x="1423194" y="1474077"/>
                  <a:pt x="1419530" y="1478474"/>
                </a:cubicBezTo>
                <a:cubicBezTo>
                  <a:pt x="1403078" y="1498216"/>
                  <a:pt x="1404275" y="1493085"/>
                  <a:pt x="1376667" y="1502287"/>
                </a:cubicBezTo>
                <a:lnTo>
                  <a:pt x="1362380" y="1507049"/>
                </a:lnTo>
                <a:cubicBezTo>
                  <a:pt x="1357617" y="1510224"/>
                  <a:pt x="1353323" y="1514249"/>
                  <a:pt x="1348092" y="1516574"/>
                </a:cubicBezTo>
                <a:cubicBezTo>
                  <a:pt x="1338917" y="1520652"/>
                  <a:pt x="1319517" y="1526099"/>
                  <a:pt x="1319517" y="1526099"/>
                </a:cubicBezTo>
                <a:cubicBezTo>
                  <a:pt x="1311580" y="1524512"/>
                  <a:pt x="1303102" y="1524625"/>
                  <a:pt x="1295705" y="1521337"/>
                </a:cubicBezTo>
                <a:cubicBezTo>
                  <a:pt x="1288452" y="1518113"/>
                  <a:pt x="1283547" y="1510987"/>
                  <a:pt x="1276655" y="1507049"/>
                </a:cubicBezTo>
                <a:cubicBezTo>
                  <a:pt x="1272296" y="1504558"/>
                  <a:pt x="1267130" y="1503874"/>
                  <a:pt x="1262367" y="1502287"/>
                </a:cubicBezTo>
                <a:cubicBezTo>
                  <a:pt x="1257605" y="1499112"/>
                  <a:pt x="1253199" y="1495322"/>
                  <a:pt x="1248080" y="1492762"/>
                </a:cubicBezTo>
                <a:cubicBezTo>
                  <a:pt x="1238902" y="1488173"/>
                  <a:pt x="1223904" y="1486291"/>
                  <a:pt x="1214742" y="1483237"/>
                </a:cubicBezTo>
                <a:cubicBezTo>
                  <a:pt x="1206632" y="1480534"/>
                  <a:pt x="1198576" y="1477535"/>
                  <a:pt x="1190930" y="1473712"/>
                </a:cubicBezTo>
                <a:cubicBezTo>
                  <a:pt x="1185810" y="1471152"/>
                  <a:pt x="1181903" y="1466442"/>
                  <a:pt x="1176642" y="1464187"/>
                </a:cubicBezTo>
                <a:cubicBezTo>
                  <a:pt x="1170626" y="1461609"/>
                  <a:pt x="1163721" y="1461722"/>
                  <a:pt x="1157592" y="1459424"/>
                </a:cubicBezTo>
                <a:cubicBezTo>
                  <a:pt x="1150945" y="1456931"/>
                  <a:pt x="1144892" y="1453074"/>
                  <a:pt x="1138542" y="1449899"/>
                </a:cubicBezTo>
                <a:cubicBezTo>
                  <a:pt x="1124346" y="1407308"/>
                  <a:pt x="1134879" y="1423618"/>
                  <a:pt x="1038530" y="1440374"/>
                </a:cubicBezTo>
                <a:cubicBezTo>
                  <a:pt x="1031894" y="1441528"/>
                  <a:pt x="1029416" y="1450350"/>
                  <a:pt x="1024242" y="1454662"/>
                </a:cubicBezTo>
                <a:cubicBezTo>
                  <a:pt x="1019845" y="1458326"/>
                  <a:pt x="1014613" y="1460860"/>
                  <a:pt x="1009955" y="1464187"/>
                </a:cubicBezTo>
                <a:cubicBezTo>
                  <a:pt x="1003496" y="1468801"/>
                  <a:pt x="997797" y="1474536"/>
                  <a:pt x="990905" y="1478474"/>
                </a:cubicBezTo>
                <a:cubicBezTo>
                  <a:pt x="985588" y="1481512"/>
                  <a:pt x="961696" y="1486967"/>
                  <a:pt x="957567" y="1487999"/>
                </a:cubicBezTo>
                <a:cubicBezTo>
                  <a:pt x="938517" y="1486412"/>
                  <a:pt x="919162" y="1486986"/>
                  <a:pt x="900417" y="1483237"/>
                </a:cubicBezTo>
                <a:cubicBezTo>
                  <a:pt x="894804" y="1482115"/>
                  <a:pt x="891854" y="1473712"/>
                  <a:pt x="886130" y="1473712"/>
                </a:cubicBezTo>
                <a:cubicBezTo>
                  <a:pt x="875186" y="1473712"/>
                  <a:pt x="778167" y="1484649"/>
                  <a:pt x="748017" y="1487999"/>
                </a:cubicBezTo>
                <a:cubicBezTo>
                  <a:pt x="744842" y="1492762"/>
                  <a:pt x="742800" y="1498518"/>
                  <a:pt x="738492" y="1502287"/>
                </a:cubicBezTo>
                <a:cubicBezTo>
                  <a:pt x="723167" y="1515696"/>
                  <a:pt x="708275" y="1522158"/>
                  <a:pt x="690867" y="1530862"/>
                </a:cubicBezTo>
                <a:cubicBezTo>
                  <a:pt x="671817" y="1529274"/>
                  <a:pt x="652665" y="1528625"/>
                  <a:pt x="633717" y="1526099"/>
                </a:cubicBezTo>
                <a:cubicBezTo>
                  <a:pt x="628741" y="1525436"/>
                  <a:pt x="624330" y="1522426"/>
                  <a:pt x="619430" y="1521337"/>
                </a:cubicBezTo>
                <a:cubicBezTo>
                  <a:pt x="610004" y="1519242"/>
                  <a:pt x="600380" y="1518162"/>
                  <a:pt x="590855" y="1516574"/>
                </a:cubicBezTo>
                <a:cubicBezTo>
                  <a:pt x="584505" y="1513399"/>
                  <a:pt x="577969" y="1510571"/>
                  <a:pt x="571805" y="1507049"/>
                </a:cubicBezTo>
                <a:cubicBezTo>
                  <a:pt x="557174" y="1498688"/>
                  <a:pt x="555735" y="1493755"/>
                  <a:pt x="538467" y="1487999"/>
                </a:cubicBezTo>
                <a:cubicBezTo>
                  <a:pt x="526048" y="1483859"/>
                  <a:pt x="513067" y="1481649"/>
                  <a:pt x="500367" y="1478474"/>
                </a:cubicBezTo>
                <a:cubicBezTo>
                  <a:pt x="494017" y="1476887"/>
                  <a:pt x="487394" y="1476143"/>
                  <a:pt x="481317" y="1473712"/>
                </a:cubicBezTo>
                <a:lnTo>
                  <a:pt x="457505" y="1464187"/>
                </a:lnTo>
                <a:cubicBezTo>
                  <a:pt x="433032" y="1439714"/>
                  <a:pt x="439171" y="1443608"/>
                  <a:pt x="414642" y="1426087"/>
                </a:cubicBezTo>
                <a:cubicBezTo>
                  <a:pt x="409984" y="1422760"/>
                  <a:pt x="405734" y="1418518"/>
                  <a:pt x="400355" y="1416562"/>
                </a:cubicBezTo>
                <a:cubicBezTo>
                  <a:pt x="388052" y="1412088"/>
                  <a:pt x="374955" y="1410212"/>
                  <a:pt x="362255" y="1407037"/>
                </a:cubicBezTo>
                <a:lnTo>
                  <a:pt x="343205" y="1402274"/>
                </a:lnTo>
                <a:cubicBezTo>
                  <a:pt x="333680" y="1395924"/>
                  <a:pt x="321499" y="1392382"/>
                  <a:pt x="314630" y="1383224"/>
                </a:cubicBezTo>
                <a:cubicBezTo>
                  <a:pt x="298931" y="1362292"/>
                  <a:pt x="300537" y="1361129"/>
                  <a:pt x="276530" y="1345124"/>
                </a:cubicBezTo>
                <a:cubicBezTo>
                  <a:pt x="265881" y="1338024"/>
                  <a:pt x="254918" y="1331204"/>
                  <a:pt x="243192" y="1326074"/>
                </a:cubicBezTo>
                <a:cubicBezTo>
                  <a:pt x="229395" y="1320038"/>
                  <a:pt x="214617" y="1316549"/>
                  <a:pt x="200330" y="1311787"/>
                </a:cubicBezTo>
                <a:cubicBezTo>
                  <a:pt x="195567" y="1310199"/>
                  <a:pt x="190219" y="1309809"/>
                  <a:pt x="186042" y="1307024"/>
                </a:cubicBezTo>
                <a:lnTo>
                  <a:pt x="171755" y="1297499"/>
                </a:lnTo>
                <a:cubicBezTo>
                  <a:pt x="221167" y="1264556"/>
                  <a:pt x="144681" y="1314696"/>
                  <a:pt x="205092" y="1278449"/>
                </a:cubicBezTo>
                <a:cubicBezTo>
                  <a:pt x="214908" y="1272559"/>
                  <a:pt x="233667" y="1259399"/>
                  <a:pt x="233667" y="1259399"/>
                </a:cubicBezTo>
                <a:cubicBezTo>
                  <a:pt x="235255" y="1253049"/>
                  <a:pt x="237565" y="1246837"/>
                  <a:pt x="238430" y="1240349"/>
                </a:cubicBezTo>
                <a:cubicBezTo>
                  <a:pt x="242537" y="1209547"/>
                  <a:pt x="237964" y="1196985"/>
                  <a:pt x="247955" y="1173674"/>
                </a:cubicBezTo>
                <a:cubicBezTo>
                  <a:pt x="250752" y="1167149"/>
                  <a:pt x="252935" y="1160078"/>
                  <a:pt x="257480" y="1154624"/>
                </a:cubicBezTo>
                <a:cubicBezTo>
                  <a:pt x="261144" y="1150227"/>
                  <a:pt x="267109" y="1148426"/>
                  <a:pt x="271767" y="1145099"/>
                </a:cubicBezTo>
                <a:cubicBezTo>
                  <a:pt x="278226" y="1140485"/>
                  <a:pt x="284917" y="1136122"/>
                  <a:pt x="290817" y="1130812"/>
                </a:cubicBezTo>
                <a:cubicBezTo>
                  <a:pt x="306600" y="1116607"/>
                  <a:pt x="315339" y="1101883"/>
                  <a:pt x="333680" y="1092712"/>
                </a:cubicBezTo>
                <a:cubicBezTo>
                  <a:pt x="338170" y="1090467"/>
                  <a:pt x="343205" y="1089537"/>
                  <a:pt x="347967" y="1087949"/>
                </a:cubicBezTo>
                <a:cubicBezTo>
                  <a:pt x="359562" y="1070558"/>
                  <a:pt x="369337" y="1057175"/>
                  <a:pt x="376542" y="1035562"/>
                </a:cubicBezTo>
                <a:cubicBezTo>
                  <a:pt x="378130" y="1030799"/>
                  <a:pt x="379060" y="1025764"/>
                  <a:pt x="381305" y="1021274"/>
                </a:cubicBezTo>
                <a:cubicBezTo>
                  <a:pt x="387935" y="1008015"/>
                  <a:pt x="394586" y="1003231"/>
                  <a:pt x="405117" y="992699"/>
                </a:cubicBezTo>
                <a:cubicBezTo>
                  <a:pt x="410632" y="976156"/>
                  <a:pt x="420191" y="950809"/>
                  <a:pt x="414642" y="935549"/>
                </a:cubicBezTo>
                <a:cubicBezTo>
                  <a:pt x="411721" y="927515"/>
                  <a:pt x="398767" y="929199"/>
                  <a:pt x="390830" y="926024"/>
                </a:cubicBezTo>
                <a:cubicBezTo>
                  <a:pt x="379038" y="927203"/>
                  <a:pt x="341580" y="923428"/>
                  <a:pt x="328917" y="940312"/>
                </a:cubicBezTo>
                <a:cubicBezTo>
                  <a:pt x="322527" y="948831"/>
                  <a:pt x="319392" y="959362"/>
                  <a:pt x="314630" y="968887"/>
                </a:cubicBezTo>
                <a:cubicBezTo>
                  <a:pt x="313042" y="976824"/>
                  <a:pt x="311198" y="984715"/>
                  <a:pt x="309867" y="992699"/>
                </a:cubicBezTo>
                <a:cubicBezTo>
                  <a:pt x="308022" y="1003772"/>
                  <a:pt x="308331" y="1015285"/>
                  <a:pt x="305105" y="1026037"/>
                </a:cubicBezTo>
                <a:cubicBezTo>
                  <a:pt x="303460" y="1031519"/>
                  <a:pt x="298755" y="1035562"/>
                  <a:pt x="295580" y="1040324"/>
                </a:cubicBezTo>
                <a:cubicBezTo>
                  <a:pt x="300342" y="1041912"/>
                  <a:pt x="304847" y="1045087"/>
                  <a:pt x="309867" y="1045087"/>
                </a:cubicBezTo>
                <a:cubicBezTo>
                  <a:pt x="328983" y="1045087"/>
                  <a:pt x="385152" y="1046369"/>
                  <a:pt x="367017" y="1040324"/>
                </a:cubicBezTo>
                <a:cubicBezTo>
                  <a:pt x="339867" y="1031274"/>
                  <a:pt x="309867" y="1037149"/>
                  <a:pt x="281292" y="1035562"/>
                </a:cubicBezTo>
                <a:cubicBezTo>
                  <a:pt x="235300" y="1020229"/>
                  <a:pt x="304564" y="1047062"/>
                  <a:pt x="257480" y="1011749"/>
                </a:cubicBezTo>
                <a:cubicBezTo>
                  <a:pt x="249448" y="1005725"/>
                  <a:pt x="228905" y="1002224"/>
                  <a:pt x="228905" y="1002224"/>
                </a:cubicBezTo>
                <a:cubicBezTo>
                  <a:pt x="224142" y="997462"/>
                  <a:pt x="220465" y="991279"/>
                  <a:pt x="214617" y="987937"/>
                </a:cubicBezTo>
                <a:cubicBezTo>
                  <a:pt x="208934" y="984690"/>
                  <a:pt x="201882" y="984896"/>
                  <a:pt x="195567" y="983174"/>
                </a:cubicBezTo>
                <a:cubicBezTo>
                  <a:pt x="184417" y="980133"/>
                  <a:pt x="173342" y="976824"/>
                  <a:pt x="162230" y="973649"/>
                </a:cubicBezTo>
                <a:cubicBezTo>
                  <a:pt x="151117" y="964124"/>
                  <a:pt x="140882" y="953467"/>
                  <a:pt x="128892" y="945074"/>
                </a:cubicBezTo>
                <a:cubicBezTo>
                  <a:pt x="124780" y="942195"/>
                  <a:pt x="118461" y="943526"/>
                  <a:pt x="114605" y="940312"/>
                </a:cubicBezTo>
                <a:cubicBezTo>
                  <a:pt x="108507" y="935231"/>
                  <a:pt x="107417" y="924812"/>
                  <a:pt x="100317" y="921262"/>
                </a:cubicBezTo>
                <a:cubicBezTo>
                  <a:pt x="87226" y="914717"/>
                  <a:pt x="71340" y="916365"/>
                  <a:pt x="57455" y="911737"/>
                </a:cubicBezTo>
                <a:cubicBezTo>
                  <a:pt x="42622" y="906793"/>
                  <a:pt x="28880" y="899037"/>
                  <a:pt x="14592" y="892687"/>
                </a:cubicBezTo>
                <a:cubicBezTo>
                  <a:pt x="8783" y="883973"/>
                  <a:pt x="-1945" y="871351"/>
                  <a:pt x="305" y="859349"/>
                </a:cubicBezTo>
                <a:cubicBezTo>
                  <a:pt x="11856" y="797746"/>
                  <a:pt x="13551" y="813112"/>
                  <a:pt x="43167" y="773624"/>
                </a:cubicBezTo>
                <a:cubicBezTo>
                  <a:pt x="50036" y="764466"/>
                  <a:pt x="55066" y="753988"/>
                  <a:pt x="62217" y="745049"/>
                </a:cubicBezTo>
                <a:cubicBezTo>
                  <a:pt x="67827" y="738037"/>
                  <a:pt x="75423" y="732817"/>
                  <a:pt x="81267" y="725999"/>
                </a:cubicBezTo>
                <a:cubicBezTo>
                  <a:pt x="84992" y="721653"/>
                  <a:pt x="87128" y="716109"/>
                  <a:pt x="90792" y="711712"/>
                </a:cubicBezTo>
                <a:cubicBezTo>
                  <a:pt x="95104" y="706538"/>
                  <a:pt x="100605" y="702458"/>
                  <a:pt x="105080" y="697424"/>
                </a:cubicBezTo>
                <a:cubicBezTo>
                  <a:pt x="109895" y="692007"/>
                  <a:pt x="132475" y="666445"/>
                  <a:pt x="138417" y="654562"/>
                </a:cubicBezTo>
                <a:cubicBezTo>
                  <a:pt x="140662" y="650072"/>
                  <a:pt x="139966" y="644131"/>
                  <a:pt x="143180" y="640274"/>
                </a:cubicBezTo>
                <a:cubicBezTo>
                  <a:pt x="148261" y="634176"/>
                  <a:pt x="155880" y="630749"/>
                  <a:pt x="162230" y="625987"/>
                </a:cubicBezTo>
                <a:cubicBezTo>
                  <a:pt x="165405" y="619637"/>
                  <a:pt x="167817" y="612844"/>
                  <a:pt x="171755" y="606937"/>
                </a:cubicBezTo>
                <a:cubicBezTo>
                  <a:pt x="177394" y="598479"/>
                  <a:pt x="185869" y="592010"/>
                  <a:pt x="190805" y="583124"/>
                </a:cubicBezTo>
                <a:cubicBezTo>
                  <a:pt x="193984" y="577402"/>
                  <a:pt x="193269" y="570203"/>
                  <a:pt x="195567" y="564074"/>
                </a:cubicBezTo>
                <a:cubicBezTo>
                  <a:pt x="202104" y="546641"/>
                  <a:pt x="208142" y="540958"/>
                  <a:pt x="219380" y="525974"/>
                </a:cubicBezTo>
                <a:lnTo>
                  <a:pt x="200330" y="497399"/>
                </a:lnTo>
                <a:cubicBezTo>
                  <a:pt x="193980" y="487874"/>
                  <a:pt x="191519" y="473944"/>
                  <a:pt x="181280" y="468824"/>
                </a:cubicBezTo>
                <a:cubicBezTo>
                  <a:pt x="154583" y="455476"/>
                  <a:pt x="168822" y="461936"/>
                  <a:pt x="138417" y="449774"/>
                </a:cubicBezTo>
                <a:cubicBezTo>
                  <a:pt x="128892" y="438662"/>
                  <a:pt x="120191" y="426786"/>
                  <a:pt x="109842" y="416437"/>
                </a:cubicBezTo>
                <a:cubicBezTo>
                  <a:pt x="70250" y="376845"/>
                  <a:pt x="98037" y="415399"/>
                  <a:pt x="76505" y="383099"/>
                </a:cubicBezTo>
                <a:cubicBezTo>
                  <a:pt x="74917" y="373574"/>
                  <a:pt x="74517" y="363773"/>
                  <a:pt x="71742" y="354524"/>
                </a:cubicBezTo>
                <a:cubicBezTo>
                  <a:pt x="69702" y="347724"/>
                  <a:pt x="65014" y="342000"/>
                  <a:pt x="62217" y="335474"/>
                </a:cubicBezTo>
                <a:cubicBezTo>
                  <a:pt x="60240" y="330860"/>
                  <a:pt x="59700" y="325677"/>
                  <a:pt x="57455" y="321187"/>
                </a:cubicBezTo>
                <a:cubicBezTo>
                  <a:pt x="54895" y="316067"/>
                  <a:pt x="50490" y="312019"/>
                  <a:pt x="47930" y="306899"/>
                </a:cubicBezTo>
                <a:cubicBezTo>
                  <a:pt x="44107" y="299253"/>
                  <a:pt x="41407" y="291091"/>
                  <a:pt x="38405" y="283087"/>
                </a:cubicBezTo>
                <a:cubicBezTo>
                  <a:pt x="36642" y="278386"/>
                  <a:pt x="35887" y="273289"/>
                  <a:pt x="33642" y="268799"/>
                </a:cubicBezTo>
                <a:cubicBezTo>
                  <a:pt x="31082" y="263680"/>
                  <a:pt x="27292" y="259274"/>
                  <a:pt x="24117" y="254512"/>
                </a:cubicBezTo>
                <a:cubicBezTo>
                  <a:pt x="29143" y="118816"/>
                  <a:pt x="9698" y="164290"/>
                  <a:pt x="38405" y="106874"/>
                </a:cubicBezTo>
                <a:lnTo>
                  <a:pt x="38405" y="102112"/>
                </a:ln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720078" y="5753100"/>
            <a:ext cx="342460" cy="159773"/>
          </a:xfrm>
          <a:custGeom>
            <a:avLst/>
            <a:gdLst>
              <a:gd name="connsiteX0" fmla="*/ 4322 w 342460"/>
              <a:gd name="connsiteY0" fmla="*/ 100013 h 159773"/>
              <a:gd name="connsiteX1" fmla="*/ 4322 w 342460"/>
              <a:gd name="connsiteY1" fmla="*/ 100013 h 159773"/>
              <a:gd name="connsiteX2" fmla="*/ 9085 w 342460"/>
              <a:gd name="connsiteY2" fmla="*/ 157163 h 159773"/>
              <a:gd name="connsiteX3" fmla="*/ 199585 w 342460"/>
              <a:gd name="connsiteY3" fmla="*/ 147638 h 159773"/>
              <a:gd name="connsiteX4" fmla="*/ 218635 w 342460"/>
              <a:gd name="connsiteY4" fmla="*/ 142875 h 159773"/>
              <a:gd name="connsiteX5" fmla="*/ 299597 w 342460"/>
              <a:gd name="connsiteY5" fmla="*/ 138113 h 159773"/>
              <a:gd name="connsiteX6" fmla="*/ 328172 w 342460"/>
              <a:gd name="connsiteY6" fmla="*/ 119063 h 159773"/>
              <a:gd name="connsiteX7" fmla="*/ 342460 w 342460"/>
              <a:gd name="connsiteY7" fmla="*/ 90488 h 159773"/>
              <a:gd name="connsiteX8" fmla="*/ 318647 w 342460"/>
              <a:gd name="connsiteY8" fmla="*/ 38100 h 159773"/>
              <a:gd name="connsiteX9" fmla="*/ 299597 w 342460"/>
              <a:gd name="connsiteY9" fmla="*/ 33338 h 159773"/>
              <a:gd name="connsiteX10" fmla="*/ 247210 w 342460"/>
              <a:gd name="connsiteY10" fmla="*/ 19050 h 159773"/>
              <a:gd name="connsiteX11" fmla="*/ 223397 w 342460"/>
              <a:gd name="connsiteY11" fmla="*/ 4763 h 159773"/>
              <a:gd name="connsiteX12" fmla="*/ 209110 w 342460"/>
              <a:gd name="connsiteY12" fmla="*/ 0 h 159773"/>
              <a:gd name="connsiteX13" fmla="*/ 109097 w 342460"/>
              <a:gd name="connsiteY13" fmla="*/ 9525 h 159773"/>
              <a:gd name="connsiteX14" fmla="*/ 75760 w 342460"/>
              <a:gd name="connsiteY14" fmla="*/ 42863 h 159773"/>
              <a:gd name="connsiteX15" fmla="*/ 66235 w 342460"/>
              <a:gd name="connsiteY15" fmla="*/ 57150 h 159773"/>
              <a:gd name="connsiteX16" fmla="*/ 4322 w 342460"/>
              <a:gd name="connsiteY16" fmla="*/ 61913 h 159773"/>
              <a:gd name="connsiteX17" fmla="*/ 4322 w 342460"/>
              <a:gd name="connsiteY17" fmla="*/ 100013 h 15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460" h="159773">
                <a:moveTo>
                  <a:pt x="4322" y="100013"/>
                </a:moveTo>
                <a:lnTo>
                  <a:pt x="4322" y="100013"/>
                </a:lnTo>
                <a:cubicBezTo>
                  <a:pt x="5910" y="119063"/>
                  <a:pt x="-9103" y="151279"/>
                  <a:pt x="9085" y="157163"/>
                </a:cubicBezTo>
                <a:cubicBezTo>
                  <a:pt x="28879" y="163567"/>
                  <a:pt x="146187" y="157347"/>
                  <a:pt x="199585" y="147638"/>
                </a:cubicBezTo>
                <a:cubicBezTo>
                  <a:pt x="206025" y="146467"/>
                  <a:pt x="212119" y="143496"/>
                  <a:pt x="218635" y="142875"/>
                </a:cubicBezTo>
                <a:cubicBezTo>
                  <a:pt x="245547" y="140312"/>
                  <a:pt x="272610" y="139700"/>
                  <a:pt x="299597" y="138113"/>
                </a:cubicBezTo>
                <a:cubicBezTo>
                  <a:pt x="323510" y="102242"/>
                  <a:pt x="291267" y="143666"/>
                  <a:pt x="328172" y="119063"/>
                </a:cubicBezTo>
                <a:cubicBezTo>
                  <a:pt x="336084" y="113788"/>
                  <a:pt x="339743" y="98637"/>
                  <a:pt x="342460" y="90488"/>
                </a:cubicBezTo>
                <a:cubicBezTo>
                  <a:pt x="335651" y="59846"/>
                  <a:pt x="343565" y="48779"/>
                  <a:pt x="318647" y="38100"/>
                </a:cubicBezTo>
                <a:cubicBezTo>
                  <a:pt x="312631" y="35522"/>
                  <a:pt x="305947" y="34925"/>
                  <a:pt x="299597" y="33338"/>
                </a:cubicBezTo>
                <a:cubicBezTo>
                  <a:pt x="241333" y="4206"/>
                  <a:pt x="333703" y="47881"/>
                  <a:pt x="247210" y="19050"/>
                </a:cubicBezTo>
                <a:cubicBezTo>
                  <a:pt x="238428" y="16123"/>
                  <a:pt x="231676" y="8903"/>
                  <a:pt x="223397" y="4763"/>
                </a:cubicBezTo>
                <a:cubicBezTo>
                  <a:pt x="218907" y="2518"/>
                  <a:pt x="213872" y="1588"/>
                  <a:pt x="209110" y="0"/>
                </a:cubicBezTo>
                <a:cubicBezTo>
                  <a:pt x="175772" y="3175"/>
                  <a:pt x="140979" y="-723"/>
                  <a:pt x="109097" y="9525"/>
                </a:cubicBezTo>
                <a:cubicBezTo>
                  <a:pt x="94135" y="14334"/>
                  <a:pt x="84478" y="29787"/>
                  <a:pt x="75760" y="42863"/>
                </a:cubicBezTo>
                <a:cubicBezTo>
                  <a:pt x="72585" y="47625"/>
                  <a:pt x="71765" y="55675"/>
                  <a:pt x="66235" y="57150"/>
                </a:cubicBezTo>
                <a:cubicBezTo>
                  <a:pt x="46235" y="62483"/>
                  <a:pt x="24960" y="60325"/>
                  <a:pt x="4322" y="61913"/>
                </a:cubicBezTo>
                <a:cubicBezTo>
                  <a:pt x="-3452" y="85236"/>
                  <a:pt x="4322" y="93663"/>
                  <a:pt x="4322" y="100013"/>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098484" y="5159004"/>
            <a:ext cx="209014" cy="232146"/>
          </a:xfrm>
          <a:custGeom>
            <a:avLst/>
            <a:gdLst>
              <a:gd name="connsiteX0" fmla="*/ 11679 w 209014"/>
              <a:gd name="connsiteY0" fmla="*/ 113084 h 232146"/>
              <a:gd name="connsiteX1" fmla="*/ 11679 w 209014"/>
              <a:gd name="connsiteY1" fmla="*/ 113084 h 232146"/>
              <a:gd name="connsiteX2" fmla="*/ 25966 w 209014"/>
              <a:gd name="connsiteY2" fmla="*/ 151184 h 232146"/>
              <a:gd name="connsiteX3" fmla="*/ 64066 w 209014"/>
              <a:gd name="connsiteY3" fmla="*/ 160709 h 232146"/>
              <a:gd name="connsiteX4" fmla="*/ 78354 w 209014"/>
              <a:gd name="connsiteY4" fmla="*/ 174996 h 232146"/>
              <a:gd name="connsiteX5" fmla="*/ 97404 w 209014"/>
              <a:gd name="connsiteY5" fmla="*/ 208334 h 232146"/>
              <a:gd name="connsiteX6" fmla="*/ 116454 w 209014"/>
              <a:gd name="connsiteY6" fmla="*/ 232146 h 232146"/>
              <a:gd name="connsiteX7" fmla="*/ 197416 w 209014"/>
              <a:gd name="connsiteY7" fmla="*/ 103559 h 232146"/>
              <a:gd name="connsiteX8" fmla="*/ 192654 w 209014"/>
              <a:gd name="connsiteY8" fmla="*/ 84509 h 232146"/>
              <a:gd name="connsiteX9" fmla="*/ 173604 w 209014"/>
              <a:gd name="connsiteY9" fmla="*/ 32121 h 232146"/>
              <a:gd name="connsiteX10" fmla="*/ 159316 w 209014"/>
              <a:gd name="connsiteY10" fmla="*/ 27359 h 232146"/>
              <a:gd name="connsiteX11" fmla="*/ 40254 w 209014"/>
              <a:gd name="connsiteY11" fmla="*/ 17834 h 232146"/>
              <a:gd name="connsiteX12" fmla="*/ 21204 w 209014"/>
              <a:gd name="connsiteY12" fmla="*/ 46409 h 232146"/>
              <a:gd name="connsiteX13" fmla="*/ 6916 w 209014"/>
              <a:gd name="connsiteY13" fmla="*/ 60696 h 232146"/>
              <a:gd name="connsiteX14" fmla="*/ 6916 w 209014"/>
              <a:gd name="connsiteY14" fmla="*/ 155946 h 232146"/>
              <a:gd name="connsiteX15" fmla="*/ 11679 w 209014"/>
              <a:gd name="connsiteY15" fmla="*/ 113084 h 2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014" h="232146">
                <a:moveTo>
                  <a:pt x="11679" y="113084"/>
                </a:moveTo>
                <a:lnTo>
                  <a:pt x="11679" y="113084"/>
                </a:lnTo>
                <a:cubicBezTo>
                  <a:pt x="16441" y="125784"/>
                  <a:pt x="15930" y="142060"/>
                  <a:pt x="25966" y="151184"/>
                </a:cubicBezTo>
                <a:cubicBezTo>
                  <a:pt x="35652" y="159990"/>
                  <a:pt x="52148" y="155292"/>
                  <a:pt x="64066" y="160709"/>
                </a:cubicBezTo>
                <a:cubicBezTo>
                  <a:pt x="70198" y="163496"/>
                  <a:pt x="73591" y="170234"/>
                  <a:pt x="78354" y="174996"/>
                </a:cubicBezTo>
                <a:cubicBezTo>
                  <a:pt x="88425" y="215285"/>
                  <a:pt x="74705" y="174286"/>
                  <a:pt x="97404" y="208334"/>
                </a:cubicBezTo>
                <a:cubicBezTo>
                  <a:pt x="115807" y="235938"/>
                  <a:pt x="84499" y="210843"/>
                  <a:pt x="116454" y="232146"/>
                </a:cubicBezTo>
                <a:cubicBezTo>
                  <a:pt x="240454" y="225258"/>
                  <a:pt x="207562" y="255744"/>
                  <a:pt x="197416" y="103559"/>
                </a:cubicBezTo>
                <a:cubicBezTo>
                  <a:pt x="196981" y="97028"/>
                  <a:pt x="194241" y="90859"/>
                  <a:pt x="192654" y="84509"/>
                </a:cubicBezTo>
                <a:cubicBezTo>
                  <a:pt x="188552" y="47594"/>
                  <a:pt x="199337" y="44987"/>
                  <a:pt x="173604" y="32121"/>
                </a:cubicBezTo>
                <a:cubicBezTo>
                  <a:pt x="169114" y="29876"/>
                  <a:pt x="164079" y="28946"/>
                  <a:pt x="159316" y="27359"/>
                </a:cubicBezTo>
                <a:cubicBezTo>
                  <a:pt x="124096" y="-7864"/>
                  <a:pt x="132099" y="-6894"/>
                  <a:pt x="40254" y="17834"/>
                </a:cubicBezTo>
                <a:cubicBezTo>
                  <a:pt x="29200" y="20810"/>
                  <a:pt x="29299" y="38315"/>
                  <a:pt x="21204" y="46409"/>
                </a:cubicBezTo>
                <a:lnTo>
                  <a:pt x="6916" y="60696"/>
                </a:lnTo>
                <a:cubicBezTo>
                  <a:pt x="1497" y="93211"/>
                  <a:pt x="-5471" y="121263"/>
                  <a:pt x="6916" y="155946"/>
                </a:cubicBezTo>
                <a:cubicBezTo>
                  <a:pt x="9052" y="161926"/>
                  <a:pt x="10885" y="120228"/>
                  <a:pt x="11679" y="113084"/>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5776913" y="5710238"/>
            <a:ext cx="235849" cy="160880"/>
          </a:xfrm>
          <a:custGeom>
            <a:avLst/>
            <a:gdLst>
              <a:gd name="connsiteX0" fmla="*/ 0 w 235849"/>
              <a:gd name="connsiteY0" fmla="*/ 76200 h 160880"/>
              <a:gd name="connsiteX1" fmla="*/ 0 w 235849"/>
              <a:gd name="connsiteY1" fmla="*/ 76200 h 160880"/>
              <a:gd name="connsiteX2" fmla="*/ 19050 w 235849"/>
              <a:gd name="connsiteY2" fmla="*/ 128587 h 160880"/>
              <a:gd name="connsiteX3" fmla="*/ 4762 w 235849"/>
              <a:gd name="connsiteY3" fmla="*/ 138112 h 160880"/>
              <a:gd name="connsiteX4" fmla="*/ 9525 w 235849"/>
              <a:gd name="connsiteY4" fmla="*/ 157162 h 160880"/>
              <a:gd name="connsiteX5" fmla="*/ 66675 w 235849"/>
              <a:gd name="connsiteY5" fmla="*/ 138112 h 160880"/>
              <a:gd name="connsiteX6" fmla="*/ 80962 w 235849"/>
              <a:gd name="connsiteY6" fmla="*/ 109537 h 160880"/>
              <a:gd name="connsiteX7" fmla="*/ 95250 w 235849"/>
              <a:gd name="connsiteY7" fmla="*/ 100012 h 160880"/>
              <a:gd name="connsiteX8" fmla="*/ 123825 w 235849"/>
              <a:gd name="connsiteY8" fmla="*/ 95250 h 160880"/>
              <a:gd name="connsiteX9" fmla="*/ 209550 w 235849"/>
              <a:gd name="connsiteY9" fmla="*/ 90487 h 160880"/>
              <a:gd name="connsiteX10" fmla="*/ 223837 w 235849"/>
              <a:gd name="connsiteY10" fmla="*/ 76200 h 160880"/>
              <a:gd name="connsiteX11" fmla="*/ 228600 w 235849"/>
              <a:gd name="connsiteY11" fmla="*/ 0 h 160880"/>
              <a:gd name="connsiteX12" fmla="*/ 119062 w 235849"/>
              <a:gd name="connsiteY12" fmla="*/ 4762 h 160880"/>
              <a:gd name="connsiteX13" fmla="*/ 104775 w 235849"/>
              <a:gd name="connsiteY13" fmla="*/ 9525 h 160880"/>
              <a:gd name="connsiteX14" fmla="*/ 71437 w 235849"/>
              <a:gd name="connsiteY14" fmla="*/ 14287 h 160880"/>
              <a:gd name="connsiteX15" fmla="*/ 61912 w 235849"/>
              <a:gd name="connsiteY15" fmla="*/ 28575 h 160880"/>
              <a:gd name="connsiteX16" fmla="*/ 33337 w 235849"/>
              <a:gd name="connsiteY16" fmla="*/ 38100 h 160880"/>
              <a:gd name="connsiteX17" fmla="*/ 23812 w 235849"/>
              <a:gd name="connsiteY17" fmla="*/ 66675 h 160880"/>
              <a:gd name="connsiteX18" fmla="*/ 0 w 235849"/>
              <a:gd name="connsiteY18" fmla="*/ 76200 h 1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849" h="160880">
                <a:moveTo>
                  <a:pt x="0" y="76200"/>
                </a:moveTo>
                <a:lnTo>
                  <a:pt x="0" y="76200"/>
                </a:lnTo>
                <a:cubicBezTo>
                  <a:pt x="13093" y="94530"/>
                  <a:pt x="34085" y="106035"/>
                  <a:pt x="19050" y="128587"/>
                </a:cubicBezTo>
                <a:cubicBezTo>
                  <a:pt x="15875" y="133350"/>
                  <a:pt x="9525" y="134937"/>
                  <a:pt x="4762" y="138112"/>
                </a:cubicBezTo>
                <a:cubicBezTo>
                  <a:pt x="6350" y="144462"/>
                  <a:pt x="3256" y="155281"/>
                  <a:pt x="9525" y="157162"/>
                </a:cubicBezTo>
                <a:cubicBezTo>
                  <a:pt x="43410" y="167328"/>
                  <a:pt x="49565" y="155222"/>
                  <a:pt x="66675" y="138112"/>
                </a:cubicBezTo>
                <a:cubicBezTo>
                  <a:pt x="70548" y="126492"/>
                  <a:pt x="71730" y="118769"/>
                  <a:pt x="80962" y="109537"/>
                </a:cubicBezTo>
                <a:cubicBezTo>
                  <a:pt x="85009" y="105490"/>
                  <a:pt x="89820" y="101822"/>
                  <a:pt x="95250" y="100012"/>
                </a:cubicBezTo>
                <a:cubicBezTo>
                  <a:pt x="104411" y="96959"/>
                  <a:pt x="114202" y="96052"/>
                  <a:pt x="123825" y="95250"/>
                </a:cubicBezTo>
                <a:cubicBezTo>
                  <a:pt x="152345" y="92873"/>
                  <a:pt x="180975" y="92075"/>
                  <a:pt x="209550" y="90487"/>
                </a:cubicBezTo>
                <a:cubicBezTo>
                  <a:pt x="214312" y="85725"/>
                  <a:pt x="219525" y="81374"/>
                  <a:pt x="223837" y="76200"/>
                </a:cubicBezTo>
                <a:cubicBezTo>
                  <a:pt x="245287" y="50460"/>
                  <a:pt x="232196" y="46755"/>
                  <a:pt x="228600" y="0"/>
                </a:cubicBezTo>
                <a:cubicBezTo>
                  <a:pt x="192087" y="1587"/>
                  <a:pt x="155502" y="1959"/>
                  <a:pt x="119062" y="4762"/>
                </a:cubicBezTo>
                <a:cubicBezTo>
                  <a:pt x="114057" y="5147"/>
                  <a:pt x="109698" y="8540"/>
                  <a:pt x="104775" y="9525"/>
                </a:cubicBezTo>
                <a:cubicBezTo>
                  <a:pt x="93768" y="11726"/>
                  <a:pt x="82550" y="12700"/>
                  <a:pt x="71437" y="14287"/>
                </a:cubicBezTo>
                <a:cubicBezTo>
                  <a:pt x="68262" y="19050"/>
                  <a:pt x="66766" y="25541"/>
                  <a:pt x="61912" y="28575"/>
                </a:cubicBezTo>
                <a:cubicBezTo>
                  <a:pt x="53398" y="33896"/>
                  <a:pt x="33337" y="38100"/>
                  <a:pt x="33337" y="38100"/>
                </a:cubicBezTo>
                <a:cubicBezTo>
                  <a:pt x="30162" y="47625"/>
                  <a:pt x="33337" y="63500"/>
                  <a:pt x="23812" y="66675"/>
                </a:cubicBezTo>
                <a:lnTo>
                  <a:pt x="0" y="76200"/>
                </a:ln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6167385" y="5429250"/>
            <a:ext cx="147788" cy="76200"/>
          </a:xfrm>
          <a:custGeom>
            <a:avLst/>
            <a:gdLst>
              <a:gd name="connsiteX0" fmla="*/ 14340 w 147788"/>
              <a:gd name="connsiteY0" fmla="*/ 28575 h 76200"/>
              <a:gd name="connsiteX1" fmla="*/ 14340 w 147788"/>
              <a:gd name="connsiteY1" fmla="*/ 28575 h 76200"/>
              <a:gd name="connsiteX2" fmla="*/ 57203 w 147788"/>
              <a:gd name="connsiteY2" fmla="*/ 9525 h 76200"/>
              <a:gd name="connsiteX3" fmla="*/ 81015 w 147788"/>
              <a:gd name="connsiteY3" fmla="*/ 4763 h 76200"/>
              <a:gd name="connsiteX4" fmla="*/ 95303 w 147788"/>
              <a:gd name="connsiteY4" fmla="*/ 0 h 76200"/>
              <a:gd name="connsiteX5" fmla="*/ 142928 w 147788"/>
              <a:gd name="connsiteY5" fmla="*/ 4763 h 76200"/>
              <a:gd name="connsiteX6" fmla="*/ 147690 w 147788"/>
              <a:gd name="connsiteY6" fmla="*/ 23813 h 76200"/>
              <a:gd name="connsiteX7" fmla="*/ 128640 w 147788"/>
              <a:gd name="connsiteY7" fmla="*/ 52388 h 76200"/>
              <a:gd name="connsiteX8" fmla="*/ 95303 w 147788"/>
              <a:gd name="connsiteY8" fmla="*/ 66675 h 76200"/>
              <a:gd name="connsiteX9" fmla="*/ 61965 w 147788"/>
              <a:gd name="connsiteY9" fmla="*/ 76200 h 76200"/>
              <a:gd name="connsiteX10" fmla="*/ 61965 w 147788"/>
              <a:gd name="connsiteY10" fmla="*/ 76200 h 76200"/>
              <a:gd name="connsiteX11" fmla="*/ 53 w 147788"/>
              <a:gd name="connsiteY11" fmla="*/ 52388 h 76200"/>
              <a:gd name="connsiteX12" fmla="*/ 14340 w 147788"/>
              <a:gd name="connsiteY12" fmla="*/ 2857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788" h="76200">
                <a:moveTo>
                  <a:pt x="14340" y="28575"/>
                </a:moveTo>
                <a:lnTo>
                  <a:pt x="14340" y="28575"/>
                </a:lnTo>
                <a:cubicBezTo>
                  <a:pt x="28628" y="22225"/>
                  <a:pt x="42479" y="14784"/>
                  <a:pt x="57203" y="9525"/>
                </a:cubicBezTo>
                <a:cubicBezTo>
                  <a:pt x="64826" y="6803"/>
                  <a:pt x="73162" y="6726"/>
                  <a:pt x="81015" y="4763"/>
                </a:cubicBezTo>
                <a:cubicBezTo>
                  <a:pt x="85885" y="3545"/>
                  <a:pt x="90540" y="1588"/>
                  <a:pt x="95303" y="0"/>
                </a:cubicBezTo>
                <a:cubicBezTo>
                  <a:pt x="111178" y="1588"/>
                  <a:pt x="128404" y="-1839"/>
                  <a:pt x="142928" y="4763"/>
                </a:cubicBezTo>
                <a:cubicBezTo>
                  <a:pt x="148887" y="7472"/>
                  <a:pt x="147690" y="17268"/>
                  <a:pt x="147690" y="23813"/>
                </a:cubicBezTo>
                <a:cubicBezTo>
                  <a:pt x="147690" y="35769"/>
                  <a:pt x="137231" y="46252"/>
                  <a:pt x="128640" y="52388"/>
                </a:cubicBezTo>
                <a:cubicBezTo>
                  <a:pt x="122063" y="57086"/>
                  <a:pt x="104331" y="64669"/>
                  <a:pt x="95303" y="66675"/>
                </a:cubicBezTo>
                <a:cubicBezTo>
                  <a:pt x="62314" y="74006"/>
                  <a:pt x="74068" y="64099"/>
                  <a:pt x="61965" y="76200"/>
                </a:cubicBezTo>
                <a:lnTo>
                  <a:pt x="61965" y="76200"/>
                </a:lnTo>
                <a:cubicBezTo>
                  <a:pt x="26554" y="70298"/>
                  <a:pt x="3984" y="83841"/>
                  <a:pt x="53" y="52388"/>
                </a:cubicBezTo>
                <a:cubicBezTo>
                  <a:pt x="-931" y="44512"/>
                  <a:pt x="11959" y="32544"/>
                  <a:pt x="14340" y="28575"/>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6300788" y="5486381"/>
            <a:ext cx="263446" cy="58639"/>
          </a:xfrm>
          <a:custGeom>
            <a:avLst/>
            <a:gdLst>
              <a:gd name="connsiteX0" fmla="*/ 0 w 263446"/>
              <a:gd name="connsiteY0" fmla="*/ 42882 h 58639"/>
              <a:gd name="connsiteX1" fmla="*/ 0 w 263446"/>
              <a:gd name="connsiteY1" fmla="*/ 42882 h 58639"/>
              <a:gd name="connsiteX2" fmla="*/ 33337 w 263446"/>
              <a:gd name="connsiteY2" fmla="*/ 14307 h 58639"/>
              <a:gd name="connsiteX3" fmla="*/ 47625 w 263446"/>
              <a:gd name="connsiteY3" fmla="*/ 4782 h 58639"/>
              <a:gd name="connsiteX4" fmla="*/ 76200 w 263446"/>
              <a:gd name="connsiteY4" fmla="*/ 9544 h 58639"/>
              <a:gd name="connsiteX5" fmla="*/ 85725 w 263446"/>
              <a:gd name="connsiteY5" fmla="*/ 23832 h 58639"/>
              <a:gd name="connsiteX6" fmla="*/ 123825 w 263446"/>
              <a:gd name="connsiteY6" fmla="*/ 14307 h 58639"/>
              <a:gd name="connsiteX7" fmla="*/ 138112 w 263446"/>
              <a:gd name="connsiteY7" fmla="*/ 4782 h 58639"/>
              <a:gd name="connsiteX8" fmla="*/ 171450 w 263446"/>
              <a:gd name="connsiteY8" fmla="*/ 28594 h 58639"/>
              <a:gd name="connsiteX9" fmla="*/ 200025 w 263446"/>
              <a:gd name="connsiteY9" fmla="*/ 47644 h 58639"/>
              <a:gd name="connsiteX10" fmla="*/ 252412 w 263446"/>
              <a:gd name="connsiteY10" fmla="*/ 14307 h 58639"/>
              <a:gd name="connsiteX11" fmla="*/ 261937 w 263446"/>
              <a:gd name="connsiteY11" fmla="*/ 19 h 58639"/>
              <a:gd name="connsiteX12" fmla="*/ 209550 w 263446"/>
              <a:gd name="connsiteY12" fmla="*/ 4782 h 58639"/>
              <a:gd name="connsiteX13" fmla="*/ 195262 w 263446"/>
              <a:gd name="connsiteY13" fmla="*/ 9544 h 58639"/>
              <a:gd name="connsiteX14" fmla="*/ 161925 w 263446"/>
              <a:gd name="connsiteY14" fmla="*/ 14307 h 58639"/>
              <a:gd name="connsiteX15" fmla="*/ 133350 w 263446"/>
              <a:gd name="connsiteY15" fmla="*/ 33357 h 58639"/>
              <a:gd name="connsiteX16" fmla="*/ 123825 w 263446"/>
              <a:gd name="connsiteY16" fmla="*/ 47644 h 58639"/>
              <a:gd name="connsiteX17" fmla="*/ 109537 w 263446"/>
              <a:gd name="connsiteY17" fmla="*/ 52407 h 58639"/>
              <a:gd name="connsiteX18" fmla="*/ 38100 w 263446"/>
              <a:gd name="connsiteY18" fmla="*/ 57169 h 58639"/>
              <a:gd name="connsiteX19" fmla="*/ 0 w 263446"/>
              <a:gd name="connsiteY19" fmla="*/ 42882 h 5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3446" h="58639">
                <a:moveTo>
                  <a:pt x="0" y="42882"/>
                </a:moveTo>
                <a:lnTo>
                  <a:pt x="0" y="42882"/>
                </a:lnTo>
                <a:cubicBezTo>
                  <a:pt x="11112" y="33357"/>
                  <a:pt x="21908" y="23450"/>
                  <a:pt x="33337" y="14307"/>
                </a:cubicBezTo>
                <a:cubicBezTo>
                  <a:pt x="37807" y="10731"/>
                  <a:pt x="41936" y="5414"/>
                  <a:pt x="47625" y="4782"/>
                </a:cubicBezTo>
                <a:cubicBezTo>
                  <a:pt x="57222" y="3716"/>
                  <a:pt x="66675" y="7957"/>
                  <a:pt x="76200" y="9544"/>
                </a:cubicBezTo>
                <a:cubicBezTo>
                  <a:pt x="79375" y="14307"/>
                  <a:pt x="80221" y="22259"/>
                  <a:pt x="85725" y="23832"/>
                </a:cubicBezTo>
                <a:cubicBezTo>
                  <a:pt x="91911" y="25599"/>
                  <a:pt x="115842" y="16968"/>
                  <a:pt x="123825" y="14307"/>
                </a:cubicBezTo>
                <a:cubicBezTo>
                  <a:pt x="128587" y="11132"/>
                  <a:pt x="132388" y="4782"/>
                  <a:pt x="138112" y="4782"/>
                </a:cubicBezTo>
                <a:cubicBezTo>
                  <a:pt x="179914" y="4782"/>
                  <a:pt x="159280" y="10338"/>
                  <a:pt x="171450" y="28594"/>
                </a:cubicBezTo>
                <a:cubicBezTo>
                  <a:pt x="181644" y="43885"/>
                  <a:pt x="185044" y="42651"/>
                  <a:pt x="200025" y="47644"/>
                </a:cubicBezTo>
                <a:cubicBezTo>
                  <a:pt x="244694" y="41263"/>
                  <a:pt x="227136" y="52222"/>
                  <a:pt x="252412" y="14307"/>
                </a:cubicBezTo>
                <a:cubicBezTo>
                  <a:pt x="255587" y="9544"/>
                  <a:pt x="267637" y="-499"/>
                  <a:pt x="261937" y="19"/>
                </a:cubicBezTo>
                <a:lnTo>
                  <a:pt x="209550" y="4782"/>
                </a:lnTo>
                <a:cubicBezTo>
                  <a:pt x="204787" y="6369"/>
                  <a:pt x="200185" y="8559"/>
                  <a:pt x="195262" y="9544"/>
                </a:cubicBezTo>
                <a:cubicBezTo>
                  <a:pt x="184255" y="11745"/>
                  <a:pt x="172402" y="10277"/>
                  <a:pt x="161925" y="14307"/>
                </a:cubicBezTo>
                <a:cubicBezTo>
                  <a:pt x="151240" y="18417"/>
                  <a:pt x="133350" y="33357"/>
                  <a:pt x="133350" y="33357"/>
                </a:cubicBezTo>
                <a:cubicBezTo>
                  <a:pt x="130175" y="38119"/>
                  <a:pt x="128294" y="44068"/>
                  <a:pt x="123825" y="47644"/>
                </a:cubicBezTo>
                <a:cubicBezTo>
                  <a:pt x="119905" y="50780"/>
                  <a:pt x="114527" y="51853"/>
                  <a:pt x="109537" y="52407"/>
                </a:cubicBezTo>
                <a:cubicBezTo>
                  <a:pt x="85818" y="55042"/>
                  <a:pt x="61912" y="55582"/>
                  <a:pt x="38100" y="57169"/>
                </a:cubicBezTo>
                <a:cubicBezTo>
                  <a:pt x="17788" y="63940"/>
                  <a:pt x="6350" y="45263"/>
                  <a:pt x="0" y="42882"/>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4905375" y="4414753"/>
            <a:ext cx="162332" cy="138197"/>
          </a:xfrm>
          <a:custGeom>
            <a:avLst/>
            <a:gdLst>
              <a:gd name="connsiteX0" fmla="*/ 42863 w 162332"/>
              <a:gd name="connsiteY0" fmla="*/ 9610 h 138197"/>
              <a:gd name="connsiteX1" fmla="*/ 42863 w 162332"/>
              <a:gd name="connsiteY1" fmla="*/ 9610 h 138197"/>
              <a:gd name="connsiteX2" fmla="*/ 119063 w 162332"/>
              <a:gd name="connsiteY2" fmla="*/ 9610 h 138197"/>
              <a:gd name="connsiteX3" fmla="*/ 123825 w 162332"/>
              <a:gd name="connsiteY3" fmla="*/ 23897 h 138197"/>
              <a:gd name="connsiteX4" fmla="*/ 138113 w 162332"/>
              <a:gd name="connsiteY4" fmla="*/ 81047 h 138197"/>
              <a:gd name="connsiteX5" fmla="*/ 142875 w 162332"/>
              <a:gd name="connsiteY5" fmla="*/ 95335 h 138197"/>
              <a:gd name="connsiteX6" fmla="*/ 157163 w 162332"/>
              <a:gd name="connsiteY6" fmla="*/ 104860 h 138197"/>
              <a:gd name="connsiteX7" fmla="*/ 161925 w 162332"/>
              <a:gd name="connsiteY7" fmla="*/ 119147 h 138197"/>
              <a:gd name="connsiteX8" fmla="*/ 147638 w 162332"/>
              <a:gd name="connsiteY8" fmla="*/ 128672 h 138197"/>
              <a:gd name="connsiteX9" fmla="*/ 85725 w 162332"/>
              <a:gd name="connsiteY9" fmla="*/ 138197 h 138197"/>
              <a:gd name="connsiteX10" fmla="*/ 61913 w 162332"/>
              <a:gd name="connsiteY10" fmla="*/ 128672 h 138197"/>
              <a:gd name="connsiteX11" fmla="*/ 28575 w 162332"/>
              <a:gd name="connsiteY11" fmla="*/ 85810 h 138197"/>
              <a:gd name="connsiteX12" fmla="*/ 19050 w 162332"/>
              <a:gd name="connsiteY12" fmla="*/ 66760 h 138197"/>
              <a:gd name="connsiteX13" fmla="*/ 0 w 162332"/>
              <a:gd name="connsiteY13" fmla="*/ 38185 h 138197"/>
              <a:gd name="connsiteX14" fmla="*/ 4763 w 162332"/>
              <a:gd name="connsiteY14" fmla="*/ 4847 h 138197"/>
              <a:gd name="connsiteX15" fmla="*/ 19050 w 162332"/>
              <a:gd name="connsiteY15" fmla="*/ 85 h 138197"/>
              <a:gd name="connsiteX16" fmla="*/ 42863 w 162332"/>
              <a:gd name="connsiteY16" fmla="*/ 9610 h 13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332" h="138197">
                <a:moveTo>
                  <a:pt x="42863" y="9610"/>
                </a:moveTo>
                <a:lnTo>
                  <a:pt x="42863" y="9610"/>
                </a:lnTo>
                <a:cubicBezTo>
                  <a:pt x="61284" y="7563"/>
                  <a:pt x="99293" y="-275"/>
                  <a:pt x="119063" y="9610"/>
                </a:cubicBezTo>
                <a:cubicBezTo>
                  <a:pt x="123553" y="11855"/>
                  <a:pt x="122238" y="19135"/>
                  <a:pt x="123825" y="23897"/>
                </a:cubicBezTo>
                <a:cubicBezTo>
                  <a:pt x="132361" y="100711"/>
                  <a:pt x="119363" y="43546"/>
                  <a:pt x="138113" y="81047"/>
                </a:cubicBezTo>
                <a:cubicBezTo>
                  <a:pt x="140358" y="85537"/>
                  <a:pt x="139739" y="91415"/>
                  <a:pt x="142875" y="95335"/>
                </a:cubicBezTo>
                <a:cubicBezTo>
                  <a:pt x="146451" y="99805"/>
                  <a:pt x="152400" y="101685"/>
                  <a:pt x="157163" y="104860"/>
                </a:cubicBezTo>
                <a:cubicBezTo>
                  <a:pt x="158750" y="109622"/>
                  <a:pt x="163789" y="114486"/>
                  <a:pt x="161925" y="119147"/>
                </a:cubicBezTo>
                <a:cubicBezTo>
                  <a:pt x="159799" y="124461"/>
                  <a:pt x="153068" y="126862"/>
                  <a:pt x="147638" y="128672"/>
                </a:cubicBezTo>
                <a:cubicBezTo>
                  <a:pt x="142676" y="130326"/>
                  <a:pt x="88301" y="137829"/>
                  <a:pt x="85725" y="138197"/>
                </a:cubicBezTo>
                <a:cubicBezTo>
                  <a:pt x="77788" y="135022"/>
                  <a:pt x="69026" y="133414"/>
                  <a:pt x="61913" y="128672"/>
                </a:cubicBezTo>
                <a:cubicBezTo>
                  <a:pt x="46005" y="118066"/>
                  <a:pt x="37498" y="101871"/>
                  <a:pt x="28575" y="85810"/>
                </a:cubicBezTo>
                <a:cubicBezTo>
                  <a:pt x="25127" y="79604"/>
                  <a:pt x="22703" y="72848"/>
                  <a:pt x="19050" y="66760"/>
                </a:cubicBezTo>
                <a:cubicBezTo>
                  <a:pt x="13160" y="56944"/>
                  <a:pt x="0" y="38185"/>
                  <a:pt x="0" y="38185"/>
                </a:cubicBezTo>
                <a:cubicBezTo>
                  <a:pt x="1588" y="27072"/>
                  <a:pt x="-257" y="14887"/>
                  <a:pt x="4763" y="4847"/>
                </a:cubicBezTo>
                <a:cubicBezTo>
                  <a:pt x="7008" y="357"/>
                  <a:pt x="14061" y="639"/>
                  <a:pt x="19050" y="85"/>
                </a:cubicBezTo>
                <a:cubicBezTo>
                  <a:pt x="28517" y="-967"/>
                  <a:pt x="38894" y="8022"/>
                  <a:pt x="42863" y="9610"/>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p:cNvSpPr/>
          <p:nvPr/>
        </p:nvSpPr>
        <p:spPr>
          <a:xfrm>
            <a:off x="3390627" y="3901260"/>
            <a:ext cx="462969" cy="461262"/>
          </a:xfrm>
          <a:custGeom>
            <a:avLst/>
            <a:gdLst>
              <a:gd name="connsiteX0" fmla="*/ 5036 w 462969"/>
              <a:gd name="connsiteY0" fmla="*/ 51615 h 461262"/>
              <a:gd name="connsiteX1" fmla="*/ 5036 w 462969"/>
              <a:gd name="connsiteY1" fmla="*/ 51615 h 461262"/>
              <a:gd name="connsiteX2" fmla="*/ 14561 w 462969"/>
              <a:gd name="connsiteY2" fmla="*/ 270690 h 461262"/>
              <a:gd name="connsiteX3" fmla="*/ 19323 w 462969"/>
              <a:gd name="connsiteY3" fmla="*/ 289740 h 461262"/>
              <a:gd name="connsiteX4" fmla="*/ 24086 w 462969"/>
              <a:gd name="connsiteY4" fmla="*/ 323078 h 461262"/>
              <a:gd name="connsiteX5" fmla="*/ 57423 w 462969"/>
              <a:gd name="connsiteY5" fmla="*/ 337365 h 461262"/>
              <a:gd name="connsiteX6" fmla="*/ 76473 w 462969"/>
              <a:gd name="connsiteY6" fmla="*/ 365940 h 461262"/>
              <a:gd name="connsiteX7" fmla="*/ 95523 w 462969"/>
              <a:gd name="connsiteY7" fmla="*/ 394515 h 461262"/>
              <a:gd name="connsiteX8" fmla="*/ 105048 w 462969"/>
              <a:gd name="connsiteY8" fmla="*/ 408803 h 461262"/>
              <a:gd name="connsiteX9" fmla="*/ 109811 w 462969"/>
              <a:gd name="connsiteY9" fmla="*/ 423090 h 461262"/>
              <a:gd name="connsiteX10" fmla="*/ 124098 w 462969"/>
              <a:gd name="connsiteY10" fmla="*/ 427853 h 461262"/>
              <a:gd name="connsiteX11" fmla="*/ 128861 w 462969"/>
              <a:gd name="connsiteY11" fmla="*/ 446903 h 461262"/>
              <a:gd name="connsiteX12" fmla="*/ 143148 w 462969"/>
              <a:gd name="connsiteY12" fmla="*/ 451665 h 461262"/>
              <a:gd name="connsiteX13" fmla="*/ 176486 w 462969"/>
              <a:gd name="connsiteY13" fmla="*/ 456428 h 461262"/>
              <a:gd name="connsiteX14" fmla="*/ 209823 w 462969"/>
              <a:gd name="connsiteY14" fmla="*/ 432615 h 461262"/>
              <a:gd name="connsiteX15" fmla="*/ 209823 w 462969"/>
              <a:gd name="connsiteY15" fmla="*/ 432615 h 461262"/>
              <a:gd name="connsiteX16" fmla="*/ 305073 w 462969"/>
              <a:gd name="connsiteY16" fmla="*/ 427853 h 461262"/>
              <a:gd name="connsiteX17" fmla="*/ 343173 w 462969"/>
              <a:gd name="connsiteY17" fmla="*/ 408803 h 461262"/>
              <a:gd name="connsiteX18" fmla="*/ 362223 w 462969"/>
              <a:gd name="connsiteY18" fmla="*/ 399278 h 461262"/>
              <a:gd name="connsiteX19" fmla="*/ 400323 w 462969"/>
              <a:gd name="connsiteY19" fmla="*/ 370703 h 461262"/>
              <a:gd name="connsiteX20" fmla="*/ 424136 w 462969"/>
              <a:gd name="connsiteY20" fmla="*/ 342128 h 461262"/>
              <a:gd name="connsiteX21" fmla="*/ 443186 w 462969"/>
              <a:gd name="connsiteY21" fmla="*/ 323078 h 461262"/>
              <a:gd name="connsiteX22" fmla="*/ 462236 w 462969"/>
              <a:gd name="connsiteY22" fmla="*/ 284978 h 461262"/>
              <a:gd name="connsiteX23" fmla="*/ 457473 w 462969"/>
              <a:gd name="connsiteY23" fmla="*/ 204015 h 461262"/>
              <a:gd name="connsiteX24" fmla="*/ 428898 w 462969"/>
              <a:gd name="connsiteY24" fmla="*/ 199253 h 461262"/>
              <a:gd name="connsiteX25" fmla="*/ 386036 w 462969"/>
              <a:gd name="connsiteY25" fmla="*/ 175440 h 461262"/>
              <a:gd name="connsiteX26" fmla="*/ 366986 w 462969"/>
              <a:gd name="connsiteY26" fmla="*/ 165915 h 461262"/>
              <a:gd name="connsiteX27" fmla="*/ 347936 w 462969"/>
              <a:gd name="connsiteY27" fmla="*/ 161153 h 461262"/>
              <a:gd name="connsiteX28" fmla="*/ 333648 w 462969"/>
              <a:gd name="connsiteY28" fmla="*/ 156390 h 461262"/>
              <a:gd name="connsiteX29" fmla="*/ 324123 w 462969"/>
              <a:gd name="connsiteY29" fmla="*/ 137340 h 461262"/>
              <a:gd name="connsiteX30" fmla="*/ 309836 w 462969"/>
              <a:gd name="connsiteY30" fmla="*/ 113528 h 461262"/>
              <a:gd name="connsiteX31" fmla="*/ 305073 w 462969"/>
              <a:gd name="connsiteY31" fmla="*/ 99240 h 461262"/>
              <a:gd name="connsiteX32" fmla="*/ 295548 w 462969"/>
              <a:gd name="connsiteY32" fmla="*/ 84953 h 461262"/>
              <a:gd name="connsiteX33" fmla="*/ 243161 w 462969"/>
              <a:gd name="connsiteY33" fmla="*/ 23040 h 461262"/>
              <a:gd name="connsiteX34" fmla="*/ 162198 w 462969"/>
              <a:gd name="connsiteY34" fmla="*/ 13515 h 461262"/>
              <a:gd name="connsiteX35" fmla="*/ 138386 w 462969"/>
              <a:gd name="connsiteY35" fmla="*/ 23040 h 461262"/>
              <a:gd name="connsiteX36" fmla="*/ 124098 w 462969"/>
              <a:gd name="connsiteY36" fmla="*/ 27803 h 461262"/>
              <a:gd name="connsiteX37" fmla="*/ 109811 w 462969"/>
              <a:gd name="connsiteY37" fmla="*/ 37328 h 461262"/>
              <a:gd name="connsiteX38" fmla="*/ 95523 w 462969"/>
              <a:gd name="connsiteY38" fmla="*/ 42090 h 461262"/>
              <a:gd name="connsiteX39" fmla="*/ 71711 w 462969"/>
              <a:gd name="connsiteY39" fmla="*/ 56378 h 461262"/>
              <a:gd name="connsiteX40" fmla="*/ 273 w 462969"/>
              <a:gd name="connsiteY40" fmla="*/ 65903 h 461262"/>
              <a:gd name="connsiteX41" fmla="*/ 5036 w 462969"/>
              <a:gd name="connsiteY41" fmla="*/ 51615 h 46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969" h="461262">
                <a:moveTo>
                  <a:pt x="5036" y="51615"/>
                </a:moveTo>
                <a:lnTo>
                  <a:pt x="5036" y="51615"/>
                </a:lnTo>
                <a:cubicBezTo>
                  <a:pt x="17810" y="179372"/>
                  <a:pt x="1026" y="-3"/>
                  <a:pt x="14561" y="270690"/>
                </a:cubicBezTo>
                <a:cubicBezTo>
                  <a:pt x="14888" y="277227"/>
                  <a:pt x="18152" y="283300"/>
                  <a:pt x="19323" y="289740"/>
                </a:cubicBezTo>
                <a:cubicBezTo>
                  <a:pt x="21331" y="300784"/>
                  <a:pt x="19527" y="312820"/>
                  <a:pt x="24086" y="323078"/>
                </a:cubicBezTo>
                <a:cubicBezTo>
                  <a:pt x="28197" y="332329"/>
                  <a:pt x="50684" y="335681"/>
                  <a:pt x="57423" y="337365"/>
                </a:cubicBezTo>
                <a:cubicBezTo>
                  <a:pt x="66532" y="364691"/>
                  <a:pt x="55663" y="339184"/>
                  <a:pt x="76473" y="365940"/>
                </a:cubicBezTo>
                <a:cubicBezTo>
                  <a:pt x="83501" y="374976"/>
                  <a:pt x="89173" y="384990"/>
                  <a:pt x="95523" y="394515"/>
                </a:cubicBezTo>
                <a:cubicBezTo>
                  <a:pt x="98698" y="399278"/>
                  <a:pt x="103238" y="403373"/>
                  <a:pt x="105048" y="408803"/>
                </a:cubicBezTo>
                <a:cubicBezTo>
                  <a:pt x="106636" y="413565"/>
                  <a:pt x="106261" y="419540"/>
                  <a:pt x="109811" y="423090"/>
                </a:cubicBezTo>
                <a:cubicBezTo>
                  <a:pt x="113361" y="426640"/>
                  <a:pt x="119336" y="426265"/>
                  <a:pt x="124098" y="427853"/>
                </a:cubicBezTo>
                <a:cubicBezTo>
                  <a:pt x="125686" y="434203"/>
                  <a:pt x="124772" y="441792"/>
                  <a:pt x="128861" y="446903"/>
                </a:cubicBezTo>
                <a:cubicBezTo>
                  <a:pt x="131997" y="450823"/>
                  <a:pt x="138226" y="450681"/>
                  <a:pt x="143148" y="451665"/>
                </a:cubicBezTo>
                <a:cubicBezTo>
                  <a:pt x="154156" y="453867"/>
                  <a:pt x="165373" y="454840"/>
                  <a:pt x="176486" y="456428"/>
                </a:cubicBezTo>
                <a:cubicBezTo>
                  <a:pt x="201633" y="464810"/>
                  <a:pt x="187988" y="465367"/>
                  <a:pt x="209823" y="432615"/>
                </a:cubicBezTo>
                <a:lnTo>
                  <a:pt x="209823" y="432615"/>
                </a:lnTo>
                <a:lnTo>
                  <a:pt x="305073" y="427853"/>
                </a:lnTo>
                <a:cubicBezTo>
                  <a:pt x="348853" y="419096"/>
                  <a:pt x="312044" y="431038"/>
                  <a:pt x="343173" y="408803"/>
                </a:cubicBezTo>
                <a:cubicBezTo>
                  <a:pt x="348950" y="404677"/>
                  <a:pt x="356619" y="403637"/>
                  <a:pt x="362223" y="399278"/>
                </a:cubicBezTo>
                <a:cubicBezTo>
                  <a:pt x="403266" y="367356"/>
                  <a:pt x="369269" y="381054"/>
                  <a:pt x="400323" y="370703"/>
                </a:cubicBezTo>
                <a:cubicBezTo>
                  <a:pt x="430261" y="350745"/>
                  <a:pt x="399967" y="374354"/>
                  <a:pt x="424136" y="342128"/>
                </a:cubicBezTo>
                <a:cubicBezTo>
                  <a:pt x="429524" y="334944"/>
                  <a:pt x="437673" y="330167"/>
                  <a:pt x="443186" y="323078"/>
                </a:cubicBezTo>
                <a:cubicBezTo>
                  <a:pt x="456305" y="306210"/>
                  <a:pt x="456579" y="301946"/>
                  <a:pt x="462236" y="284978"/>
                </a:cubicBezTo>
                <a:cubicBezTo>
                  <a:pt x="460648" y="257990"/>
                  <a:pt x="467272" y="229211"/>
                  <a:pt x="457473" y="204015"/>
                </a:cubicBezTo>
                <a:cubicBezTo>
                  <a:pt x="453973" y="195015"/>
                  <a:pt x="438324" y="201348"/>
                  <a:pt x="428898" y="199253"/>
                </a:cubicBezTo>
                <a:cubicBezTo>
                  <a:pt x="405196" y="193986"/>
                  <a:pt x="415492" y="190168"/>
                  <a:pt x="386036" y="175440"/>
                </a:cubicBezTo>
                <a:cubicBezTo>
                  <a:pt x="379686" y="172265"/>
                  <a:pt x="373634" y="168408"/>
                  <a:pt x="366986" y="165915"/>
                </a:cubicBezTo>
                <a:cubicBezTo>
                  <a:pt x="360857" y="163617"/>
                  <a:pt x="354230" y="162951"/>
                  <a:pt x="347936" y="161153"/>
                </a:cubicBezTo>
                <a:cubicBezTo>
                  <a:pt x="343109" y="159774"/>
                  <a:pt x="338411" y="157978"/>
                  <a:pt x="333648" y="156390"/>
                </a:cubicBezTo>
                <a:cubicBezTo>
                  <a:pt x="330473" y="150040"/>
                  <a:pt x="327571" y="143546"/>
                  <a:pt x="324123" y="137340"/>
                </a:cubicBezTo>
                <a:cubicBezTo>
                  <a:pt x="319628" y="129248"/>
                  <a:pt x="313976" y="121807"/>
                  <a:pt x="309836" y="113528"/>
                </a:cubicBezTo>
                <a:cubicBezTo>
                  <a:pt x="307591" y="109038"/>
                  <a:pt x="307318" y="103730"/>
                  <a:pt x="305073" y="99240"/>
                </a:cubicBezTo>
                <a:cubicBezTo>
                  <a:pt x="302513" y="94121"/>
                  <a:pt x="299038" y="89490"/>
                  <a:pt x="295548" y="84953"/>
                </a:cubicBezTo>
                <a:cubicBezTo>
                  <a:pt x="260292" y="39121"/>
                  <a:pt x="269487" y="49368"/>
                  <a:pt x="243161" y="23040"/>
                </a:cubicBezTo>
                <a:cubicBezTo>
                  <a:pt x="230759" y="-14161"/>
                  <a:pt x="241331" y="2211"/>
                  <a:pt x="162198" y="13515"/>
                </a:cubicBezTo>
                <a:cubicBezTo>
                  <a:pt x="153735" y="14724"/>
                  <a:pt x="146390" y="20038"/>
                  <a:pt x="138386" y="23040"/>
                </a:cubicBezTo>
                <a:cubicBezTo>
                  <a:pt x="133685" y="24803"/>
                  <a:pt x="128588" y="25558"/>
                  <a:pt x="124098" y="27803"/>
                </a:cubicBezTo>
                <a:cubicBezTo>
                  <a:pt x="118979" y="30363"/>
                  <a:pt x="114930" y="34768"/>
                  <a:pt x="109811" y="37328"/>
                </a:cubicBezTo>
                <a:cubicBezTo>
                  <a:pt x="105321" y="39573"/>
                  <a:pt x="100013" y="39845"/>
                  <a:pt x="95523" y="42090"/>
                </a:cubicBezTo>
                <a:cubicBezTo>
                  <a:pt x="87244" y="46230"/>
                  <a:pt x="80410" y="53215"/>
                  <a:pt x="71711" y="56378"/>
                </a:cubicBezTo>
                <a:cubicBezTo>
                  <a:pt x="60828" y="60335"/>
                  <a:pt x="5284" y="64789"/>
                  <a:pt x="273" y="65903"/>
                </a:cubicBezTo>
                <a:cubicBezTo>
                  <a:pt x="-1277" y="66247"/>
                  <a:pt x="4242" y="53996"/>
                  <a:pt x="5036" y="51615"/>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4795137" y="4481421"/>
            <a:ext cx="119763" cy="133442"/>
          </a:xfrm>
          <a:custGeom>
            <a:avLst/>
            <a:gdLst>
              <a:gd name="connsiteX0" fmla="*/ 5463 w 119763"/>
              <a:gd name="connsiteY0" fmla="*/ 4854 h 133442"/>
              <a:gd name="connsiteX1" fmla="*/ 5463 w 119763"/>
              <a:gd name="connsiteY1" fmla="*/ 4854 h 133442"/>
              <a:gd name="connsiteX2" fmla="*/ 76901 w 119763"/>
              <a:gd name="connsiteY2" fmla="*/ 4854 h 133442"/>
              <a:gd name="connsiteX3" fmla="*/ 86426 w 119763"/>
              <a:gd name="connsiteY3" fmla="*/ 33429 h 133442"/>
              <a:gd name="connsiteX4" fmla="*/ 115001 w 119763"/>
              <a:gd name="connsiteY4" fmla="*/ 85817 h 133442"/>
              <a:gd name="connsiteX5" fmla="*/ 119763 w 119763"/>
              <a:gd name="connsiteY5" fmla="*/ 100104 h 133442"/>
              <a:gd name="connsiteX6" fmla="*/ 115001 w 119763"/>
              <a:gd name="connsiteY6" fmla="*/ 119154 h 133442"/>
              <a:gd name="connsiteX7" fmla="*/ 100713 w 119763"/>
              <a:gd name="connsiteY7" fmla="*/ 123917 h 133442"/>
              <a:gd name="connsiteX8" fmla="*/ 67376 w 119763"/>
              <a:gd name="connsiteY8" fmla="*/ 133442 h 133442"/>
              <a:gd name="connsiteX9" fmla="*/ 24513 w 119763"/>
              <a:gd name="connsiteY9" fmla="*/ 128679 h 133442"/>
              <a:gd name="connsiteX10" fmla="*/ 5463 w 119763"/>
              <a:gd name="connsiteY10" fmla="*/ 100104 h 133442"/>
              <a:gd name="connsiteX11" fmla="*/ 5463 w 119763"/>
              <a:gd name="connsiteY11" fmla="*/ 4854 h 13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763" h="133442">
                <a:moveTo>
                  <a:pt x="5463" y="4854"/>
                </a:moveTo>
                <a:lnTo>
                  <a:pt x="5463" y="4854"/>
                </a:lnTo>
                <a:cubicBezTo>
                  <a:pt x="12201" y="4105"/>
                  <a:pt x="64858" y="-5683"/>
                  <a:pt x="76901" y="4854"/>
                </a:cubicBezTo>
                <a:cubicBezTo>
                  <a:pt x="84457" y="11465"/>
                  <a:pt x="81936" y="24449"/>
                  <a:pt x="86426" y="33429"/>
                </a:cubicBezTo>
                <a:cubicBezTo>
                  <a:pt x="108036" y="76649"/>
                  <a:pt x="97600" y="59715"/>
                  <a:pt x="115001" y="85817"/>
                </a:cubicBezTo>
                <a:cubicBezTo>
                  <a:pt x="116588" y="90579"/>
                  <a:pt x="119763" y="95084"/>
                  <a:pt x="119763" y="100104"/>
                </a:cubicBezTo>
                <a:cubicBezTo>
                  <a:pt x="119763" y="106649"/>
                  <a:pt x="119090" y="114043"/>
                  <a:pt x="115001" y="119154"/>
                </a:cubicBezTo>
                <a:cubicBezTo>
                  <a:pt x="111865" y="123074"/>
                  <a:pt x="105540" y="122538"/>
                  <a:pt x="100713" y="123917"/>
                </a:cubicBezTo>
                <a:cubicBezTo>
                  <a:pt x="58861" y="135875"/>
                  <a:pt x="101625" y="122024"/>
                  <a:pt x="67376" y="133442"/>
                </a:cubicBezTo>
                <a:cubicBezTo>
                  <a:pt x="53088" y="131854"/>
                  <a:pt x="37170" y="135495"/>
                  <a:pt x="24513" y="128679"/>
                </a:cubicBezTo>
                <a:cubicBezTo>
                  <a:pt x="14434" y="123252"/>
                  <a:pt x="5463" y="100104"/>
                  <a:pt x="5463" y="100104"/>
                </a:cubicBezTo>
                <a:cubicBezTo>
                  <a:pt x="-6829" y="63226"/>
                  <a:pt x="5463" y="20729"/>
                  <a:pt x="5463" y="4854"/>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083665" y="4299990"/>
            <a:ext cx="126510" cy="191048"/>
          </a:xfrm>
          <a:custGeom>
            <a:avLst/>
            <a:gdLst>
              <a:gd name="connsiteX0" fmla="*/ 36023 w 126510"/>
              <a:gd name="connsiteY0" fmla="*/ 67223 h 191048"/>
              <a:gd name="connsiteX1" fmla="*/ 36023 w 126510"/>
              <a:gd name="connsiteY1" fmla="*/ 67223 h 191048"/>
              <a:gd name="connsiteX2" fmla="*/ 2685 w 126510"/>
              <a:gd name="connsiteY2" fmla="*/ 100560 h 191048"/>
              <a:gd name="connsiteX3" fmla="*/ 26498 w 126510"/>
              <a:gd name="connsiteY3" fmla="*/ 133898 h 191048"/>
              <a:gd name="connsiteX4" fmla="*/ 40785 w 126510"/>
              <a:gd name="connsiteY4" fmla="*/ 148185 h 191048"/>
              <a:gd name="connsiteX5" fmla="*/ 59835 w 126510"/>
              <a:gd name="connsiteY5" fmla="*/ 176760 h 191048"/>
              <a:gd name="connsiteX6" fmla="*/ 78885 w 126510"/>
              <a:gd name="connsiteY6" fmla="*/ 181523 h 191048"/>
              <a:gd name="connsiteX7" fmla="*/ 107460 w 126510"/>
              <a:gd name="connsiteY7" fmla="*/ 191048 h 191048"/>
              <a:gd name="connsiteX8" fmla="*/ 116985 w 126510"/>
              <a:gd name="connsiteY8" fmla="*/ 176760 h 191048"/>
              <a:gd name="connsiteX9" fmla="*/ 126510 w 126510"/>
              <a:gd name="connsiteY9" fmla="*/ 57698 h 191048"/>
              <a:gd name="connsiteX10" fmla="*/ 59835 w 126510"/>
              <a:gd name="connsiteY10" fmla="*/ 14835 h 191048"/>
              <a:gd name="connsiteX11" fmla="*/ 50310 w 126510"/>
              <a:gd name="connsiteY11" fmla="*/ 43410 h 191048"/>
              <a:gd name="connsiteX12" fmla="*/ 40785 w 126510"/>
              <a:gd name="connsiteY12" fmla="*/ 71985 h 191048"/>
              <a:gd name="connsiteX13" fmla="*/ 31260 w 126510"/>
              <a:gd name="connsiteY13" fmla="*/ 86273 h 191048"/>
              <a:gd name="connsiteX14" fmla="*/ 36023 w 126510"/>
              <a:gd name="connsiteY14" fmla="*/ 67223 h 1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510" h="191048">
                <a:moveTo>
                  <a:pt x="36023" y="67223"/>
                </a:moveTo>
                <a:lnTo>
                  <a:pt x="36023" y="67223"/>
                </a:lnTo>
                <a:cubicBezTo>
                  <a:pt x="24910" y="78335"/>
                  <a:pt x="8327" y="85892"/>
                  <a:pt x="2685" y="100560"/>
                </a:cubicBezTo>
                <a:cubicBezTo>
                  <a:pt x="-7417" y="126826"/>
                  <a:pt x="13293" y="129496"/>
                  <a:pt x="26498" y="133898"/>
                </a:cubicBezTo>
                <a:cubicBezTo>
                  <a:pt x="31260" y="138660"/>
                  <a:pt x="36650" y="142869"/>
                  <a:pt x="40785" y="148185"/>
                </a:cubicBezTo>
                <a:cubicBezTo>
                  <a:pt x="47813" y="157221"/>
                  <a:pt x="48729" y="173983"/>
                  <a:pt x="59835" y="176760"/>
                </a:cubicBezTo>
                <a:cubicBezTo>
                  <a:pt x="66185" y="178348"/>
                  <a:pt x="72616" y="179642"/>
                  <a:pt x="78885" y="181523"/>
                </a:cubicBezTo>
                <a:cubicBezTo>
                  <a:pt x="88502" y="184408"/>
                  <a:pt x="107460" y="191048"/>
                  <a:pt x="107460" y="191048"/>
                </a:cubicBezTo>
                <a:cubicBezTo>
                  <a:pt x="110635" y="186285"/>
                  <a:pt x="116303" y="182443"/>
                  <a:pt x="116985" y="176760"/>
                </a:cubicBezTo>
                <a:cubicBezTo>
                  <a:pt x="134765" y="28602"/>
                  <a:pt x="108857" y="110661"/>
                  <a:pt x="126510" y="57698"/>
                </a:cubicBezTo>
                <a:cubicBezTo>
                  <a:pt x="121922" y="11813"/>
                  <a:pt x="134758" y="-20128"/>
                  <a:pt x="59835" y="14835"/>
                </a:cubicBezTo>
                <a:cubicBezTo>
                  <a:pt x="50737" y="19081"/>
                  <a:pt x="53485" y="33885"/>
                  <a:pt x="50310" y="43410"/>
                </a:cubicBezTo>
                <a:cubicBezTo>
                  <a:pt x="47135" y="52935"/>
                  <a:pt x="46354" y="63631"/>
                  <a:pt x="40785" y="71985"/>
                </a:cubicBezTo>
                <a:cubicBezTo>
                  <a:pt x="37610" y="76748"/>
                  <a:pt x="35730" y="82697"/>
                  <a:pt x="31260" y="86273"/>
                </a:cubicBezTo>
                <a:cubicBezTo>
                  <a:pt x="27340" y="89409"/>
                  <a:pt x="35229" y="70398"/>
                  <a:pt x="36023" y="67223"/>
                </a:cubicBezTo>
                <a:close/>
              </a:path>
            </a:pathLst>
          </a:custGeom>
          <a:solidFill>
            <a:srgbClr val="991701"/>
          </a:solidFill>
          <a:ln>
            <a:solidFill>
              <a:srgbClr val="96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672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3600" dirty="0">
                <a:solidFill>
                  <a:schemeClr val="accent6"/>
                </a:solidFill>
                <a:latin typeface="Arial" panose="020B0604020202020204" pitchFamily="34" charset="0"/>
                <a:cs typeface="Arial" panose="020B0604020202020204" pitchFamily="34" charset="0"/>
              </a:rPr>
              <a:t>My thoughts on vision </a:t>
            </a:r>
            <a:br>
              <a:rPr lang="en-GB" sz="3600" dirty="0">
                <a:solidFill>
                  <a:schemeClr val="accent6"/>
                </a:solidFill>
                <a:latin typeface="Arial" panose="020B0604020202020204" pitchFamily="34" charset="0"/>
                <a:cs typeface="Arial" panose="020B0604020202020204" pitchFamily="34" charset="0"/>
              </a:rPr>
            </a:br>
            <a:r>
              <a:rPr lang="en-GB" sz="3600" dirty="0">
                <a:solidFill>
                  <a:schemeClr val="accent6"/>
                </a:solidFill>
                <a:latin typeface="Arial" panose="020B0604020202020204" pitchFamily="34" charset="0"/>
                <a:cs typeface="Arial" panose="020B0604020202020204" pitchFamily="34" charset="0"/>
              </a:rPr>
              <a:t>and ambition</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p:txBody>
          <a:bodyPr>
            <a:normAutofit/>
          </a:bodyPr>
          <a:lstStyle/>
          <a:p>
            <a:r>
              <a:rPr lang="en-GB" dirty="0"/>
              <a:t>Recovery of RS across mainland UK – cant escape the imperative of removing grey squirrels from our ecosystems</a:t>
            </a:r>
          </a:p>
          <a:p>
            <a:r>
              <a:rPr lang="en-GB" dirty="0"/>
              <a:t>Mustn’t treat red squirrels as being apart from the wider conservation effort and the need for widespread environmental restoration</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514" y="570224"/>
            <a:ext cx="3003905"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721518" y="1496637"/>
            <a:ext cx="4545425"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3249003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146722"/>
          </a:xfrm>
          <a:prstGeom prst="rect">
            <a:avLst/>
          </a:prstGeom>
        </p:spPr>
      </p:pic>
      <p:sp>
        <p:nvSpPr>
          <p:cNvPr id="3" name="Content Placeholder 2">
            <a:extLst>
              <a:ext uri="{FF2B5EF4-FFF2-40B4-BE49-F238E27FC236}">
                <a16:creationId xmlns:a16="http://schemas.microsoft.com/office/drawing/2014/main" id="{1826D9FF-2BF6-4018-BF19-B33C0B0F4B10}"/>
              </a:ext>
            </a:extLst>
          </p:cNvPr>
          <p:cNvSpPr txBox="1">
            <a:spLocks/>
          </p:cNvSpPr>
          <p:nvPr/>
        </p:nvSpPr>
        <p:spPr>
          <a:xfrm>
            <a:off x="5303518" y="1397692"/>
            <a:ext cx="384048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Science, survey and monitoring</a:t>
            </a:r>
          </a:p>
        </p:txBody>
      </p:sp>
      <p:sp>
        <p:nvSpPr>
          <p:cNvPr id="4" name="Title 1">
            <a:extLst>
              <a:ext uri="{FF2B5EF4-FFF2-40B4-BE49-F238E27FC236}">
                <a16:creationId xmlns:a16="http://schemas.microsoft.com/office/drawing/2014/main" id="{0A875C84-5DA2-4320-B95D-F3F9568A65F5}"/>
              </a:ext>
            </a:extLst>
          </p:cNvPr>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solidFill>
                  <a:schemeClr val="bg1"/>
                </a:solidFill>
                <a:latin typeface="Arial" panose="020B0604020202020204" pitchFamily="34" charset="0"/>
                <a:cs typeface="Arial" panose="020B0604020202020204" pitchFamily="34" charset="0"/>
              </a:rPr>
              <a:t>Building blocks</a:t>
            </a:r>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445" y="5965184"/>
            <a:ext cx="3003905" cy="915364"/>
          </a:xfrm>
          <a:prstGeom prst="rect">
            <a:avLst/>
          </a:prstGeom>
        </p:spPr>
      </p:pic>
    </p:spTree>
    <p:extLst>
      <p:ext uri="{BB962C8B-B14F-4D97-AF65-F5344CB8AC3E}">
        <p14:creationId xmlns:p14="http://schemas.microsoft.com/office/powerpoint/2010/main" val="181918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146722"/>
          </a:xfrm>
          <a:prstGeom prst="rect">
            <a:avLst/>
          </a:prstGeom>
        </p:spPr>
      </p:pic>
      <p:sp>
        <p:nvSpPr>
          <p:cNvPr id="3" name="Content Placeholder 2">
            <a:extLst>
              <a:ext uri="{FF2B5EF4-FFF2-40B4-BE49-F238E27FC236}">
                <a16:creationId xmlns:a16="http://schemas.microsoft.com/office/drawing/2014/main" id="{1826D9FF-2BF6-4018-BF19-B33C0B0F4B10}"/>
              </a:ext>
            </a:extLst>
          </p:cNvPr>
          <p:cNvSpPr txBox="1">
            <a:spLocks/>
          </p:cNvSpPr>
          <p:nvPr/>
        </p:nvSpPr>
        <p:spPr>
          <a:xfrm>
            <a:off x="5303518" y="1397692"/>
            <a:ext cx="384048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Science, survey and monitoring</a:t>
            </a:r>
          </a:p>
          <a:p>
            <a:r>
              <a:rPr lang="en-GB" dirty="0">
                <a:solidFill>
                  <a:schemeClr val="bg1"/>
                </a:solidFill>
              </a:rPr>
              <a:t>Coordination of effort – involvement of all partners who can have an impact</a:t>
            </a:r>
          </a:p>
        </p:txBody>
      </p:sp>
      <p:sp>
        <p:nvSpPr>
          <p:cNvPr id="4" name="Title 1">
            <a:extLst>
              <a:ext uri="{FF2B5EF4-FFF2-40B4-BE49-F238E27FC236}">
                <a16:creationId xmlns:a16="http://schemas.microsoft.com/office/drawing/2014/main" id="{0A875C84-5DA2-4320-B95D-F3F9568A65F5}"/>
              </a:ext>
            </a:extLst>
          </p:cNvPr>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solidFill>
                  <a:schemeClr val="bg1"/>
                </a:solidFill>
                <a:latin typeface="Arial" panose="020B0604020202020204" pitchFamily="34" charset="0"/>
                <a:cs typeface="Arial" panose="020B0604020202020204" pitchFamily="34" charset="0"/>
              </a:rPr>
              <a:t>Building blocks</a:t>
            </a:r>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445" y="5965184"/>
            <a:ext cx="3003905" cy="915364"/>
          </a:xfrm>
          <a:prstGeom prst="rect">
            <a:avLst/>
          </a:prstGeom>
        </p:spPr>
      </p:pic>
    </p:spTree>
    <p:extLst>
      <p:ext uri="{BB962C8B-B14F-4D97-AF65-F5344CB8AC3E}">
        <p14:creationId xmlns:p14="http://schemas.microsoft.com/office/powerpoint/2010/main" val="292701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954740" y="-115909"/>
            <a:ext cx="11403104" cy="6973910"/>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806824" y="1104715"/>
            <a:ext cx="7886700" cy="1325563"/>
          </a:xfrm>
        </p:spPr>
        <p:txBody>
          <a:bodyPr>
            <a:normAutofit/>
          </a:bodyPr>
          <a:lstStyle/>
          <a:p>
            <a:r>
              <a:rPr lang="en-GB" sz="3600" dirty="0">
                <a:solidFill>
                  <a:schemeClr val="bg1"/>
                </a:solidFill>
                <a:latin typeface="Arial" panose="020B0604020202020204" pitchFamily="34" charset="0"/>
                <a:cs typeface="Arial" panose="020B0604020202020204" pitchFamily="34" charset="0"/>
              </a:rPr>
              <a:t>How are we doing?</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64" y="5887729"/>
            <a:ext cx="3003905" cy="915364"/>
          </a:xfrm>
          <a:prstGeom prst="rect">
            <a:avLst/>
          </a:prstGeom>
        </p:spPr>
      </p:pic>
    </p:spTree>
    <p:extLst>
      <p:ext uri="{BB962C8B-B14F-4D97-AF65-F5344CB8AC3E}">
        <p14:creationId xmlns:p14="http://schemas.microsoft.com/office/powerpoint/2010/main" val="176764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146722"/>
          </a:xfrm>
          <a:prstGeom prst="rect">
            <a:avLst/>
          </a:prstGeom>
        </p:spPr>
      </p:pic>
      <p:sp>
        <p:nvSpPr>
          <p:cNvPr id="3" name="Content Placeholder 2">
            <a:extLst>
              <a:ext uri="{FF2B5EF4-FFF2-40B4-BE49-F238E27FC236}">
                <a16:creationId xmlns:a16="http://schemas.microsoft.com/office/drawing/2014/main" id="{1826D9FF-2BF6-4018-BF19-B33C0B0F4B10}"/>
              </a:ext>
            </a:extLst>
          </p:cNvPr>
          <p:cNvSpPr txBox="1">
            <a:spLocks/>
          </p:cNvSpPr>
          <p:nvPr/>
        </p:nvSpPr>
        <p:spPr>
          <a:xfrm>
            <a:off x="5303518" y="1397692"/>
            <a:ext cx="3840481"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Science, survey and monitoring</a:t>
            </a:r>
          </a:p>
          <a:p>
            <a:r>
              <a:rPr lang="en-GB" dirty="0">
                <a:solidFill>
                  <a:schemeClr val="bg1"/>
                </a:solidFill>
              </a:rPr>
              <a:t>Coordination of effort – involvement of all partners who can have an impact</a:t>
            </a:r>
          </a:p>
          <a:p>
            <a:r>
              <a:rPr lang="en-GB" dirty="0">
                <a:solidFill>
                  <a:schemeClr val="bg1"/>
                </a:solidFill>
              </a:rPr>
              <a:t>How?  Strategy must be to scale up control of greys and take a spatially coordinated approach</a:t>
            </a:r>
          </a:p>
        </p:txBody>
      </p:sp>
      <p:sp>
        <p:nvSpPr>
          <p:cNvPr id="4" name="Title 1">
            <a:extLst>
              <a:ext uri="{FF2B5EF4-FFF2-40B4-BE49-F238E27FC236}">
                <a16:creationId xmlns:a16="http://schemas.microsoft.com/office/drawing/2014/main" id="{0A875C84-5DA2-4320-B95D-F3F9568A65F5}"/>
              </a:ext>
            </a:extLst>
          </p:cNvPr>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solidFill>
                  <a:schemeClr val="bg1"/>
                </a:solidFill>
                <a:latin typeface="Arial" panose="020B0604020202020204" pitchFamily="34" charset="0"/>
                <a:cs typeface="Arial" panose="020B0604020202020204" pitchFamily="34" charset="0"/>
              </a:rPr>
              <a:t>Building blocks</a:t>
            </a:r>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445" y="5965184"/>
            <a:ext cx="3003905" cy="915364"/>
          </a:xfrm>
          <a:prstGeom prst="rect">
            <a:avLst/>
          </a:prstGeom>
        </p:spPr>
      </p:pic>
    </p:spTree>
    <p:extLst>
      <p:ext uri="{BB962C8B-B14F-4D97-AF65-F5344CB8AC3E}">
        <p14:creationId xmlns:p14="http://schemas.microsoft.com/office/powerpoint/2010/main" val="181918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146722"/>
          </a:xfrm>
          <a:prstGeom prst="rect">
            <a:avLst/>
          </a:prstGeom>
        </p:spPr>
      </p:pic>
      <p:sp>
        <p:nvSpPr>
          <p:cNvPr id="3" name="Content Placeholder 2">
            <a:extLst>
              <a:ext uri="{FF2B5EF4-FFF2-40B4-BE49-F238E27FC236}">
                <a16:creationId xmlns:a16="http://schemas.microsoft.com/office/drawing/2014/main" id="{1826D9FF-2BF6-4018-BF19-B33C0B0F4B10}"/>
              </a:ext>
            </a:extLst>
          </p:cNvPr>
          <p:cNvSpPr txBox="1">
            <a:spLocks/>
          </p:cNvSpPr>
          <p:nvPr/>
        </p:nvSpPr>
        <p:spPr>
          <a:xfrm>
            <a:off x="5303518" y="1397692"/>
            <a:ext cx="3840481" cy="4351338"/>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100" dirty="0">
                <a:solidFill>
                  <a:schemeClr val="bg1"/>
                </a:solidFill>
              </a:rPr>
              <a:t>Science, survey and monitoring</a:t>
            </a:r>
          </a:p>
          <a:p>
            <a:r>
              <a:rPr lang="en-GB" sz="5100" dirty="0">
                <a:solidFill>
                  <a:schemeClr val="bg1"/>
                </a:solidFill>
              </a:rPr>
              <a:t>Coordination of effort – involvement of all partners who can have an impact</a:t>
            </a:r>
          </a:p>
          <a:p>
            <a:r>
              <a:rPr lang="en-GB" sz="5100" dirty="0">
                <a:solidFill>
                  <a:schemeClr val="bg1"/>
                </a:solidFill>
              </a:rPr>
              <a:t>How?  Strategy must be to scale up control of greys and take a spatially coordinated approach</a:t>
            </a:r>
          </a:p>
          <a:p>
            <a:r>
              <a:rPr lang="en-GB" dirty="0">
                <a:solidFill>
                  <a:schemeClr val="bg1"/>
                </a:solidFill>
              </a:rPr>
              <a:t>Need to scale up what we know and use new approaches – grounds for great optimism at present – four approaches:</a:t>
            </a:r>
          </a:p>
        </p:txBody>
      </p:sp>
      <p:sp>
        <p:nvSpPr>
          <p:cNvPr id="4" name="Title 1">
            <a:extLst>
              <a:ext uri="{FF2B5EF4-FFF2-40B4-BE49-F238E27FC236}">
                <a16:creationId xmlns:a16="http://schemas.microsoft.com/office/drawing/2014/main" id="{0A875C84-5DA2-4320-B95D-F3F9568A65F5}"/>
              </a:ext>
            </a:extLst>
          </p:cNvPr>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solidFill>
                  <a:schemeClr val="bg1"/>
                </a:solidFill>
                <a:latin typeface="Arial" panose="020B0604020202020204" pitchFamily="34" charset="0"/>
                <a:cs typeface="Arial" panose="020B0604020202020204" pitchFamily="34" charset="0"/>
              </a:rPr>
              <a:t>Building blocks</a:t>
            </a:r>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445" y="5965184"/>
            <a:ext cx="3003905" cy="915364"/>
          </a:xfrm>
          <a:prstGeom prst="rect">
            <a:avLst/>
          </a:prstGeom>
        </p:spPr>
      </p:pic>
    </p:spTree>
    <p:extLst>
      <p:ext uri="{BB962C8B-B14F-4D97-AF65-F5344CB8AC3E}">
        <p14:creationId xmlns:p14="http://schemas.microsoft.com/office/powerpoint/2010/main" val="181918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628650" y="365126"/>
            <a:ext cx="7886700" cy="1555114"/>
          </a:xfrm>
        </p:spPr>
        <p:txBody>
          <a:bodyPr>
            <a:normAutofit/>
          </a:bodyPr>
          <a:lstStyle/>
          <a:p>
            <a:r>
              <a:rPr lang="en-GB" sz="3600" b="1" dirty="0">
                <a:solidFill>
                  <a:schemeClr val="accent6"/>
                </a:solidFill>
              </a:rPr>
              <a:t>Reasons to be cheerful …</a:t>
            </a:r>
            <a:endParaRPr lang="en-GB" sz="3600" b="1" dirty="0">
              <a:solidFill>
                <a:schemeClr val="accent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514" y="570224"/>
            <a:ext cx="3003905" cy="915364"/>
          </a:xfrm>
          <a:prstGeom prst="rect">
            <a:avLst/>
          </a:prstGeom>
        </p:spPr>
      </p:pic>
      <p:sp>
        <p:nvSpPr>
          <p:cNvPr id="6" name="Content Placeholder 2"/>
          <p:cNvSpPr>
            <a:spLocks noGrp="1"/>
          </p:cNvSpPr>
          <p:nvPr>
            <p:ph idx="1"/>
          </p:nvPr>
        </p:nvSpPr>
        <p:spPr>
          <a:xfrm>
            <a:off x="628650" y="1825625"/>
            <a:ext cx="7886700" cy="4351338"/>
          </a:xfrm>
        </p:spPr>
        <p:txBody>
          <a:bodyPr/>
          <a:lstStyle/>
          <a:p>
            <a:r>
              <a:rPr lang="en-GB" sz="3200" dirty="0">
                <a:solidFill>
                  <a:schemeClr val="accent6">
                    <a:lumMod val="50000"/>
                  </a:schemeClr>
                </a:solidFill>
              </a:rPr>
              <a:t>Volunteers </a:t>
            </a:r>
          </a:p>
          <a:p>
            <a:r>
              <a:rPr lang="en-GB" sz="3200" dirty="0">
                <a:solidFill>
                  <a:schemeClr val="accent6">
                    <a:lumMod val="50000"/>
                  </a:schemeClr>
                </a:solidFill>
              </a:rPr>
              <a:t>Fertility control </a:t>
            </a:r>
          </a:p>
          <a:p>
            <a:r>
              <a:rPr lang="en-GB" sz="3200" dirty="0">
                <a:solidFill>
                  <a:schemeClr val="accent6">
                    <a:lumMod val="50000"/>
                  </a:schemeClr>
                </a:solidFill>
              </a:rPr>
              <a:t>Good nature trap </a:t>
            </a:r>
          </a:p>
          <a:p>
            <a:r>
              <a:rPr lang="en-GB" sz="3200" dirty="0">
                <a:solidFill>
                  <a:schemeClr val="accent6">
                    <a:lumMod val="50000"/>
                  </a:schemeClr>
                </a:solidFill>
              </a:rPr>
              <a:t>Pine marten and other predators </a:t>
            </a:r>
          </a:p>
          <a:p>
            <a:endParaRPr lang="en-GB" sz="3200" dirty="0">
              <a:solidFill>
                <a:schemeClr val="accent6">
                  <a:lumMod val="50000"/>
                </a:schemeClr>
              </a:solidFill>
            </a:endParaRPr>
          </a:p>
          <a:p>
            <a:endParaRPr lang="en-GB" dirty="0"/>
          </a:p>
        </p:txBody>
      </p:sp>
    </p:spTree>
    <p:extLst>
      <p:ext uri="{BB962C8B-B14F-4D97-AF65-F5344CB8AC3E}">
        <p14:creationId xmlns:p14="http://schemas.microsoft.com/office/powerpoint/2010/main" val="118775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11" y="237743"/>
            <a:ext cx="9095726" cy="549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324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GB" altLang="en-US" dirty="0">
                <a:latin typeface="Arial" charset="0"/>
                <a:cs typeface="Arial" charset="0"/>
              </a:rPr>
              <a:t>Oral contraceptives as a control method</a:t>
            </a:r>
          </a:p>
        </p:txBody>
      </p:sp>
      <p:sp>
        <p:nvSpPr>
          <p:cNvPr id="25602" name="Content Placeholder 2"/>
          <p:cNvSpPr>
            <a:spLocks noGrp="1"/>
          </p:cNvSpPr>
          <p:nvPr>
            <p:ph idx="1"/>
          </p:nvPr>
        </p:nvSpPr>
        <p:spPr>
          <a:xfrm>
            <a:off x="1006626" y="2018919"/>
            <a:ext cx="6071093" cy="4218371"/>
          </a:xfrm>
        </p:spPr>
        <p:txBody>
          <a:bodyPr>
            <a:normAutofit/>
          </a:bodyPr>
          <a:lstStyle/>
          <a:p>
            <a:pPr eaLnBrk="1" hangingPunct="1"/>
            <a:r>
              <a:rPr lang="en-GB" altLang="en-US" sz="2400" dirty="0">
                <a:latin typeface="Arial" charset="0"/>
                <a:cs typeface="Arial" charset="0"/>
              </a:rPr>
              <a:t>Traditionally culling has been used as a control method e.g. eradication from Anglesey</a:t>
            </a:r>
            <a:endParaRPr lang="en-GB" altLang="en-US" dirty="0">
              <a:latin typeface="Arial" charset="0"/>
              <a:cs typeface="Arial" charset="0"/>
            </a:endParaRPr>
          </a:p>
          <a:p>
            <a:pPr eaLnBrk="1" hangingPunct="1"/>
            <a:r>
              <a:rPr lang="en-US" altLang="en-US" sz="2400" dirty="0">
                <a:latin typeface="Arial" charset="0"/>
                <a:cs typeface="Arial" charset="0"/>
              </a:rPr>
              <a:t>Oral contraceptives delivered in baits have potential as an additional tool, to reduce population size as well as the rate of population recovery after culling</a:t>
            </a:r>
          </a:p>
          <a:p>
            <a:pPr eaLnBrk="1" hangingPunct="1"/>
            <a:r>
              <a:rPr lang="en-US" altLang="en-US" sz="2400" dirty="0">
                <a:latin typeface="Arial" charset="0"/>
                <a:cs typeface="Arial" charset="0"/>
              </a:rPr>
              <a:t>5 year study funded by the Defra and the UK Squirrel Accord </a:t>
            </a:r>
            <a:endParaRPr lang="en-GB" altLang="en-US" sz="2400" dirty="0">
              <a:latin typeface="Arial" charset="0"/>
              <a:cs typeface="Arial" charset="0"/>
            </a:endParaRPr>
          </a:p>
          <a:p>
            <a:pPr eaLnBrk="1" hangingPunct="1"/>
            <a:endParaRPr lang="en-GB" altLang="en-US" dirty="0">
              <a:latin typeface="Arial" charset="0"/>
              <a:cs typeface="Arial" charset="0"/>
            </a:endParaRPr>
          </a:p>
          <a:p>
            <a:pPr lvl="1" eaLnBrk="1" hangingPunct="1"/>
            <a:endParaRPr lang="en-GB" altLang="en-US" dirty="0">
              <a:latin typeface="Arial" charset="0"/>
              <a:cs typeface="Arial" charset="0"/>
            </a:endParaRPr>
          </a:p>
          <a:p>
            <a:pPr lvl="1" eaLnBrk="1" hangingPunct="1"/>
            <a:endParaRPr lang="en-GB" altLang="en-US" dirty="0">
              <a:latin typeface="Arial" charset="0"/>
              <a:cs typeface="Arial" charset="0"/>
            </a:endParaRPr>
          </a:p>
          <a:p>
            <a:pPr lvl="1" eaLnBrk="1" hangingPunct="1"/>
            <a:endParaRPr lang="en-GB" altLang="en-US" dirty="0">
              <a:latin typeface="Arial" charset="0"/>
              <a:cs typeface="Arial" charset="0"/>
            </a:endParaRPr>
          </a:p>
          <a:p>
            <a:pPr lvl="1"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b="1"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a:p>
            <a:pPr eaLnBrk="1" hangingPunct="1"/>
            <a:endParaRPr lang="en-GB" altLang="en-US" dirty="0">
              <a:latin typeface="Arial" charset="0"/>
              <a:cs typeface="Arial" charset="0"/>
            </a:endParaRPr>
          </a:p>
        </p:txBody>
      </p:sp>
      <p:sp>
        <p:nvSpPr>
          <p:cNvPr id="25603" name="Slide Number Placeholder 5"/>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000">
                <a:solidFill>
                  <a:srgbClr val="595959"/>
                </a:solidFill>
                <a:latin typeface="Arial" charset="0"/>
                <a:ea typeface="Arial" charset="0"/>
                <a:cs typeface="Arial" charset="0"/>
              </a:defRPr>
            </a:lvl1pPr>
            <a:lvl2pPr marL="742950" indent="-285750">
              <a:lnSpc>
                <a:spcPct val="90000"/>
              </a:lnSpc>
              <a:spcBef>
                <a:spcPts val="500"/>
              </a:spcBef>
              <a:buFont typeface="Arial" charset="0"/>
              <a:buChar char="•"/>
              <a:defRPr>
                <a:solidFill>
                  <a:srgbClr val="595959"/>
                </a:solidFill>
                <a:latin typeface="Arial" charset="0"/>
                <a:ea typeface="Arial" charset="0"/>
                <a:cs typeface="Arial" charset="0"/>
              </a:defRPr>
            </a:lvl2pPr>
            <a:lvl3pPr marL="1143000" indent="-228600">
              <a:lnSpc>
                <a:spcPct val="90000"/>
              </a:lnSpc>
              <a:spcBef>
                <a:spcPts val="500"/>
              </a:spcBef>
              <a:buFont typeface="Arial" charset="0"/>
              <a:buChar char="•"/>
              <a:defRPr sz="1600">
                <a:solidFill>
                  <a:srgbClr val="595959"/>
                </a:solidFill>
                <a:latin typeface="Arial" charset="0"/>
                <a:ea typeface="Arial" charset="0"/>
                <a:cs typeface="Arial" charset="0"/>
              </a:defRPr>
            </a:lvl3pPr>
            <a:lvl4pPr marL="1600200" indent="-228600">
              <a:lnSpc>
                <a:spcPct val="90000"/>
              </a:lnSpc>
              <a:spcBef>
                <a:spcPts val="500"/>
              </a:spcBef>
              <a:buFont typeface="Arial" charset="0"/>
              <a:buChar char="•"/>
              <a:defRPr sz="1400">
                <a:solidFill>
                  <a:srgbClr val="595959"/>
                </a:solidFill>
                <a:latin typeface="Arial" charset="0"/>
                <a:ea typeface="Arial" charset="0"/>
                <a:cs typeface="Arial" charset="0"/>
              </a:defRPr>
            </a:lvl4pPr>
            <a:lvl5pPr marL="2057400" indent="-228600">
              <a:lnSpc>
                <a:spcPct val="90000"/>
              </a:lnSpc>
              <a:spcBef>
                <a:spcPts val="500"/>
              </a:spcBef>
              <a:buFont typeface="Arial" charset="0"/>
              <a:buChar char="•"/>
              <a:defRPr sz="1200">
                <a:solidFill>
                  <a:srgbClr val="595959"/>
                </a:solidFill>
                <a:latin typeface="Arial" charset="0"/>
                <a:ea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ea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ea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ea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ea typeface="Arial" charset="0"/>
                <a:cs typeface="Arial" charset="0"/>
              </a:defRPr>
            </a:lvl9pPr>
          </a:lstStyle>
          <a:p>
            <a:pPr>
              <a:lnSpc>
                <a:spcPct val="100000"/>
              </a:lnSpc>
              <a:spcBef>
                <a:spcPct val="0"/>
              </a:spcBef>
              <a:buFontTx/>
              <a:buNone/>
            </a:pPr>
            <a:fld id="{A21356B9-424E-4D45-BFF6-CDE76CCF046E}" type="slidenum">
              <a:rPr lang="en-GB" altLang="en-US" sz="1000">
                <a:solidFill>
                  <a:schemeClr val="tx2"/>
                </a:solidFill>
              </a:rPr>
              <a:pPr>
                <a:lnSpc>
                  <a:spcPct val="100000"/>
                </a:lnSpc>
                <a:spcBef>
                  <a:spcPct val="0"/>
                </a:spcBef>
                <a:buFontTx/>
                <a:buNone/>
              </a:pPr>
              <a:t>44</a:t>
            </a:fld>
            <a:endParaRPr lang="en-GB" altLang="en-US" sz="1000">
              <a:solidFill>
                <a:schemeClr val="tx2"/>
              </a:solidFill>
            </a:endParaRPr>
          </a:p>
        </p:txBody>
      </p:sp>
      <p:pic>
        <p:nvPicPr>
          <p:cNvPr id="256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4838" y="1712914"/>
            <a:ext cx="944761" cy="12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762" y="5250373"/>
            <a:ext cx="1837421"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8924" y="5250373"/>
            <a:ext cx="1818314" cy="11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59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814388"/>
            <a:ext cx="756285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69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85800"/>
            <a:ext cx="734377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806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890588"/>
            <a:ext cx="747712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803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809625"/>
            <a:ext cx="756285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975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890588"/>
            <a:ext cx="755332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34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sst.org.uk/wp-content/uploads/2012/07/squirrel-map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56532" y="0"/>
            <a:ext cx="5720790" cy="9167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89052" y="589051"/>
            <a:ext cx="1764406" cy="830997"/>
          </a:xfrm>
          <a:prstGeom prst="rect">
            <a:avLst/>
          </a:prstGeom>
          <a:noFill/>
        </p:spPr>
        <p:txBody>
          <a:bodyPr wrap="square" rtlCol="0">
            <a:spAutoFit/>
          </a:bodyPr>
          <a:lstStyle/>
          <a:p>
            <a:r>
              <a:rPr lang="en-GB" sz="4800" dirty="0"/>
              <a:t>1945</a:t>
            </a:r>
          </a:p>
        </p:txBody>
      </p:sp>
    </p:spTree>
    <p:extLst>
      <p:ext uri="{BB962C8B-B14F-4D97-AF65-F5344CB8AC3E}">
        <p14:creationId xmlns:p14="http://schemas.microsoft.com/office/powerpoint/2010/main" val="3384299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847725"/>
            <a:ext cx="741997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305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838200"/>
            <a:ext cx="741997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316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3708400" y="227013"/>
            <a:ext cx="4105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cs typeface="Arial" charset="0"/>
              </a:defRPr>
            </a:lvl1pPr>
            <a:lvl2pPr marL="742950" indent="-285750">
              <a:spcBef>
                <a:spcPct val="20000"/>
              </a:spcBef>
              <a:buFont typeface="Arial" charset="0"/>
              <a:buChar char="–"/>
              <a:defRPr sz="2000">
                <a:solidFill>
                  <a:schemeClr val="tx1"/>
                </a:solidFill>
                <a:latin typeface="Arial" charset="0"/>
                <a:cs typeface="Arial" charset="0"/>
              </a:defRPr>
            </a:lvl2pPr>
            <a:lvl3pPr marL="1143000" indent="-228600">
              <a:spcBef>
                <a:spcPct val="20000"/>
              </a:spcBef>
              <a:buFont typeface="Arial" charset="0"/>
              <a:buChar char="•"/>
              <a:defRPr>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GB" altLang="en-US" sz="3600" b="1" dirty="0" err="1">
                <a:solidFill>
                  <a:srgbClr val="996600"/>
                </a:solidFill>
                <a:latin typeface="Calibri" pitchFamily="34" charset="0"/>
              </a:rPr>
              <a:t>GoodNature</a:t>
            </a:r>
            <a:r>
              <a:rPr lang="en-GB" altLang="en-US" sz="3600" b="1" dirty="0">
                <a:solidFill>
                  <a:srgbClr val="996600"/>
                </a:solidFill>
                <a:latin typeface="Calibri" pitchFamily="34" charset="0"/>
              </a:rPr>
              <a:t> trap</a:t>
            </a:r>
          </a:p>
        </p:txBody>
      </p:sp>
      <p:pic>
        <p:nvPicPr>
          <p:cNvPr id="1843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519113"/>
            <a:ext cx="2233613"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
          <p:cNvSpPr txBox="1">
            <a:spLocks noChangeArrowheads="1"/>
          </p:cNvSpPr>
          <p:nvPr/>
        </p:nvSpPr>
        <p:spPr bwMode="auto">
          <a:xfrm>
            <a:off x="3492500" y="1593850"/>
            <a:ext cx="1433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cs typeface="Arial" charset="0"/>
              </a:defRPr>
            </a:lvl1pPr>
            <a:lvl2pPr marL="742950" indent="-285750">
              <a:spcBef>
                <a:spcPct val="20000"/>
              </a:spcBef>
              <a:buFont typeface="Arial" charset="0"/>
              <a:buChar char="–"/>
              <a:defRPr sz="2000">
                <a:solidFill>
                  <a:schemeClr val="tx1"/>
                </a:solidFill>
                <a:latin typeface="Arial" charset="0"/>
                <a:cs typeface="Arial" charset="0"/>
              </a:defRPr>
            </a:lvl2pPr>
            <a:lvl3pPr marL="1143000" indent="-228600">
              <a:spcBef>
                <a:spcPct val="20000"/>
              </a:spcBef>
              <a:buFont typeface="Arial" charset="0"/>
              <a:buChar char="•"/>
              <a:defRPr>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GB" altLang="en-US" sz="1800" dirty="0">
                <a:latin typeface="Calibri" pitchFamily="34" charset="0"/>
              </a:rPr>
              <a:t>A24 currently passed for rats and stoats</a:t>
            </a:r>
          </a:p>
        </p:txBody>
      </p:sp>
      <p:pic>
        <p:nvPicPr>
          <p:cNvPr id="184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89013"/>
            <a:ext cx="37306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213" y="3549650"/>
            <a:ext cx="67945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581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11188" y="0"/>
            <a:ext cx="7886700" cy="1325563"/>
          </a:xfrm>
        </p:spPr>
        <p:txBody>
          <a:bodyPr/>
          <a:lstStyle/>
          <a:p>
            <a:r>
              <a:rPr lang="en-GB" altLang="en-US" dirty="0" err="1">
                <a:latin typeface="Arial" charset="0"/>
                <a:cs typeface="Arial" charset="0"/>
              </a:rPr>
              <a:t>Goodnature</a:t>
            </a:r>
            <a:r>
              <a:rPr lang="en-GB" altLang="en-US" dirty="0">
                <a:latin typeface="Arial" charset="0"/>
                <a:cs typeface="Arial" charset="0"/>
              </a:rPr>
              <a:t> trap for squirrels</a:t>
            </a:r>
          </a:p>
        </p:txBody>
      </p:sp>
      <p:sp>
        <p:nvSpPr>
          <p:cNvPr id="3" name="TextBox 2"/>
          <p:cNvSpPr txBox="1">
            <a:spLocks noChangeArrowheads="1"/>
          </p:cNvSpPr>
          <p:nvPr/>
        </p:nvSpPr>
        <p:spPr bwMode="auto">
          <a:xfrm>
            <a:off x="3065933" y="1498600"/>
            <a:ext cx="18002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cs typeface="Arial" charset="0"/>
              </a:defRPr>
            </a:lvl1pPr>
            <a:lvl2pPr marL="742950" indent="-285750">
              <a:spcBef>
                <a:spcPct val="20000"/>
              </a:spcBef>
              <a:buFont typeface="Arial" charset="0"/>
              <a:buChar char="–"/>
              <a:defRPr sz="2000">
                <a:solidFill>
                  <a:schemeClr val="tx1"/>
                </a:solidFill>
                <a:latin typeface="Arial" charset="0"/>
                <a:cs typeface="Arial" charset="0"/>
              </a:defRPr>
            </a:lvl2pPr>
            <a:lvl3pPr marL="1143000" indent="-228600">
              <a:spcBef>
                <a:spcPct val="20000"/>
              </a:spcBef>
              <a:buFont typeface="Arial" charset="0"/>
              <a:buChar char="•"/>
              <a:defRPr>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GB" altLang="en-US" sz="2800" b="1" dirty="0">
                <a:solidFill>
                  <a:srgbClr val="707000"/>
                </a:solidFill>
                <a:latin typeface="Calibri" pitchFamily="34" charset="0"/>
              </a:rPr>
              <a:t>Cons</a:t>
            </a:r>
          </a:p>
          <a:p>
            <a:pPr eaLnBrk="1" hangingPunct="1">
              <a:spcBef>
                <a:spcPct val="0"/>
              </a:spcBef>
              <a:buFontTx/>
              <a:buNone/>
            </a:pPr>
            <a:r>
              <a:rPr lang="en-GB" altLang="en-US" dirty="0">
                <a:latin typeface="Calibri" pitchFamily="34" charset="0"/>
              </a:rPr>
              <a:t>Trap visible</a:t>
            </a:r>
          </a:p>
          <a:p>
            <a:pPr eaLnBrk="1" hangingPunct="1">
              <a:spcBef>
                <a:spcPct val="0"/>
              </a:spcBef>
              <a:buFontTx/>
              <a:buNone/>
            </a:pPr>
            <a:r>
              <a:rPr lang="en-GB" altLang="en-US" dirty="0">
                <a:latin typeface="Calibri" pitchFamily="34" charset="0"/>
              </a:rPr>
              <a:t>Carcasses visible (predation?)</a:t>
            </a:r>
          </a:p>
          <a:p>
            <a:pPr eaLnBrk="1" hangingPunct="1">
              <a:spcBef>
                <a:spcPct val="0"/>
              </a:spcBef>
              <a:buFontTx/>
              <a:buNone/>
            </a:pPr>
            <a:r>
              <a:rPr lang="en-GB" altLang="en-US" dirty="0">
                <a:latin typeface="Calibri" pitchFamily="34" charset="0"/>
              </a:rPr>
              <a:t>Non-target risk</a:t>
            </a:r>
          </a:p>
          <a:p>
            <a:pPr eaLnBrk="1" hangingPunct="1">
              <a:spcBef>
                <a:spcPct val="0"/>
              </a:spcBef>
              <a:buFontTx/>
              <a:buNone/>
            </a:pPr>
            <a:endParaRPr lang="en-GB" altLang="en-US" dirty="0">
              <a:latin typeface="Calibri" pitchFamily="34" charset="0"/>
            </a:endParaRPr>
          </a:p>
        </p:txBody>
      </p:sp>
      <p:sp>
        <p:nvSpPr>
          <p:cNvPr id="5" name="TextBox 4"/>
          <p:cNvSpPr txBox="1">
            <a:spLocks noChangeArrowheads="1"/>
          </p:cNvSpPr>
          <p:nvPr/>
        </p:nvSpPr>
        <p:spPr bwMode="auto">
          <a:xfrm>
            <a:off x="611188" y="1498600"/>
            <a:ext cx="1728787"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chemeClr val="tx1"/>
                </a:solidFill>
                <a:latin typeface="Arial" charset="0"/>
                <a:cs typeface="Arial" charset="0"/>
              </a:defRPr>
            </a:lvl1pPr>
            <a:lvl2pPr marL="742950" indent="-285750">
              <a:spcBef>
                <a:spcPct val="20000"/>
              </a:spcBef>
              <a:buFont typeface="Arial" charset="0"/>
              <a:buChar char="–"/>
              <a:defRPr sz="2000">
                <a:solidFill>
                  <a:schemeClr val="tx1"/>
                </a:solidFill>
                <a:latin typeface="Arial" charset="0"/>
                <a:cs typeface="Arial" charset="0"/>
              </a:defRPr>
            </a:lvl2pPr>
            <a:lvl3pPr marL="1143000" indent="-228600">
              <a:spcBef>
                <a:spcPct val="20000"/>
              </a:spcBef>
              <a:buFont typeface="Arial" charset="0"/>
              <a:buChar char="•"/>
              <a:defRPr>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GB" altLang="en-US" sz="2800" b="1">
                <a:solidFill>
                  <a:schemeClr val="accent1"/>
                </a:solidFill>
                <a:latin typeface="Calibri" pitchFamily="34" charset="0"/>
              </a:rPr>
              <a:t>Pros</a:t>
            </a:r>
          </a:p>
          <a:p>
            <a:pPr eaLnBrk="1" hangingPunct="1">
              <a:spcBef>
                <a:spcPct val="0"/>
              </a:spcBef>
              <a:buFontTx/>
              <a:buNone/>
            </a:pPr>
            <a:r>
              <a:rPr lang="en-GB" altLang="en-US">
                <a:latin typeface="Calibri" pitchFamily="34" charset="0"/>
              </a:rPr>
              <a:t>Lightweight</a:t>
            </a:r>
          </a:p>
          <a:p>
            <a:pPr eaLnBrk="1" hangingPunct="1">
              <a:spcBef>
                <a:spcPct val="0"/>
              </a:spcBef>
              <a:buFontTx/>
              <a:buNone/>
            </a:pPr>
            <a:r>
              <a:rPr lang="en-GB" altLang="en-US">
                <a:latin typeface="Calibri" pitchFamily="34" charset="0"/>
              </a:rPr>
              <a:t>Easy to set up</a:t>
            </a:r>
          </a:p>
          <a:p>
            <a:pPr eaLnBrk="1" hangingPunct="1">
              <a:spcBef>
                <a:spcPct val="0"/>
              </a:spcBef>
              <a:buFontTx/>
              <a:buNone/>
            </a:pPr>
            <a:r>
              <a:rPr lang="en-GB" altLang="en-US">
                <a:latin typeface="Calibri" pitchFamily="34" charset="0"/>
              </a:rPr>
              <a:t>Baited</a:t>
            </a:r>
          </a:p>
          <a:p>
            <a:pPr eaLnBrk="1" hangingPunct="1">
              <a:spcBef>
                <a:spcPct val="0"/>
              </a:spcBef>
              <a:buFontTx/>
              <a:buNone/>
            </a:pPr>
            <a:r>
              <a:rPr lang="en-GB" altLang="en-US">
                <a:latin typeface="Calibri" pitchFamily="34" charset="0"/>
              </a:rPr>
              <a:t>Re-sets itself</a:t>
            </a:r>
          </a:p>
        </p:txBody>
      </p:sp>
      <p:pic>
        <p:nvPicPr>
          <p:cNvPr id="194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03313"/>
            <a:ext cx="37068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2370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69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110053" y="-216482"/>
            <a:ext cx="9362573" cy="7074482"/>
          </a:xfrm>
        </p:spPr>
      </p:pic>
      <p:sp>
        <p:nvSpPr>
          <p:cNvPr id="2" name="TextBox 1"/>
          <p:cNvSpPr txBox="1"/>
          <p:nvPr/>
        </p:nvSpPr>
        <p:spPr>
          <a:xfrm>
            <a:off x="107504" y="3429000"/>
            <a:ext cx="8928992"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Xavier Lambin, Emma Sheehy, Chris Sutherland</a:t>
            </a:r>
          </a:p>
          <a:p>
            <a:pPr algn="ctr"/>
            <a:r>
              <a:rPr lang="en-GB" sz="3200" b="1" dirty="0">
                <a:solidFill>
                  <a:schemeClr val="bg1"/>
                </a:solidFill>
                <a:effectLst>
                  <a:outerShdw blurRad="38100" dist="38100" dir="2700000" algn="tl">
                    <a:srgbClr val="000000">
                      <a:alpha val="43137"/>
                    </a:srgbClr>
                  </a:outerShdw>
                </a:effectLst>
                <a:latin typeface="Calibri" panose="020F0502020204030204" pitchFamily="34" charset="0"/>
              </a:rPr>
              <a:t>Katherine O’Reilly</a:t>
            </a:r>
          </a:p>
        </p:txBody>
      </p:sp>
      <p:sp>
        <p:nvSpPr>
          <p:cNvPr id="4" name="Title 3"/>
          <p:cNvSpPr>
            <a:spLocks noGrp="1"/>
          </p:cNvSpPr>
          <p:nvPr>
            <p:ph type="title"/>
          </p:nvPr>
        </p:nvSpPr>
        <p:spPr>
          <a:xfrm>
            <a:off x="544016" y="263950"/>
            <a:ext cx="7772400" cy="1143000"/>
          </a:xfrm>
        </p:spPr>
        <p:txBody>
          <a:bodyPr>
            <a:noAutofit/>
          </a:bodyPr>
          <a:lstStyle/>
          <a:p>
            <a:r>
              <a:rPr lang="en-GB" sz="3200" b="1" kern="1200" dirty="0">
                <a:solidFill>
                  <a:srgbClr val="FFFF00"/>
                </a:solidFill>
                <a:latin typeface="Calibri" panose="020F0502020204030204" pitchFamily="34" charset="0"/>
                <a:ea typeface="+mn-ea"/>
                <a:cs typeface="+mn-cs"/>
              </a:rPr>
              <a:t>The enemy of my enemy is my friend</a:t>
            </a:r>
            <a:endParaRPr lang="en-GB" sz="3200" b="1"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10" name="Picture 9" descr="IRC Logo hi-resoluti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107" y="6215493"/>
            <a:ext cx="2536228" cy="676327"/>
          </a:xfrm>
          <a:prstGeom prst="rect">
            <a:avLst/>
          </a:prstGeom>
        </p:spPr>
      </p:pic>
      <p:grpSp>
        <p:nvGrpSpPr>
          <p:cNvPr id="14" name="Group 13"/>
          <p:cNvGrpSpPr/>
          <p:nvPr/>
        </p:nvGrpSpPr>
        <p:grpSpPr>
          <a:xfrm>
            <a:off x="683568" y="4484399"/>
            <a:ext cx="7632848" cy="1728192"/>
            <a:chOff x="410087" y="4484399"/>
            <a:chExt cx="7632848" cy="1728192"/>
          </a:xfrm>
        </p:grpSpPr>
        <p:pic>
          <p:nvPicPr>
            <p:cNvPr id="8" name="Picture 7" descr="http://www.waterfordbusinessinfo.ie/uploads/images/news/Logo_vertical_EnglishandIris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31840" y="4484399"/>
              <a:ext cx="2736304" cy="1728192"/>
            </a:xfrm>
            <a:prstGeom prst="rect">
              <a:avLst/>
            </a:prstGeom>
            <a:noFill/>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0087" y="4484399"/>
              <a:ext cx="2376264" cy="864044"/>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040515" y="4484399"/>
              <a:ext cx="2002420" cy="300941"/>
            </a:xfrm>
            <a:prstGeom prst="rect">
              <a:avLst/>
            </a:prstGeom>
          </p:spPr>
        </p:pic>
      </p:grpSp>
      <p:pic>
        <p:nvPicPr>
          <p:cNvPr id="13" name="Picture 12">
            <a:extLst>
              <a:ext uri="{FF2B5EF4-FFF2-40B4-BE49-F238E27FC236}">
                <a16:creationId xmlns:a16="http://schemas.microsoft.com/office/drawing/2014/main" id="{AEBB4497-1C3B-4BAD-A186-0972131D8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6438" y="6212591"/>
            <a:ext cx="4103669" cy="69317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29139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lh4.googleusercontent.com/-pLrfuURtLk8/TEJH5g2_FCI/AAAAAAAAC7o/EBF0Pw64OM8/IMG_4387.JPG?imgmax=9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95081" y="836712"/>
            <a:ext cx="4148919" cy="6021288"/>
          </a:xfrm>
          <a:prstGeom prst="rect">
            <a:avLst/>
          </a:prstGeom>
          <a:noFill/>
        </p:spPr>
      </p:pic>
      <p:sp>
        <p:nvSpPr>
          <p:cNvPr id="4" name="TextBox 3"/>
          <p:cNvSpPr txBox="1"/>
          <p:nvPr/>
        </p:nvSpPr>
        <p:spPr>
          <a:xfrm>
            <a:off x="251520" y="313492"/>
            <a:ext cx="8640960" cy="954107"/>
          </a:xfrm>
          <a:prstGeom prst="rect">
            <a:avLst/>
          </a:prstGeom>
          <a:solidFill>
            <a:schemeClr val="bg1"/>
          </a:solidFill>
          <a:ln w="73025" cmpd="sng">
            <a:solidFill>
              <a:schemeClr val="bg1"/>
            </a:solidFill>
          </a:ln>
        </p:spPr>
        <p:txBody>
          <a:bodyPr wrap="square" rtlCol="0">
            <a:spAutoFit/>
          </a:bodyPr>
          <a:lstStyle/>
          <a:p>
            <a:pPr algn="ctr"/>
            <a:r>
              <a:rPr lang="en-GB" sz="2800" b="1" dirty="0">
                <a:solidFill>
                  <a:srgbClr val="800000"/>
                </a:solidFill>
                <a:latin typeface="Calibri" panose="020F0502020204030204" pitchFamily="34" charset="0"/>
              </a:rPr>
              <a:t>The recovery of the pine marten since protection in 1981 (37 years)</a:t>
            </a:r>
          </a:p>
        </p:txBody>
      </p:sp>
      <p:pic>
        <p:nvPicPr>
          <p:cNvPr id="2049"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7493" y="1189715"/>
            <a:ext cx="4967587" cy="5751943"/>
          </a:xfrm>
          <a:prstGeom prst="rect">
            <a:avLst/>
          </a:prstGeom>
          <a:noFill/>
          <a:ln w="9525">
            <a:noFill/>
            <a:miter lim="800000"/>
            <a:headEnd/>
            <a:tailEnd/>
          </a:ln>
        </p:spPr>
      </p:pic>
      <p:grpSp>
        <p:nvGrpSpPr>
          <p:cNvPr id="3" name="Group 2"/>
          <p:cNvGrpSpPr/>
          <p:nvPr/>
        </p:nvGrpSpPr>
        <p:grpSpPr>
          <a:xfrm>
            <a:off x="3695685" y="1376603"/>
            <a:ext cx="1812419" cy="1620349"/>
            <a:chOff x="3635896" y="1647400"/>
            <a:chExt cx="1299395" cy="1325280"/>
          </a:xfrm>
        </p:grpSpPr>
        <p:sp>
          <p:nvSpPr>
            <p:cNvPr id="2" name="Rectangle 1"/>
            <p:cNvSpPr/>
            <p:nvPr/>
          </p:nvSpPr>
          <p:spPr bwMode="auto">
            <a:xfrm>
              <a:off x="3635896" y="1772816"/>
              <a:ext cx="144016" cy="14401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3635896" y="2079434"/>
              <a:ext cx="144016" cy="144016"/>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7" name="Rectangle 6"/>
            <p:cNvSpPr/>
            <p:nvPr/>
          </p:nvSpPr>
          <p:spPr bwMode="auto">
            <a:xfrm>
              <a:off x="3635896" y="2386052"/>
              <a:ext cx="144016" cy="14401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3635896" y="2692669"/>
              <a:ext cx="144016" cy="1440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3828394" y="1647400"/>
              <a:ext cx="1071152" cy="400110"/>
            </a:xfrm>
            <a:prstGeom prst="rect">
              <a:avLst/>
            </a:prstGeom>
          </p:spPr>
          <p:txBody>
            <a:bodyPr wrap="square">
              <a:spAutoFit/>
            </a:bodyPr>
            <a:lstStyle/>
            <a:p>
              <a:pPr>
                <a:spcAft>
                  <a:spcPts val="0"/>
                </a:spcAft>
              </a:pPr>
              <a:r>
                <a:rPr lang="en-GB" sz="2000" dirty="0">
                  <a:solidFill>
                    <a:srgbClr val="000066"/>
                  </a:solidFill>
                  <a:latin typeface="Calibri" panose="020F0502020204030204" pitchFamily="34" charset="0"/>
                </a:rPr>
                <a:t>1980ies</a:t>
              </a:r>
            </a:p>
          </p:txBody>
        </p:sp>
        <p:sp>
          <p:nvSpPr>
            <p:cNvPr id="11" name="Rectangle 10"/>
            <p:cNvSpPr/>
            <p:nvPr/>
          </p:nvSpPr>
          <p:spPr>
            <a:xfrm>
              <a:off x="3851920" y="1951387"/>
              <a:ext cx="1071152" cy="400110"/>
            </a:xfrm>
            <a:prstGeom prst="rect">
              <a:avLst/>
            </a:prstGeom>
          </p:spPr>
          <p:txBody>
            <a:bodyPr wrap="square">
              <a:spAutoFit/>
            </a:bodyPr>
            <a:lstStyle/>
            <a:p>
              <a:pPr>
                <a:spcAft>
                  <a:spcPts val="0"/>
                </a:spcAft>
              </a:pPr>
              <a:r>
                <a:rPr lang="en-GB" sz="2000" dirty="0">
                  <a:solidFill>
                    <a:srgbClr val="000066"/>
                  </a:solidFill>
                  <a:latin typeface="Calibri" panose="020F0502020204030204" pitchFamily="34" charset="0"/>
                </a:rPr>
                <a:t>1990ies</a:t>
              </a:r>
            </a:p>
          </p:txBody>
        </p:sp>
        <p:sp>
          <p:nvSpPr>
            <p:cNvPr id="12" name="Rectangle 11"/>
            <p:cNvSpPr/>
            <p:nvPr/>
          </p:nvSpPr>
          <p:spPr>
            <a:xfrm>
              <a:off x="3864139" y="2244752"/>
              <a:ext cx="1071152" cy="400110"/>
            </a:xfrm>
            <a:prstGeom prst="rect">
              <a:avLst/>
            </a:prstGeom>
          </p:spPr>
          <p:txBody>
            <a:bodyPr wrap="square">
              <a:spAutoFit/>
            </a:bodyPr>
            <a:lstStyle/>
            <a:p>
              <a:pPr>
                <a:spcAft>
                  <a:spcPts val="0"/>
                </a:spcAft>
              </a:pPr>
              <a:r>
                <a:rPr lang="en-GB" sz="2000" dirty="0">
                  <a:solidFill>
                    <a:srgbClr val="000066"/>
                  </a:solidFill>
                  <a:latin typeface="Calibri" panose="020F0502020204030204" pitchFamily="34" charset="0"/>
                </a:rPr>
                <a:t>2012</a:t>
              </a:r>
            </a:p>
          </p:txBody>
        </p:sp>
        <p:sp>
          <p:nvSpPr>
            <p:cNvPr id="13" name="Rectangle 12"/>
            <p:cNvSpPr/>
            <p:nvPr/>
          </p:nvSpPr>
          <p:spPr>
            <a:xfrm>
              <a:off x="3851920" y="2572570"/>
              <a:ext cx="1071152" cy="400110"/>
            </a:xfrm>
            <a:prstGeom prst="rect">
              <a:avLst/>
            </a:prstGeom>
          </p:spPr>
          <p:txBody>
            <a:bodyPr wrap="square">
              <a:spAutoFit/>
            </a:bodyPr>
            <a:lstStyle/>
            <a:p>
              <a:pPr>
                <a:spcAft>
                  <a:spcPts val="0"/>
                </a:spcAft>
              </a:pPr>
              <a:r>
                <a:rPr lang="en-GB" sz="2000" dirty="0">
                  <a:solidFill>
                    <a:srgbClr val="000066"/>
                  </a:solidFill>
                  <a:latin typeface="Calibri" panose="020F0502020204030204" pitchFamily="34" charset="0"/>
                </a:rPr>
                <a:t>2013</a:t>
              </a:r>
            </a:p>
          </p:txBody>
        </p:sp>
      </p:grpSp>
    </p:spTree>
    <p:extLst>
      <p:ext uri="{BB962C8B-B14F-4D97-AF65-F5344CB8AC3E}">
        <p14:creationId xmlns:p14="http://schemas.microsoft.com/office/powerpoint/2010/main" val="37888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3688" y="565142"/>
            <a:ext cx="11052720" cy="6680282"/>
            <a:chOff x="0" y="0"/>
            <a:chExt cx="11052720" cy="6680282"/>
          </a:xfrm>
        </p:grpSpPr>
        <p:pic>
          <p:nvPicPr>
            <p:cNvPr id="4" name="Picture 3">
              <a:extLst>
                <a:ext uri="{FF2B5EF4-FFF2-40B4-BE49-F238E27FC236}">
                  <a16:creationId xmlns:a16="http://schemas.microsoft.com/office/drawing/2014/main" id="{E2359B13-41C8-4E72-BAE3-9C8A7F38A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11052720" cy="6203610"/>
            </a:xfrm>
            <a:prstGeom prst="rect">
              <a:avLst/>
            </a:prstGeom>
          </p:spPr>
        </p:pic>
        <p:grpSp>
          <p:nvGrpSpPr>
            <p:cNvPr id="3" name="Group 2"/>
            <p:cNvGrpSpPr/>
            <p:nvPr/>
          </p:nvGrpSpPr>
          <p:grpSpPr>
            <a:xfrm>
              <a:off x="5652120" y="0"/>
              <a:ext cx="5112567" cy="6021288"/>
              <a:chOff x="4834257" y="980728"/>
              <a:chExt cx="5112567" cy="6021288"/>
            </a:xfrm>
          </p:grpSpPr>
          <p:sp>
            <p:nvSpPr>
              <p:cNvPr id="2" name="Rectangle 1"/>
              <p:cNvSpPr/>
              <p:nvPr/>
            </p:nvSpPr>
            <p:spPr bwMode="auto">
              <a:xfrm>
                <a:off x="4834257" y="980728"/>
                <a:ext cx="5112567" cy="552815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a:off x="6230537" y="6425952"/>
                <a:ext cx="2708176" cy="5760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grpSp>
      <p:sp>
        <p:nvSpPr>
          <p:cNvPr id="7" name="Rectangle 6"/>
          <p:cNvSpPr/>
          <p:nvPr/>
        </p:nvSpPr>
        <p:spPr bwMode="auto">
          <a:xfrm>
            <a:off x="5067257" y="-1368152"/>
            <a:ext cx="5112567" cy="53012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0" name="Right Brace 9"/>
          <p:cNvSpPr/>
          <p:nvPr/>
        </p:nvSpPr>
        <p:spPr bwMode="auto">
          <a:xfrm>
            <a:off x="6563281" y="4291309"/>
            <a:ext cx="171729" cy="1081907"/>
          </a:xfrm>
          <a:prstGeom prst="rightBrace">
            <a:avLst/>
          </a:prstGeom>
          <a:noFill/>
          <a:ln w="2857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FF0000"/>
              </a:solidFill>
              <a:effectLst/>
              <a:latin typeface="Times New Roman" pitchFamily="18" charset="0"/>
            </a:endParaRPr>
          </a:p>
        </p:txBody>
      </p:sp>
      <p:grpSp>
        <p:nvGrpSpPr>
          <p:cNvPr id="18" name="Group 17"/>
          <p:cNvGrpSpPr/>
          <p:nvPr/>
        </p:nvGrpSpPr>
        <p:grpSpPr>
          <a:xfrm>
            <a:off x="7063410" y="3601514"/>
            <a:ext cx="1424384" cy="1800000"/>
            <a:chOff x="7002931" y="952503"/>
            <a:chExt cx="1424384" cy="1800000"/>
          </a:xfrm>
        </p:grpSpPr>
        <p:pic>
          <p:nvPicPr>
            <p:cNvPr id="8" name="Picture 5" descr="red squirrel parapoxviru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02931" y="952503"/>
              <a:ext cx="1424384" cy="1800000"/>
            </a:xfrm>
            <a:prstGeom prst="rect">
              <a:avLst/>
            </a:prstGeom>
            <a:noFill/>
          </p:spPr>
        </p:pic>
        <p:grpSp>
          <p:nvGrpSpPr>
            <p:cNvPr id="14" name="Group 13"/>
            <p:cNvGrpSpPr/>
            <p:nvPr/>
          </p:nvGrpSpPr>
          <p:grpSpPr>
            <a:xfrm>
              <a:off x="7167294" y="1179541"/>
              <a:ext cx="1095657" cy="1345924"/>
              <a:chOff x="-1760512" y="1628800"/>
              <a:chExt cx="720080" cy="720080"/>
            </a:xfrm>
          </p:grpSpPr>
          <p:cxnSp>
            <p:nvCxnSpPr>
              <p:cNvPr id="12" name="Straight Connector 11"/>
              <p:cNvCxnSpPr/>
              <p:nvPr/>
            </p:nvCxnSpPr>
            <p:spPr bwMode="auto">
              <a:xfrm flipH="1">
                <a:off x="-1760512" y="1628800"/>
                <a:ext cx="720080" cy="720080"/>
              </a:xfrm>
              <a:prstGeom prst="line">
                <a:avLst/>
              </a:prstGeom>
              <a:solidFill>
                <a:schemeClr val="accent1"/>
              </a:solidFill>
              <a:ln w="76200" cap="flat" cmpd="sng" algn="ctr">
                <a:solidFill>
                  <a:srgbClr val="00B0F0"/>
                </a:solidFill>
                <a:prstDash val="solid"/>
                <a:round/>
                <a:headEnd type="none" w="med" len="med"/>
                <a:tailEnd type="none" w="med" len="med"/>
              </a:ln>
              <a:effectLst/>
            </p:spPr>
          </p:cxnSp>
          <p:cxnSp>
            <p:nvCxnSpPr>
              <p:cNvPr id="13" name="Straight Connector 12"/>
              <p:cNvCxnSpPr/>
              <p:nvPr/>
            </p:nvCxnSpPr>
            <p:spPr bwMode="auto">
              <a:xfrm rot="5400000" flipH="1">
                <a:off x="-1760512" y="1628800"/>
                <a:ext cx="720080" cy="720080"/>
              </a:xfrm>
              <a:prstGeom prst="line">
                <a:avLst/>
              </a:prstGeom>
              <a:solidFill>
                <a:schemeClr val="accent1"/>
              </a:solidFill>
              <a:ln w="76200" cap="flat" cmpd="sng" algn="ctr">
                <a:solidFill>
                  <a:srgbClr val="00B0F0"/>
                </a:solidFill>
                <a:prstDash val="solid"/>
                <a:round/>
                <a:headEnd type="none" w="med" len="med"/>
                <a:tailEnd type="none" w="med" len="med"/>
              </a:ln>
              <a:effectLst/>
            </p:spPr>
          </p:cxnSp>
        </p:grpSp>
      </p:grpSp>
      <p:grpSp>
        <p:nvGrpSpPr>
          <p:cNvPr id="19" name="Group 18"/>
          <p:cNvGrpSpPr/>
          <p:nvPr/>
        </p:nvGrpSpPr>
        <p:grpSpPr>
          <a:xfrm>
            <a:off x="7087408" y="3215746"/>
            <a:ext cx="1390008" cy="2298391"/>
            <a:chOff x="7040231" y="3146833"/>
            <a:chExt cx="1390008" cy="2298391"/>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231" y="3146833"/>
              <a:ext cx="1390008" cy="2298391"/>
            </a:xfrm>
            <a:prstGeom prst="rect">
              <a:avLst/>
            </a:prstGeom>
          </p:spPr>
        </p:pic>
        <p:grpSp>
          <p:nvGrpSpPr>
            <p:cNvPr id="15" name="Group 14"/>
            <p:cNvGrpSpPr/>
            <p:nvPr/>
          </p:nvGrpSpPr>
          <p:grpSpPr>
            <a:xfrm>
              <a:off x="7110587" y="3520257"/>
              <a:ext cx="1274405" cy="1532181"/>
              <a:chOff x="-1760512" y="1628800"/>
              <a:chExt cx="720080" cy="720080"/>
            </a:xfrm>
          </p:grpSpPr>
          <p:cxnSp>
            <p:nvCxnSpPr>
              <p:cNvPr id="16" name="Straight Connector 15"/>
              <p:cNvCxnSpPr/>
              <p:nvPr/>
            </p:nvCxnSpPr>
            <p:spPr bwMode="auto">
              <a:xfrm flipH="1">
                <a:off x="-1760512" y="1628800"/>
                <a:ext cx="720080" cy="720080"/>
              </a:xfrm>
              <a:prstGeom prst="line">
                <a:avLst/>
              </a:prstGeom>
              <a:solidFill>
                <a:schemeClr val="accent1"/>
              </a:solidFill>
              <a:ln w="76200" cap="flat" cmpd="sng" algn="ctr">
                <a:solidFill>
                  <a:srgbClr val="00B0F0"/>
                </a:solidFill>
                <a:prstDash val="solid"/>
                <a:round/>
                <a:headEnd type="none" w="med" len="med"/>
                <a:tailEnd type="none" w="med" len="med"/>
              </a:ln>
              <a:effectLst/>
            </p:spPr>
          </p:cxnSp>
          <p:cxnSp>
            <p:nvCxnSpPr>
              <p:cNvPr id="17" name="Straight Connector 16"/>
              <p:cNvCxnSpPr/>
              <p:nvPr/>
            </p:nvCxnSpPr>
            <p:spPr bwMode="auto">
              <a:xfrm rot="5400000" flipH="1">
                <a:off x="-1760512" y="1628800"/>
                <a:ext cx="720080" cy="720080"/>
              </a:xfrm>
              <a:prstGeom prst="line">
                <a:avLst/>
              </a:prstGeom>
              <a:solidFill>
                <a:schemeClr val="accent1"/>
              </a:solidFill>
              <a:ln w="76200" cap="flat" cmpd="sng" algn="ctr">
                <a:solidFill>
                  <a:srgbClr val="00B0F0"/>
                </a:solidFill>
                <a:prstDash val="solid"/>
                <a:round/>
                <a:headEnd type="none" w="med" len="med"/>
                <a:tailEnd type="none" w="med" len="med"/>
              </a:ln>
              <a:effectLst/>
            </p:spPr>
          </p:cxnSp>
        </p:grpSp>
      </p:grpSp>
      <p:sp>
        <p:nvSpPr>
          <p:cNvPr id="20" name="Rectangle 3"/>
          <p:cNvSpPr txBox="1">
            <a:spLocks noChangeArrowheads="1"/>
          </p:cNvSpPr>
          <p:nvPr/>
        </p:nvSpPr>
        <p:spPr bwMode="auto">
          <a:xfrm>
            <a:off x="72008" y="332656"/>
            <a:ext cx="8676456" cy="50405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57200" lvl="1" indent="0" algn="ctr">
              <a:buNone/>
            </a:pPr>
            <a:r>
              <a:rPr lang="en-GB" b="1" u="sng" dirty="0">
                <a:solidFill>
                  <a:srgbClr val="800000"/>
                </a:solidFill>
                <a:latin typeface="Calibri" panose="020F0502020204030204" pitchFamily="34" charset="0"/>
              </a:rPr>
              <a:t>What we found:</a:t>
            </a:r>
            <a:r>
              <a:rPr lang="en-GB" b="1" dirty="0">
                <a:solidFill>
                  <a:srgbClr val="800000"/>
                </a:solidFill>
                <a:latin typeface="Calibri" panose="020F0502020204030204" pitchFamily="34" charset="0"/>
              </a:rPr>
              <a:t> </a:t>
            </a:r>
            <a:r>
              <a:rPr lang="en-IE" b="1" dirty="0">
                <a:solidFill>
                  <a:srgbClr val="800000"/>
                </a:solidFill>
                <a:latin typeface="Calibri" panose="020F0502020204030204" pitchFamily="34" charset="0"/>
              </a:rPr>
              <a:t>Pine martens control grey squirrel effectively, they deliver a crucial ecosystem service</a:t>
            </a:r>
            <a:endParaRPr lang="en-US" b="1" dirty="0">
              <a:solidFill>
                <a:srgbClr val="800000"/>
              </a:solidFill>
              <a:latin typeface="Calibri" panose="020F0502020204030204" pitchFamily="34" charset="0"/>
            </a:endParaRPr>
          </a:p>
        </p:txBody>
      </p:sp>
      <p:sp>
        <p:nvSpPr>
          <p:cNvPr id="11" name="Rectangle 10"/>
          <p:cNvSpPr/>
          <p:nvPr/>
        </p:nvSpPr>
        <p:spPr bwMode="auto">
          <a:xfrm>
            <a:off x="2843808" y="2060848"/>
            <a:ext cx="3312368" cy="3340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pic>
        <p:nvPicPr>
          <p:cNvPr id="22" name="Picture 21" descr="A picture containing indoor, red, object&#10;&#10;Description generated with high confidence">
            <a:extLst>
              <a:ext uri="{FF2B5EF4-FFF2-40B4-BE49-F238E27FC236}">
                <a16:creationId xmlns:a16="http://schemas.microsoft.com/office/drawing/2014/main" id="{4425C9D5-E5F3-443B-B854-3371D6627C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648" y="5866350"/>
            <a:ext cx="2351449" cy="913499"/>
          </a:xfrm>
          <a:prstGeom prst="rect">
            <a:avLst/>
          </a:prstGeom>
        </p:spPr>
      </p:pic>
    </p:spTree>
    <p:extLst>
      <p:ext uri="{BB962C8B-B14F-4D97-AF65-F5344CB8AC3E}">
        <p14:creationId xmlns:p14="http://schemas.microsoft.com/office/powerpoint/2010/main" val="235141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59B13-41C8-4E72-BAE3-9C8A7F38A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4" y="1489637"/>
            <a:ext cx="8971914" cy="5035707"/>
          </a:xfrm>
          <a:prstGeom prst="rect">
            <a:avLst/>
          </a:prstGeom>
        </p:spPr>
      </p:pic>
      <p:grpSp>
        <p:nvGrpSpPr>
          <p:cNvPr id="3" name="Group 2"/>
          <p:cNvGrpSpPr/>
          <p:nvPr/>
        </p:nvGrpSpPr>
        <p:grpSpPr>
          <a:xfrm>
            <a:off x="4644008" y="980728"/>
            <a:ext cx="4499992" cy="5616624"/>
            <a:chOff x="4644008" y="980728"/>
            <a:chExt cx="4499992" cy="5616624"/>
          </a:xfrm>
        </p:grpSpPr>
        <p:sp>
          <p:nvSpPr>
            <p:cNvPr id="2" name="Rectangle 1"/>
            <p:cNvSpPr/>
            <p:nvPr/>
          </p:nvSpPr>
          <p:spPr bwMode="auto">
            <a:xfrm>
              <a:off x="4644008" y="980728"/>
              <a:ext cx="4499992" cy="45365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a:off x="6098379" y="5157192"/>
              <a:ext cx="1988096" cy="14401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sp>
        <p:nvSpPr>
          <p:cNvPr id="8" name="Rectangle 3"/>
          <p:cNvSpPr txBox="1">
            <a:spLocks noChangeArrowheads="1"/>
          </p:cNvSpPr>
          <p:nvPr/>
        </p:nvSpPr>
        <p:spPr bwMode="auto">
          <a:xfrm>
            <a:off x="0" y="260648"/>
            <a:ext cx="8676456" cy="50405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57200" lvl="1" indent="0" algn="ctr">
              <a:buNone/>
            </a:pPr>
            <a:r>
              <a:rPr lang="en-GB" b="1" u="sng" dirty="0">
                <a:solidFill>
                  <a:srgbClr val="800000"/>
                </a:solidFill>
                <a:latin typeface="Calibri" panose="020F0502020204030204" pitchFamily="34" charset="0"/>
              </a:rPr>
              <a:t>What we found:</a:t>
            </a:r>
            <a:r>
              <a:rPr lang="en-GB" b="1" dirty="0">
                <a:solidFill>
                  <a:srgbClr val="800000"/>
                </a:solidFill>
                <a:latin typeface="Calibri" panose="020F0502020204030204" pitchFamily="34" charset="0"/>
              </a:rPr>
              <a:t> </a:t>
            </a:r>
            <a:r>
              <a:rPr lang="en-IE" b="1" dirty="0">
                <a:solidFill>
                  <a:srgbClr val="800000"/>
                </a:solidFill>
                <a:latin typeface="Calibri" panose="020F0502020204030204" pitchFamily="34" charset="0"/>
              </a:rPr>
              <a:t>NIL evidence that martens deplete red squirrel populations when they have finished off grey squirrels</a:t>
            </a:r>
            <a:endParaRPr lang="en-US" b="1" dirty="0">
              <a:solidFill>
                <a:srgbClr val="800000"/>
              </a:solidFill>
              <a:latin typeface="Calibri" panose="020F0502020204030204" pitchFamily="34" charset="0"/>
            </a:endParaRPr>
          </a:p>
        </p:txBody>
      </p:sp>
      <p:sp>
        <p:nvSpPr>
          <p:cNvPr id="9" name="Title 3"/>
          <p:cNvSpPr>
            <a:spLocks noGrp="1"/>
          </p:cNvSpPr>
          <p:nvPr>
            <p:ph type="title"/>
          </p:nvPr>
        </p:nvSpPr>
        <p:spPr>
          <a:xfrm>
            <a:off x="327692" y="6098149"/>
            <a:ext cx="8700476" cy="931251"/>
          </a:xfrm>
        </p:spPr>
        <p:txBody>
          <a:bodyPr>
            <a:noAutofit/>
          </a:bodyPr>
          <a:lstStyle/>
          <a:p>
            <a:r>
              <a:rPr lang="en-GB" sz="2400" b="1" kern="1200" dirty="0">
                <a:solidFill>
                  <a:srgbClr val="800000"/>
                </a:solidFill>
                <a:latin typeface="Calibri" panose="020F0502020204030204" pitchFamily="34" charset="0"/>
                <a:ea typeface="+mn-ea"/>
                <a:cs typeface="+mn-cs"/>
              </a:rPr>
              <a:t>The enemy of my enemy is my friend … at the population level</a:t>
            </a:r>
          </a:p>
        </p:txBody>
      </p:sp>
      <p:grpSp>
        <p:nvGrpSpPr>
          <p:cNvPr id="16" name="Group 15"/>
          <p:cNvGrpSpPr/>
          <p:nvPr/>
        </p:nvGrpSpPr>
        <p:grpSpPr>
          <a:xfrm>
            <a:off x="5468255" y="1949116"/>
            <a:ext cx="3280209" cy="2704020"/>
            <a:chOff x="5468255" y="1949116"/>
            <a:chExt cx="3280209" cy="2704020"/>
          </a:xfrm>
        </p:grpSpPr>
        <p:sp>
          <p:nvSpPr>
            <p:cNvPr id="14" name="Rectangle 13"/>
            <p:cNvSpPr/>
            <p:nvPr/>
          </p:nvSpPr>
          <p:spPr bwMode="auto">
            <a:xfrm>
              <a:off x="6315391" y="1949116"/>
              <a:ext cx="2433073" cy="21999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5468255" y="2804356"/>
              <a:ext cx="1552017" cy="18487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grpSp>
        <p:nvGrpSpPr>
          <p:cNvPr id="7" name="Group 6"/>
          <p:cNvGrpSpPr/>
          <p:nvPr/>
        </p:nvGrpSpPr>
        <p:grpSpPr>
          <a:xfrm>
            <a:off x="4484328" y="-27384"/>
            <a:ext cx="4672584" cy="2232536"/>
            <a:chOff x="4507928" y="2132856"/>
            <a:chExt cx="4672584" cy="223253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781" y="2132856"/>
              <a:ext cx="4204703" cy="1728480"/>
            </a:xfrm>
            <a:prstGeom prst="rect">
              <a:avLst/>
            </a:prstGeom>
          </p:spPr>
        </p:pic>
        <p:sp>
          <p:nvSpPr>
            <p:cNvPr id="10" name="Rectangle 3"/>
            <p:cNvSpPr txBox="1">
              <a:spLocks noChangeArrowheads="1"/>
            </p:cNvSpPr>
            <p:nvPr/>
          </p:nvSpPr>
          <p:spPr bwMode="auto">
            <a:xfrm>
              <a:off x="4507928" y="3861336"/>
              <a:ext cx="4672584" cy="50405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57200" lvl="1" indent="0" algn="ctr">
                <a:buNone/>
              </a:pPr>
              <a:r>
                <a:rPr lang="en-IE" b="1" dirty="0">
                  <a:solidFill>
                    <a:srgbClr val="800000"/>
                  </a:solidFill>
                  <a:latin typeface="Calibri" panose="020F0502020204030204" pitchFamily="34" charset="0"/>
                </a:rPr>
                <a:t>What about red squirrels? </a:t>
              </a:r>
              <a:endParaRPr lang="en-US" b="1" dirty="0">
                <a:solidFill>
                  <a:srgbClr val="800000"/>
                </a:solidFill>
                <a:latin typeface="Calibri" panose="020F0502020204030204" pitchFamily="34" charset="0"/>
              </a:endParaRPr>
            </a:p>
          </p:txBody>
        </p:sp>
      </p:grpSp>
    </p:spTree>
    <p:extLst>
      <p:ext uri="{BB962C8B-B14F-4D97-AF65-F5344CB8AC3E}">
        <p14:creationId xmlns:p14="http://schemas.microsoft.com/office/powerpoint/2010/main" val="31013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144016" y="336737"/>
            <a:ext cx="8999984" cy="954107"/>
          </a:xfrm>
          <a:prstGeom prst="rect">
            <a:avLst/>
          </a:prstGeom>
          <a:noFill/>
          <a:ln w="9525">
            <a:noFill/>
            <a:miter lim="800000"/>
            <a:headEnd/>
            <a:tailEnd/>
          </a:ln>
          <a:effectLst/>
        </p:spPr>
        <p:txBody>
          <a:bodyPr wrap="square">
            <a:spAutoFit/>
          </a:bodyPr>
          <a:lstStyle/>
          <a:p>
            <a:pPr algn="ctr"/>
            <a:r>
              <a:rPr lang="en-GB" sz="2800" b="1" dirty="0">
                <a:solidFill>
                  <a:srgbClr val="800000"/>
                </a:solidFill>
                <a:latin typeface="Calibri" panose="020F0502020204030204" pitchFamily="34" charset="0"/>
              </a:rPr>
              <a:t>40 years to recolonise Scotland … how long before English woodlands are protected from grey squirrels?</a:t>
            </a:r>
            <a:endParaRPr lang="en-GB" sz="2800" b="1" dirty="0">
              <a:solidFill>
                <a:srgbClr val="002060"/>
              </a:solidFill>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2" y="1290844"/>
            <a:ext cx="3129359" cy="36291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011" y="1290844"/>
            <a:ext cx="5329989" cy="338656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8" y="4672422"/>
            <a:ext cx="6480720" cy="2185578"/>
          </a:xfrm>
          <a:prstGeom prst="rect">
            <a:avLst/>
          </a:prstGeom>
        </p:spPr>
      </p:pic>
    </p:spTree>
    <p:extLst>
      <p:ext uri="{BB962C8B-B14F-4D97-AF65-F5344CB8AC3E}">
        <p14:creationId xmlns:p14="http://schemas.microsoft.com/office/powerpoint/2010/main" val="1602074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B34F64-5AE8-4256-A80D-C350064AA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6932"/>
            <a:ext cx="4881914" cy="3260284"/>
          </a:xfrm>
          <a:prstGeom prst="rect">
            <a:avLst/>
          </a:prstGeom>
          <a:ln>
            <a:noFill/>
          </a:ln>
        </p:spPr>
      </p:pic>
      <p:sp>
        <p:nvSpPr>
          <p:cNvPr id="11" name="Rectangle 9"/>
          <p:cNvSpPr>
            <a:spLocks noChangeArrowheads="1"/>
          </p:cNvSpPr>
          <p:nvPr/>
        </p:nvSpPr>
        <p:spPr bwMode="auto">
          <a:xfrm>
            <a:off x="107504" y="4897216"/>
            <a:ext cx="8869680" cy="1785104"/>
          </a:xfrm>
          <a:prstGeom prst="rect">
            <a:avLst/>
          </a:prstGeom>
          <a:noFill/>
          <a:ln w="12700">
            <a:noFill/>
            <a:miter lim="800000"/>
            <a:headEnd/>
            <a:tailEnd/>
          </a:ln>
          <a:effectLst/>
        </p:spPr>
        <p:txBody>
          <a:bodyPr wrap="square">
            <a:spAutoFit/>
          </a:bodyPr>
          <a:lstStyle/>
          <a:p>
            <a:r>
              <a:rPr lang="en-GB" dirty="0">
                <a:solidFill>
                  <a:srgbClr val="001746"/>
                </a:solidFill>
                <a:latin typeface="Calibri" panose="020F0502020204030204" pitchFamily="34" charset="0"/>
              </a:rPr>
              <a:t>Wide inter, and intra-region variation in marten density</a:t>
            </a:r>
          </a:p>
          <a:p>
            <a:r>
              <a:rPr lang="en-GB" dirty="0">
                <a:solidFill>
                  <a:srgbClr val="001746"/>
                </a:solidFill>
                <a:latin typeface="Calibri" panose="020F0502020204030204" pitchFamily="34" charset="0"/>
              </a:rPr>
              <a:t>Pine martens control grey squirrel, effectively, to near extinction level</a:t>
            </a:r>
          </a:p>
          <a:p>
            <a:r>
              <a:rPr lang="en-GB" dirty="0">
                <a:solidFill>
                  <a:srgbClr val="001746"/>
                </a:solidFill>
                <a:latin typeface="Calibri" panose="020F0502020204030204" pitchFamily="34" charset="0"/>
              </a:rPr>
              <a:t>Red squirrel </a:t>
            </a:r>
            <a:r>
              <a:rPr lang="en-GB" u="sng" dirty="0">
                <a:solidFill>
                  <a:srgbClr val="001746"/>
                </a:solidFill>
                <a:latin typeface="Calibri" panose="020F0502020204030204" pitchFamily="34" charset="0"/>
              </a:rPr>
              <a:t>populations </a:t>
            </a:r>
            <a:r>
              <a:rPr lang="en-GB" dirty="0">
                <a:solidFill>
                  <a:srgbClr val="001746"/>
                </a:solidFill>
                <a:latin typeface="Calibri" panose="020F0502020204030204" pitchFamily="34" charset="0"/>
              </a:rPr>
              <a:t>benefit from the presence of martens</a:t>
            </a:r>
          </a:p>
          <a:p>
            <a:r>
              <a:rPr lang="en-GB"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must work together to ensure red squirrel and </a:t>
            </a:r>
          </a:p>
          <a:p>
            <a:r>
              <a:rPr lang="en-GB" dirty="0">
                <a:solidFill>
                  <a:srgbClr val="002060"/>
                </a:solidFill>
                <a:latin typeface="Calibri" panose="020F0502020204030204" pitchFamily="34" charset="0"/>
                <a:ea typeface="Calibri" panose="020F0502020204030204" pitchFamily="34" charset="0"/>
                <a:cs typeface="Times New Roman" panose="02020603050405020304" pitchFamily="18" charset="0"/>
              </a:rPr>
              <a:t>tree conservation wins the day. </a:t>
            </a:r>
          </a:p>
          <a:p>
            <a:endParaRPr lang="en-GB" sz="2000" dirty="0">
              <a:solidFill>
                <a:srgbClr val="001746"/>
              </a:solidFill>
              <a:latin typeface="Calibri" panose="020F0502020204030204" pitchFamily="34" charset="0"/>
            </a:endParaRPr>
          </a:p>
        </p:txBody>
      </p:sp>
      <p:sp>
        <p:nvSpPr>
          <p:cNvPr id="3" name="Text Box 6"/>
          <p:cNvSpPr txBox="1">
            <a:spLocks noChangeArrowheads="1"/>
          </p:cNvSpPr>
          <p:nvPr/>
        </p:nvSpPr>
        <p:spPr bwMode="auto">
          <a:xfrm>
            <a:off x="107504" y="251937"/>
            <a:ext cx="8928992" cy="1384995"/>
          </a:xfrm>
          <a:prstGeom prst="rect">
            <a:avLst/>
          </a:prstGeom>
          <a:noFill/>
          <a:ln w="12700">
            <a:noFill/>
            <a:miter lim="800000"/>
            <a:headEnd/>
            <a:tailEnd/>
          </a:ln>
          <a:effectLst/>
        </p:spPr>
        <p:txBody>
          <a:bodyPr wrap="square">
            <a:spAutoFit/>
          </a:bodyPr>
          <a:lstStyle/>
          <a:p>
            <a:pPr algn="ctr"/>
            <a:r>
              <a:rPr lang="en-US" sz="2800" b="1" dirty="0">
                <a:solidFill>
                  <a:srgbClr val="800000"/>
                </a:solidFill>
                <a:latin typeface="Arial" panose="020B0604020202020204" pitchFamily="34" charset="0"/>
                <a:cs typeface="Arial" panose="020B0604020202020204" pitchFamily="34" charset="0"/>
              </a:rPr>
              <a:t>Summing up: </a:t>
            </a:r>
            <a:r>
              <a:rPr lang="en-GB" sz="2800" dirty="0">
                <a:solidFill>
                  <a:srgbClr val="800000"/>
                </a:solidFill>
                <a:latin typeface="Arial" panose="020B0604020202020204" pitchFamily="34" charset="0"/>
                <a:cs typeface="Arial" panose="020B0604020202020204" pitchFamily="34" charset="0"/>
              </a:rPr>
              <a:t>native pine marten recovery reverses the decline of the red squirrel by suppressing grey squirrel populations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4186749"/>
            <a:ext cx="2123728" cy="2671251"/>
          </a:xfrm>
          <a:prstGeom prst="rect">
            <a:avLst/>
          </a:prstGeom>
        </p:spPr>
      </p:pic>
    </p:spTree>
    <p:extLst>
      <p:ext uri="{BB962C8B-B14F-4D97-AF65-F5344CB8AC3E}">
        <p14:creationId xmlns:p14="http://schemas.microsoft.com/office/powerpoint/2010/main" val="32725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sst.org.uk/wp-content/uploads/2012/07/squirrel-map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56532" y="-2643375"/>
            <a:ext cx="5720790" cy="11811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rsst.org.uk/wp-content/uploads/2012/07/squirrel-map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6149" y="-2643375"/>
            <a:ext cx="5546818" cy="11811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89052" y="589051"/>
            <a:ext cx="1764406" cy="830997"/>
          </a:xfrm>
          <a:prstGeom prst="rect">
            <a:avLst/>
          </a:prstGeom>
          <a:noFill/>
        </p:spPr>
        <p:txBody>
          <a:bodyPr wrap="square" rtlCol="0">
            <a:spAutoFit/>
          </a:bodyPr>
          <a:lstStyle/>
          <a:p>
            <a:r>
              <a:rPr lang="en-GB" sz="4800" dirty="0"/>
              <a:t>2000</a:t>
            </a:r>
          </a:p>
        </p:txBody>
      </p:sp>
    </p:spTree>
    <p:extLst>
      <p:ext uri="{BB962C8B-B14F-4D97-AF65-F5344CB8AC3E}">
        <p14:creationId xmlns:p14="http://schemas.microsoft.com/office/powerpoint/2010/main" val="5046352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02277" y="-198550"/>
            <a:ext cx="10584824" cy="7056549"/>
          </a:xfrm>
          <a:prstGeom prst="rect">
            <a:avLst/>
          </a:prstGeom>
        </p:spPr>
      </p:pic>
    </p:spTree>
    <p:extLst>
      <p:ext uri="{BB962C8B-B14F-4D97-AF65-F5344CB8AC3E}">
        <p14:creationId xmlns:p14="http://schemas.microsoft.com/office/powerpoint/2010/main" val="2517885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711" y="-171399"/>
            <a:ext cx="9370042" cy="426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9" y="3343277"/>
            <a:ext cx="9131032" cy="472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647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8" y="-38637"/>
            <a:ext cx="4224270" cy="6896637"/>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4666128" y="405465"/>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Scope of talk</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4571999" y="1584979"/>
            <a:ext cx="5308511" cy="4351338"/>
          </a:xfrm>
        </p:spPr>
        <p:txBody>
          <a:bodyPr/>
          <a:lstStyle/>
          <a:p>
            <a:pPr>
              <a:buFont typeface="Wingdings" panose="05000000000000000000" pitchFamily="2" charset="2"/>
              <a:buChar char="§"/>
            </a:pPr>
            <a:r>
              <a:rPr lang="en-GB" dirty="0"/>
              <a:t>How are we doing?</a:t>
            </a:r>
          </a:p>
          <a:p>
            <a:pPr>
              <a:buFont typeface="Wingdings" panose="05000000000000000000" pitchFamily="2" charset="2"/>
              <a:buChar char="§"/>
            </a:pPr>
            <a:r>
              <a:rPr lang="en-GB" dirty="0"/>
              <a:t>New policy context &amp; red squirrels</a:t>
            </a:r>
          </a:p>
          <a:p>
            <a:pPr>
              <a:buFont typeface="Wingdings" panose="05000000000000000000" pitchFamily="2" charset="2"/>
              <a:buChar char="§"/>
            </a:pPr>
            <a:r>
              <a:rPr lang="en-GB" dirty="0"/>
              <a:t>Why a new strategy?</a:t>
            </a:r>
          </a:p>
          <a:p>
            <a:pPr>
              <a:buFont typeface="Wingdings" panose="05000000000000000000" pitchFamily="2" charset="2"/>
              <a:buChar char="§"/>
            </a:pPr>
            <a:r>
              <a:rPr lang="en-GB" dirty="0"/>
              <a:t>Vision and ambition</a:t>
            </a:r>
          </a:p>
          <a:p>
            <a:pPr>
              <a:buFont typeface="Wingdings" panose="05000000000000000000" pitchFamily="2" charset="2"/>
              <a:buChar char="§"/>
            </a:pPr>
            <a:r>
              <a:rPr lang="en-GB" sz="3200" b="1" dirty="0"/>
              <a:t>Developing the strategy</a:t>
            </a:r>
          </a:p>
          <a:p>
            <a:pPr>
              <a:buFont typeface="Wingdings" panose="05000000000000000000" pitchFamily="2" charset="2"/>
              <a:buChar char="§"/>
            </a:pPr>
            <a:r>
              <a:rPr lang="en-GB" dirty="0"/>
              <a:t>Immediate actions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99" y="5249800"/>
            <a:ext cx="3003905" cy="915364"/>
          </a:xfrm>
          <a:prstGeom prst="rect">
            <a:avLst/>
          </a:prstGeom>
        </p:spPr>
      </p:pic>
    </p:spTree>
    <p:extLst>
      <p:ext uri="{BB962C8B-B14F-4D97-AF65-F5344CB8AC3E}">
        <p14:creationId xmlns:p14="http://schemas.microsoft.com/office/powerpoint/2010/main" val="48336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3600" dirty="0">
                <a:solidFill>
                  <a:schemeClr val="accent6"/>
                </a:solidFill>
                <a:latin typeface="Arial" panose="020B0604020202020204" pitchFamily="34" charset="0"/>
                <a:cs typeface="Arial" panose="020B0604020202020204" pitchFamily="34" charset="0"/>
              </a:rPr>
              <a:t>Developing the strategy</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p:txBody>
          <a:bodyPr>
            <a:normAutofit lnSpcReduction="10000"/>
          </a:bodyPr>
          <a:lstStyle/>
          <a:p>
            <a:r>
              <a:rPr lang="en-GB" dirty="0"/>
              <a:t>UK Squirrel Accord sub-group – 12/18 months – needs to engage and get support of the membership – a collaborative and inclusive approach</a:t>
            </a:r>
          </a:p>
          <a:p>
            <a:r>
              <a:rPr lang="en-GB" dirty="0"/>
              <a:t>Must be devolution sensitive and proofed</a:t>
            </a:r>
          </a:p>
          <a:p>
            <a:r>
              <a:rPr lang="en-GB" dirty="0"/>
              <a:t>Bottom up and top down – respecting roles, learning from and listening to views of volunteers</a:t>
            </a:r>
          </a:p>
          <a:p>
            <a:r>
              <a:rPr lang="en-GB" dirty="0"/>
              <a:t>Flexible and tailored</a:t>
            </a:r>
          </a:p>
          <a:p>
            <a:r>
              <a:rPr lang="en-GB" dirty="0"/>
              <a:t>Identify new funding approaches and sustainability</a:t>
            </a:r>
          </a:p>
          <a:p>
            <a:r>
              <a:rPr lang="en-GB" dirty="0"/>
              <a:t>This weekend is start of preparations</a:t>
            </a:r>
          </a:p>
          <a:p>
            <a:endParaRPr lang="en-GB" dirty="0"/>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514" y="570224"/>
            <a:ext cx="3003905"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721519" y="1365965"/>
            <a:ext cx="2012022"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3249003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84"/>
            <a:ext cx="10330962" cy="7034088"/>
          </a:xfrm>
          <a:prstGeom prst="rect">
            <a:avLst/>
          </a:prstGeom>
        </p:spPr>
      </p:pic>
      <p:sp>
        <p:nvSpPr>
          <p:cNvPr id="2" name="Title 1"/>
          <p:cNvSpPr>
            <a:spLocks noGrp="1"/>
          </p:cNvSpPr>
          <p:nvPr>
            <p:ph type="title"/>
          </p:nvPr>
        </p:nvSpPr>
        <p:spPr>
          <a:xfrm>
            <a:off x="372618" y="365126"/>
            <a:ext cx="7886700" cy="1325563"/>
          </a:xfrm>
        </p:spPr>
        <p:txBody>
          <a:bodyPr>
            <a:normAutofit/>
          </a:bodyPr>
          <a:lstStyle/>
          <a:p>
            <a:r>
              <a:rPr lang="en-GB" sz="3600" dirty="0">
                <a:solidFill>
                  <a:schemeClr val="bg1"/>
                </a:solidFill>
              </a:rPr>
              <a:t>Possible key priorities …</a:t>
            </a:r>
          </a:p>
        </p:txBody>
      </p:sp>
      <p:sp>
        <p:nvSpPr>
          <p:cNvPr id="3" name="Content Placeholder 2"/>
          <p:cNvSpPr>
            <a:spLocks noGrp="1"/>
          </p:cNvSpPr>
          <p:nvPr>
            <p:ph idx="1"/>
          </p:nvPr>
        </p:nvSpPr>
        <p:spPr>
          <a:xfrm>
            <a:off x="354330" y="1386713"/>
            <a:ext cx="7886700" cy="4351338"/>
          </a:xfrm>
        </p:spPr>
        <p:txBody>
          <a:bodyPr>
            <a:noAutofit/>
          </a:bodyPr>
          <a:lstStyle/>
          <a:p>
            <a:r>
              <a:rPr lang="en-GB" dirty="0">
                <a:solidFill>
                  <a:schemeClr val="bg1"/>
                </a:solidFill>
              </a:rPr>
              <a:t>Keep defending strongholds</a:t>
            </a:r>
          </a:p>
          <a:p>
            <a:r>
              <a:rPr lang="en-GB" dirty="0">
                <a:solidFill>
                  <a:schemeClr val="bg1"/>
                </a:solidFill>
              </a:rPr>
              <a:t>Continue to improve coordination </a:t>
            </a:r>
          </a:p>
          <a:p>
            <a:r>
              <a:rPr lang="en-GB" dirty="0">
                <a:solidFill>
                  <a:schemeClr val="bg1"/>
                </a:solidFill>
              </a:rPr>
              <a:t>Roll out fertility control</a:t>
            </a:r>
          </a:p>
          <a:p>
            <a:r>
              <a:rPr lang="en-GB" dirty="0">
                <a:solidFill>
                  <a:schemeClr val="bg1"/>
                </a:solidFill>
              </a:rPr>
              <a:t>Roll out the good nature trap </a:t>
            </a:r>
          </a:p>
          <a:p>
            <a:r>
              <a:rPr lang="en-GB" dirty="0">
                <a:solidFill>
                  <a:schemeClr val="bg1"/>
                </a:solidFill>
              </a:rPr>
              <a:t>Funding and new models for delivery </a:t>
            </a:r>
          </a:p>
          <a:p>
            <a:pPr marL="0" indent="0">
              <a:buNone/>
            </a:pPr>
            <a:r>
              <a:rPr lang="en-GB" dirty="0">
                <a:solidFill>
                  <a:schemeClr val="bg1"/>
                </a:solidFill>
              </a:rPr>
              <a:t>– making the links to tree health and biosecurity</a:t>
            </a:r>
          </a:p>
          <a:p>
            <a:r>
              <a:rPr lang="en-GB" dirty="0">
                <a:solidFill>
                  <a:schemeClr val="bg1"/>
                </a:solidFill>
              </a:rPr>
              <a:t>Pine marten – re-</a:t>
            </a:r>
            <a:r>
              <a:rPr lang="en-GB" dirty="0" err="1">
                <a:solidFill>
                  <a:schemeClr val="bg1"/>
                </a:solidFill>
              </a:rPr>
              <a:t>intoductions</a:t>
            </a:r>
            <a:r>
              <a:rPr lang="en-GB" dirty="0">
                <a:solidFill>
                  <a:schemeClr val="bg1"/>
                </a:solidFill>
              </a:rPr>
              <a:t> / reinforcement  / quiet encouragement</a:t>
            </a:r>
          </a:p>
        </p:txBody>
      </p:sp>
    </p:spTree>
    <p:extLst>
      <p:ext uri="{BB962C8B-B14F-4D97-AF65-F5344CB8AC3E}">
        <p14:creationId xmlns:p14="http://schemas.microsoft.com/office/powerpoint/2010/main" val="756301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8" y="-38637"/>
            <a:ext cx="4224270" cy="6896637"/>
          </a:xfrm>
          <a:prstGeom prst="rect">
            <a:avLst/>
          </a:prstGeom>
        </p:spPr>
      </p:pic>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4666128" y="405465"/>
            <a:ext cx="7886700" cy="1325563"/>
          </a:xfrm>
        </p:spPr>
        <p:txBody>
          <a:bodyPr>
            <a:normAutofit/>
          </a:bodyPr>
          <a:lstStyle/>
          <a:p>
            <a:r>
              <a:rPr lang="en-GB" sz="3600" dirty="0">
                <a:solidFill>
                  <a:schemeClr val="accent6"/>
                </a:solidFill>
                <a:latin typeface="Arial" panose="020B0604020202020204" pitchFamily="34" charset="0"/>
                <a:cs typeface="Arial" panose="020B0604020202020204" pitchFamily="34" charset="0"/>
              </a:rPr>
              <a:t>Scope of talk</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4571999" y="1584979"/>
            <a:ext cx="5308511" cy="4351338"/>
          </a:xfrm>
        </p:spPr>
        <p:txBody>
          <a:bodyPr/>
          <a:lstStyle/>
          <a:p>
            <a:pPr>
              <a:buFont typeface="Wingdings" panose="05000000000000000000" pitchFamily="2" charset="2"/>
              <a:buChar char="§"/>
            </a:pPr>
            <a:r>
              <a:rPr lang="en-GB" dirty="0"/>
              <a:t>How are we doing?</a:t>
            </a:r>
          </a:p>
          <a:p>
            <a:pPr>
              <a:buFont typeface="Wingdings" panose="05000000000000000000" pitchFamily="2" charset="2"/>
              <a:buChar char="§"/>
            </a:pPr>
            <a:r>
              <a:rPr lang="en-GB" dirty="0"/>
              <a:t>New policy context &amp; red squirrels</a:t>
            </a:r>
          </a:p>
          <a:p>
            <a:pPr>
              <a:buFont typeface="Wingdings" panose="05000000000000000000" pitchFamily="2" charset="2"/>
              <a:buChar char="§"/>
            </a:pPr>
            <a:r>
              <a:rPr lang="en-GB" dirty="0"/>
              <a:t>Why a new strategy?</a:t>
            </a:r>
            <a:endParaRPr lang="en-GB" sz="3200" dirty="0"/>
          </a:p>
          <a:p>
            <a:pPr>
              <a:buFont typeface="Wingdings" panose="05000000000000000000" pitchFamily="2" charset="2"/>
              <a:buChar char="§"/>
            </a:pPr>
            <a:r>
              <a:rPr lang="en-GB" dirty="0"/>
              <a:t>Vision and ambition</a:t>
            </a:r>
          </a:p>
          <a:p>
            <a:pPr>
              <a:buFont typeface="Wingdings" panose="05000000000000000000" pitchFamily="2" charset="2"/>
              <a:buChar char="§"/>
            </a:pPr>
            <a:r>
              <a:rPr lang="en-GB" dirty="0"/>
              <a:t>Developing the strategy</a:t>
            </a:r>
          </a:p>
          <a:p>
            <a:pPr>
              <a:buFont typeface="Wingdings" panose="05000000000000000000" pitchFamily="2" charset="2"/>
              <a:buChar char="§"/>
            </a:pPr>
            <a:r>
              <a:rPr lang="en-GB" sz="3200" b="1" dirty="0"/>
              <a:t>Immediate actions</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599" y="5249800"/>
            <a:ext cx="3003905" cy="915364"/>
          </a:xfrm>
          <a:prstGeom prst="rect">
            <a:avLst/>
          </a:prstGeom>
        </p:spPr>
      </p:pic>
    </p:spTree>
    <p:extLst>
      <p:ext uri="{BB962C8B-B14F-4D97-AF65-F5344CB8AC3E}">
        <p14:creationId xmlns:p14="http://schemas.microsoft.com/office/powerpoint/2010/main" val="48336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3600" dirty="0">
                <a:solidFill>
                  <a:schemeClr val="accent6"/>
                </a:solidFill>
                <a:latin typeface="Arial" panose="020B0604020202020204" pitchFamily="34" charset="0"/>
                <a:cs typeface="Arial" panose="020B0604020202020204" pitchFamily="34" charset="0"/>
              </a:rPr>
              <a:t>Immediate actions</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721519" y="1642745"/>
            <a:ext cx="7886700" cy="4351338"/>
          </a:xfrm>
        </p:spPr>
        <p:txBody>
          <a:bodyPr/>
          <a:lstStyle/>
          <a:p>
            <a:r>
              <a:rPr lang="en-GB" dirty="0"/>
              <a:t>Need to hear your views and experience</a:t>
            </a:r>
          </a:p>
          <a:p>
            <a:r>
              <a:rPr lang="en-GB" dirty="0"/>
              <a:t>Respond to the Defra consultation about funding</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6"/>
            <a:ext cx="9144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514" y="570224"/>
            <a:ext cx="3003905"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721519" y="1365965"/>
            <a:ext cx="3850480"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78608"/>
            <a:ext cx="9144000" cy="5211188"/>
          </a:xfrm>
          <a:prstGeom prst="rect">
            <a:avLst/>
          </a:prstGeom>
        </p:spPr>
      </p:pic>
    </p:spTree>
    <p:extLst>
      <p:ext uri="{BB962C8B-B14F-4D97-AF65-F5344CB8AC3E}">
        <p14:creationId xmlns:p14="http://schemas.microsoft.com/office/powerpoint/2010/main" val="324900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sst.org.uk/wp-content/uploads/2012/07/squirrel-map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56532" y="-2643375"/>
            <a:ext cx="5720790" cy="11811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rsst.org.uk/wp-content/uploads/2012/07/squirrel-map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6149" y="-2643375"/>
            <a:ext cx="5546818" cy="1181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rsst.org.uk/wp-content/uploads/2012/07/squirrel-map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81826" y="-2643375"/>
            <a:ext cx="5795496" cy="11811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89052" y="589051"/>
            <a:ext cx="1764406" cy="830997"/>
          </a:xfrm>
          <a:prstGeom prst="rect">
            <a:avLst/>
          </a:prstGeom>
          <a:noFill/>
        </p:spPr>
        <p:txBody>
          <a:bodyPr wrap="square" rtlCol="0">
            <a:spAutoFit/>
          </a:bodyPr>
          <a:lstStyle/>
          <a:p>
            <a:r>
              <a:rPr lang="en-GB" sz="4800" dirty="0"/>
              <a:t>2010</a:t>
            </a:r>
          </a:p>
        </p:txBody>
      </p:sp>
    </p:spTree>
    <p:extLst>
      <p:ext uri="{BB962C8B-B14F-4D97-AF65-F5344CB8AC3E}">
        <p14:creationId xmlns:p14="http://schemas.microsoft.com/office/powerpoint/2010/main" val="504635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955" y="0"/>
            <a:ext cx="4718362" cy="6666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43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4842456" cy="693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4523" y="244699"/>
            <a:ext cx="1493951" cy="830997"/>
          </a:xfrm>
          <a:prstGeom prst="rect">
            <a:avLst/>
          </a:prstGeom>
          <a:solidFill>
            <a:schemeClr val="accent6">
              <a:lumMod val="60000"/>
              <a:lumOff val="40000"/>
            </a:schemeClr>
          </a:solidFill>
        </p:spPr>
        <p:txBody>
          <a:bodyPr wrap="square" rtlCol="0">
            <a:spAutoFit/>
          </a:bodyPr>
          <a:lstStyle/>
          <a:p>
            <a:r>
              <a:rPr lang="en-GB" sz="4800" dirty="0">
                <a:solidFill>
                  <a:srgbClr val="002060"/>
                </a:solidFill>
              </a:rPr>
              <a:t>2015</a:t>
            </a:r>
          </a:p>
        </p:txBody>
      </p:sp>
    </p:spTree>
    <p:extLst>
      <p:ext uri="{BB962C8B-B14F-4D97-AF65-F5344CB8AC3E}">
        <p14:creationId xmlns:p14="http://schemas.microsoft.com/office/powerpoint/2010/main" val="48579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3388</Words>
  <Application>Microsoft Office PowerPoint</Application>
  <PresentationFormat>On-screen Show (4:3)</PresentationFormat>
  <Paragraphs>354</Paragraphs>
  <Slides>66</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ＭＳ Ｐゴシック</vt:lpstr>
      <vt:lpstr>Arial</vt:lpstr>
      <vt:lpstr>Calibri</vt:lpstr>
      <vt:lpstr>Calibri Light</vt:lpstr>
      <vt:lpstr>Helvetica Neue</vt:lpstr>
      <vt:lpstr>Times New Roman</vt:lpstr>
      <vt:lpstr>Wingdings</vt:lpstr>
      <vt:lpstr>Office Theme</vt:lpstr>
      <vt:lpstr>Getting onto the front foot… </vt:lpstr>
      <vt:lpstr>PowerPoint Presentation</vt:lpstr>
      <vt:lpstr>Scope of talk</vt:lpstr>
      <vt:lpstr>How are we doing?</vt:lpstr>
      <vt:lpstr>PowerPoint Presentation</vt:lpstr>
      <vt:lpstr>PowerPoint Presentation</vt:lpstr>
      <vt:lpstr>PowerPoint Presentation</vt:lpstr>
      <vt:lpstr>PowerPoint Presentation</vt:lpstr>
      <vt:lpstr>PowerPoint Presentation</vt:lpstr>
      <vt:lpstr>PowerPoint Presentation</vt:lpstr>
      <vt:lpstr>How are we doing?</vt:lpstr>
      <vt:lpstr>PowerPoint Presentation</vt:lpstr>
      <vt:lpstr>Scope of talk</vt:lpstr>
      <vt:lpstr>A new policy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UK Squirrel Accord - a                                                           unique position</vt:lpstr>
      <vt:lpstr>Scope of talk</vt:lpstr>
      <vt:lpstr>Need for a new strategy</vt:lpstr>
      <vt:lpstr>Public support </vt:lpstr>
      <vt:lpstr>Counter the arguments of those who disagree with conservation of RS</vt:lpstr>
      <vt:lpstr>Scope of talk</vt:lpstr>
      <vt:lpstr>PowerPoint Presentation</vt:lpstr>
      <vt:lpstr>PowerPoint Presentation</vt:lpstr>
      <vt:lpstr>My thoughts on vision  and ambition</vt:lpstr>
      <vt:lpstr>PowerPoint Presentation</vt:lpstr>
      <vt:lpstr>PowerPoint Presentation</vt:lpstr>
      <vt:lpstr>PowerPoint Presentation</vt:lpstr>
      <vt:lpstr>PowerPoint Presentation</vt:lpstr>
      <vt:lpstr>Reasons to be cheerful …</vt:lpstr>
      <vt:lpstr>PowerPoint Presentation</vt:lpstr>
      <vt:lpstr>Oral contraceptives as a control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Goodnature trap for squirrels</vt:lpstr>
      <vt:lpstr>The enemy of my enemy is my friend</vt:lpstr>
      <vt:lpstr>PowerPoint Presentation</vt:lpstr>
      <vt:lpstr>PowerPoint Presentation</vt:lpstr>
      <vt:lpstr>The enemy of my enemy is my friend … at the population level</vt:lpstr>
      <vt:lpstr>PowerPoint Presentation</vt:lpstr>
      <vt:lpstr>PowerPoint Presentation</vt:lpstr>
      <vt:lpstr>PowerPoint Presentation</vt:lpstr>
      <vt:lpstr>PowerPoint Presentation</vt:lpstr>
      <vt:lpstr>Scope of talk</vt:lpstr>
      <vt:lpstr>Developing the strategy</vt:lpstr>
      <vt:lpstr>Possible key priorities …</vt:lpstr>
      <vt:lpstr>Scope of talk</vt:lpstr>
      <vt:lpstr>Immediate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Anna Heathcote</dc:creator>
  <cp:lastModifiedBy>Nikki Robinson</cp:lastModifiedBy>
  <cp:revision>67</cp:revision>
  <dcterms:created xsi:type="dcterms:W3CDTF">2018-02-21T15:04:32Z</dcterms:created>
  <dcterms:modified xsi:type="dcterms:W3CDTF">2018-06-18T10:02:12Z</dcterms:modified>
</cp:coreProperties>
</file>