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506"/>
    <a:srgbClr val="538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84982" autoAdjust="0"/>
  </p:normalViewPr>
  <p:slideViewPr>
    <p:cSldViewPr snapToGrid="0">
      <p:cViewPr varScale="1">
        <p:scale>
          <a:sx n="94" d="100"/>
          <a:sy n="94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C4F2-18F9-4CA0-893D-C73228718D27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40E79-B38E-49FE-AB0B-910AAD347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Interest and involvement ideas = 1) highlighting</a:t>
            </a:r>
            <a:r>
              <a:rPr lang="en-GB" baseline="0" dirty="0"/>
              <a:t> benefits of having red squirrels (native, fewer negative impacts, tourism); 2) activities that represent entertainment for the family, 3) Engage and collaborate with different groups 4) promote social/health benefits to involvement.</a:t>
            </a:r>
          </a:p>
          <a:p>
            <a:r>
              <a:rPr lang="en-GB" baseline="0" dirty="0"/>
              <a:t>Time – but if fulfilling a different role maybe more willingness. Also, may overestimate time needed (Don’t need to be a squirrel expert to make an impact)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40E79-B38E-49FE-AB0B-910AAD34763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9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Interest and involvement ideas = 1) highlighting</a:t>
            </a:r>
            <a:r>
              <a:rPr lang="en-GB" baseline="0" dirty="0"/>
              <a:t> benefits of having red squirrels (native, fewer negative impacts, tourism); 2) activities that represent entertainment for the family, 3) Engage and collaborate with different groups 4) promote social/health benefits to involvement.</a:t>
            </a:r>
          </a:p>
          <a:p>
            <a:r>
              <a:rPr lang="en-GB" baseline="0" dirty="0"/>
              <a:t>Time – but if fulfilling a different role maybe more willingness. Also, may overestimate time needed (Don’t need to be a squirrel expert to make an impact)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40E79-B38E-49FE-AB0B-910AAD3476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9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Pest label - </a:t>
            </a:r>
            <a:r>
              <a:rPr lang="en-GB" sz="1200" dirty="0"/>
              <a:t>Many wish to see greys, but perhaps this would change with greater awareness of impacts, or the promise of an influx of reds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Don’t knows – opportunity</a:t>
            </a:r>
            <a:r>
              <a:rPr lang="en-GB" sz="1200" baseline="0" dirty="0"/>
              <a:t> to gain further support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Controls – Need to engage in why methods are used (yes it will spark some controversy, but those who understand are more sympathetic)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Similarly, don’t be secretive about activities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err="1"/>
              <a:t>Comm</a:t>
            </a:r>
            <a:r>
              <a:rPr lang="en-GB" sz="1200" baseline="0" dirty="0"/>
              <a:t> </a:t>
            </a:r>
            <a:r>
              <a:rPr lang="en-GB" sz="1200" baseline="0" dirty="0" err="1"/>
              <a:t>Inv</a:t>
            </a:r>
            <a:r>
              <a:rPr lang="en-GB" sz="1200" baseline="0" dirty="0"/>
              <a:t> – work with groups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Groups themselves – events, roles, time, promote </a:t>
            </a:r>
            <a:r>
              <a:rPr lang="en-GB" sz="1200" baseline="0"/>
              <a:t>other benefits.</a:t>
            </a:r>
            <a:endParaRPr lang="en-GB" sz="120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40E79-B38E-49FE-AB0B-910AAD3476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2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BD46-B35F-4866-96DC-EAACCE79E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3226C-0FE3-431F-A306-4CC74250B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1965-E781-4C74-A54F-11ABD1AD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6DD8B-B4FC-41EF-AE30-DCA00837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D6D4F-6438-4ABB-8486-33402D4F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2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CE9C-BFE9-431B-BBBE-C1946E40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1151B-E28A-4B6F-A803-6BB75AA6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D6B6-A535-494D-8664-AF7B06DE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73A5-21A7-4E52-A9BB-A4CBC863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AC50-367F-4B20-891C-14A7AFAC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1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399AC-3248-4BB3-A50F-7B95203D6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475BF-8EE4-4AF0-9179-C49975120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72CA-1B03-4BC2-A9D0-2C7693AA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12C2E-55BA-40BE-9143-C7349D8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27E2-0F55-4195-9275-DAEA23DD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E526-743C-4105-9613-C0813AA2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8E04-E2F2-4302-A931-7996703A9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85D6-8DB1-45AA-BD0B-498C2DA2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8A8EE-7625-4AC0-AD36-29751215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80CFF-1A11-44FB-97DB-1B07A36B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4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4A1A-833E-492D-875F-4E5B79DF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41ADE-453D-4F5E-81EE-3610A7DA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A0C2-FEBB-4996-88C6-724BAD7A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1E56-18A4-4F1C-B90C-D4A0F765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DADE-478D-4B46-A047-C7F5BD62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7DF5-5F88-48E7-961C-50CFE0C7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AFC3-B6CE-4DC1-A69B-B060F82A3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BB4E8-24BD-4E0F-AFB9-FBF6E265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C960C-1AA3-4393-A34F-0013778C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5B03F-7D7B-428C-9952-255FABA3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0C31E-4453-4C2F-AFE8-3FF2CB65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3A4A-BAF3-4F32-AED2-FB888E20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7B9D1-2542-4FB6-A401-3AFC507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25978-BE8D-442F-8C51-9F46D9535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B8BF9-30E5-4E2E-880C-36B1F0443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8AA39-9BEB-4D3B-8C7D-88DDF2A9E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5455E-7815-4A77-9469-6D1BEE6C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A61CD-5554-4AC1-B2C6-2BB23CAC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23B36-EE9E-4423-8661-06103D90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3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EC7C-510B-4CC6-BAF0-036D596A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DC2F7-FD46-4809-B1CE-36B3DB63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6C34F-7BA6-4C9B-A6B7-A7780C94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35F01-43D1-4B3B-9159-3D2216D9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ED450-8CF9-4D6E-B865-DDB0F292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09B3-E0CA-46B6-8D2A-3F5AFC9F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F4862-0714-4AE8-B1EB-9B467123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3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9B50-00D3-4D58-90EC-195BA3DB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9D20-C3A8-4FF6-BD80-A134E8C7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F3042-D78A-4984-85EC-15CEA35BE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09F51-F0B8-46B6-85A2-B6472C30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F78DD-E3E7-46D7-B7F2-5BBB115A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A0B0C-BBF1-46E3-9078-2CF6DA97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8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73A0-FA03-49F1-8405-AB60922C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D434B-7C18-4EAD-A729-BF8D548A2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84A3-F493-4816-BFA3-BAD2FE0DD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A1E8-EA60-4AD0-AAA0-8B80A3C5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4749-5E0E-4D55-AEEA-5B6F408D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9CD8A-C5F9-4273-85EA-802E9DAC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1CAEF-C5D5-42F7-9D3C-CC91BCC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0D967-F88D-4422-B1CE-822A011B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85E69-F1B3-4644-9CA0-4FA8A86FC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EA69C-1B46-4ED8-A9C3-1284A9135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FE91-F5A2-45FE-96AC-8C0F64915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1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86BB-33FD-4AC1-A924-DCCB39E0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8085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/>
                <a:ea typeface="Calibri"/>
              </a:rPr>
              <a:t>People and Squirrels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CF810-F593-4A1F-B023-D063E87F8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91578"/>
            <a:ext cx="9144000" cy="1655762"/>
          </a:xfrm>
        </p:spPr>
        <p:txBody>
          <a:bodyPr/>
          <a:lstStyle/>
          <a:p>
            <a:pPr algn="l"/>
            <a:r>
              <a:rPr lang="en-GB" dirty="0">
                <a:latin typeface="Arial"/>
                <a:ea typeface="Calibri"/>
              </a:rPr>
              <a:t>Attitudes, motivations and challenges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LIFE14 NAT/UK/000467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71DDD-D77B-4491-AA62-ECD62DD6E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0" y="206999"/>
            <a:ext cx="4005207" cy="915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6D9AF9-B2B9-46A0-BA3F-076A7DB69DE6}"/>
              </a:ext>
            </a:extLst>
          </p:cNvPr>
          <p:cNvSpPr/>
          <p:nvPr/>
        </p:nvSpPr>
        <p:spPr>
          <a:xfrm>
            <a:off x="1628775" y="2868455"/>
            <a:ext cx="7058025" cy="134223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4596667"/>
            <a:ext cx="12192001" cy="2261333"/>
            <a:chOff x="-1" y="4596667"/>
            <a:chExt cx="12192001" cy="22613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C07C7B-91BF-4C91-9FA3-41F4431D3B4D}"/>
                </a:ext>
              </a:extLst>
            </p:cNvPr>
            <p:cNvSpPr/>
            <p:nvPr/>
          </p:nvSpPr>
          <p:spPr>
            <a:xfrm>
              <a:off x="-1" y="6353175"/>
              <a:ext cx="12192001" cy="504825"/>
            </a:xfrm>
            <a:prstGeom prst="rect">
              <a:avLst/>
            </a:prstGeom>
            <a:solidFill>
              <a:srgbClr val="53897D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96667"/>
              <a:ext cx="4040328" cy="2008920"/>
            </a:xfrm>
            <a:prstGeom prst="rect">
              <a:avLst/>
            </a:prstGeom>
            <a:noFill/>
            <a:ln w="539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584" y="4596667"/>
              <a:ext cx="4086416" cy="2008920"/>
            </a:xfrm>
            <a:prstGeom prst="rect">
              <a:avLst/>
            </a:prstGeom>
            <a:noFill/>
            <a:ln w="539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098" y="4596667"/>
              <a:ext cx="4466486" cy="2008920"/>
            </a:xfrm>
            <a:prstGeom prst="rect">
              <a:avLst/>
            </a:prstGeom>
            <a:noFill/>
            <a:ln w="539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640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027906"/>
            <a:ext cx="10515600" cy="6616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Knowledge &amp; Attitudes Research</a:t>
            </a:r>
            <a:br>
              <a:rPr lang="en-GB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 flipV="1">
            <a:off x="520700" y="1419223"/>
            <a:ext cx="6489699" cy="66364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8301" y="2107888"/>
            <a:ext cx="11188699" cy="3594412"/>
          </a:xfrm>
        </p:spPr>
        <p:txBody>
          <a:bodyPr>
            <a:normAutofit/>
          </a:bodyPr>
          <a:lstStyle/>
          <a:p>
            <a:r>
              <a:rPr lang="en-GB" dirty="0"/>
              <a:t>Nationwide survey on public attitudes towards squirrel and their management (n = 3758)</a:t>
            </a:r>
          </a:p>
          <a:p>
            <a:pPr marL="0" indent="0">
              <a:buNone/>
            </a:pPr>
            <a:endParaRPr lang="en-GB" sz="100" dirty="0"/>
          </a:p>
          <a:p>
            <a:r>
              <a:rPr lang="en-GB" dirty="0"/>
              <a:t>Interviews/focus groups in case study areas with volunteers (n = 35) and project staff</a:t>
            </a:r>
          </a:p>
          <a:p>
            <a:pPr marL="0" indent="0">
              <a:buNone/>
            </a:pPr>
            <a:endParaRPr lang="en-GB" sz="100" dirty="0"/>
          </a:p>
          <a:p>
            <a:r>
              <a:rPr lang="en-GB" dirty="0"/>
              <a:t>Short community survey around knowledge of local action and barriers to involvement (~134 to date)</a:t>
            </a:r>
          </a:p>
          <a:p>
            <a:pPr marL="0" indent="0">
              <a:buNone/>
            </a:pPr>
            <a:endParaRPr lang="en-GB" sz="100" dirty="0"/>
          </a:p>
          <a:p>
            <a:r>
              <a:rPr lang="en-GB" dirty="0"/>
              <a:t>Landowners and other important local stakeholders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337" y="6553200"/>
            <a:ext cx="2203815" cy="304800"/>
          </a:xfrm>
        </p:spPr>
        <p:txBody>
          <a:bodyPr/>
          <a:lstStyle/>
          <a:p>
            <a:fld id="{7258745D-3DE4-4E09-BEC7-3940BA9FB24E}" type="datetime1">
              <a:rPr lang="en-GB" altLang="en-US" smtClean="0"/>
              <a:pPr/>
              <a:t>21/03/2018</a:t>
            </a:fld>
            <a:endParaRPr lang="en-GB" altLang="en-US" sz="1400" b="0"/>
          </a:p>
        </p:txBody>
      </p:sp>
    </p:spTree>
    <p:extLst>
      <p:ext uri="{BB962C8B-B14F-4D97-AF65-F5344CB8AC3E}">
        <p14:creationId xmlns:p14="http://schemas.microsoft.com/office/powerpoint/2010/main" val="2474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1754" y="3683000"/>
            <a:ext cx="11587046" cy="2758167"/>
            <a:chOff x="355631" y="3018656"/>
            <a:chExt cx="8458487" cy="1878013"/>
          </a:xfrm>
        </p:grpSpPr>
        <p:sp>
          <p:nvSpPr>
            <p:cNvPr id="15" name="TextBox 14"/>
            <p:cNvSpPr txBox="1"/>
            <p:nvPr/>
          </p:nvSpPr>
          <p:spPr>
            <a:xfrm>
              <a:off x="355631" y="3378086"/>
              <a:ext cx="2348938" cy="69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Knowledge of a relationship between red and grey squirrel populations</a:t>
              </a:r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94" y="3018656"/>
              <a:ext cx="6193124" cy="187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027906"/>
            <a:ext cx="10515600" cy="6616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Nationwide survey findings</a:t>
            </a:r>
            <a:br>
              <a:rPr lang="en-GB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 flipV="1">
            <a:off x="520701" y="1439867"/>
            <a:ext cx="5410200" cy="45719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955488"/>
            <a:ext cx="11858625" cy="4702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preference for seeing Reds, but also a desire to see Greys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337" y="6553200"/>
            <a:ext cx="2203815" cy="304800"/>
          </a:xfrm>
        </p:spPr>
        <p:txBody>
          <a:bodyPr/>
          <a:lstStyle/>
          <a:p>
            <a:fld id="{7258745D-3DE4-4E09-BEC7-3940BA9FB24E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en-GB" altLang="en-US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2476500"/>
            <a:ext cx="11858625" cy="4702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Acceptance that controls are necessary in some circumstances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599" y="2946712"/>
            <a:ext cx="11150601" cy="86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need to see evidence before supporting any management of squirrels, BUT knowledge of Grey squirrel impacts is lacking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7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027906"/>
            <a:ext cx="10515600" cy="6616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Nationwide survey findings</a:t>
            </a:r>
            <a:br>
              <a:rPr lang="en-GB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 flipV="1">
            <a:off x="520701" y="1439867"/>
            <a:ext cx="5410200" cy="45719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2006288"/>
            <a:ext cx="11858625" cy="41786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Not all Grey squirrel control methods are equally acceptable</a:t>
            </a:r>
          </a:p>
          <a:p>
            <a:r>
              <a:rPr lang="en-GB" dirty="0"/>
              <a:t>Humaneness is the most important factor in perceived acceptability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Acceptability of controls positively associated with:</a:t>
            </a:r>
          </a:p>
          <a:p>
            <a:pPr marL="0" indent="0">
              <a:buNone/>
            </a:pPr>
            <a:r>
              <a:rPr lang="en-GB" dirty="0"/>
              <a:t>    - Males</a:t>
            </a:r>
          </a:p>
          <a:p>
            <a:pPr marL="0" indent="0">
              <a:buNone/>
            </a:pPr>
            <a:r>
              <a:rPr lang="en-GB" dirty="0"/>
              <a:t>    - Older generations</a:t>
            </a:r>
          </a:p>
          <a:p>
            <a:pPr marL="0" indent="0">
              <a:buNone/>
            </a:pPr>
            <a:r>
              <a:rPr lang="en-GB" dirty="0"/>
              <a:t>    - Those most closely connected to the countryside </a:t>
            </a:r>
          </a:p>
          <a:p>
            <a:pPr marL="0" indent="0">
              <a:buNone/>
            </a:pPr>
            <a:r>
              <a:rPr lang="en-GB" dirty="0"/>
              <a:t>    - Those most knowledgeable about squirrels </a:t>
            </a:r>
          </a:p>
          <a:p>
            <a:pPr marL="0" indent="0">
              <a:buNone/>
            </a:pPr>
            <a:r>
              <a:rPr lang="en-GB" dirty="0"/>
              <a:t>    - Those aware of local conservation/control efforts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337" y="6553200"/>
            <a:ext cx="2203815" cy="304800"/>
          </a:xfrm>
        </p:spPr>
        <p:txBody>
          <a:bodyPr/>
          <a:lstStyle/>
          <a:p>
            <a:fld id="{7258745D-3DE4-4E09-BEC7-3940BA9FB24E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en-GB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18" y="4849080"/>
            <a:ext cx="4086416" cy="2008920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18" y="2961834"/>
            <a:ext cx="4109982" cy="2043553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3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697068"/>
            <a:ext cx="10515600" cy="6616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Acceptability in case study areas</a:t>
            </a:r>
            <a:br>
              <a:rPr lang="en-GB" b="1" dirty="0"/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239386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 flipV="1">
            <a:off x="495301" y="969325"/>
            <a:ext cx="6502398" cy="45719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337" y="6553200"/>
            <a:ext cx="2203815" cy="304800"/>
          </a:xfrm>
        </p:spPr>
        <p:txBody>
          <a:bodyPr/>
          <a:lstStyle/>
          <a:p>
            <a:fld id="{7258745D-3DE4-4E09-BEC7-3940BA9FB24E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en-GB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1" y="1257300"/>
            <a:ext cx="898401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43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027906"/>
            <a:ext cx="10515600" cy="6616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Motivations</a:t>
            </a:r>
            <a:br>
              <a:rPr lang="en-GB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 flipV="1">
            <a:off x="520701" y="1383672"/>
            <a:ext cx="2343149" cy="45719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26888"/>
            <a:ext cx="11858625" cy="3251512"/>
          </a:xfrm>
        </p:spPr>
        <p:txBody>
          <a:bodyPr>
            <a:normAutofit/>
          </a:bodyPr>
          <a:lstStyle/>
          <a:p>
            <a:r>
              <a:rPr lang="en-GB" dirty="0"/>
              <a:t>Desire to see and/or protect red squirrels</a:t>
            </a:r>
          </a:p>
          <a:p>
            <a:r>
              <a:rPr lang="en-GB" dirty="0"/>
              <a:t>Sense of purpose</a:t>
            </a:r>
          </a:p>
          <a:p>
            <a:r>
              <a:rPr lang="en-GB" dirty="0"/>
              <a:t>Opportunity to acquire new knowledge and learn new skills</a:t>
            </a:r>
          </a:p>
          <a:p>
            <a:r>
              <a:rPr lang="en-GB" dirty="0"/>
              <a:t>Social, physical and mental benefits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337" y="6553200"/>
            <a:ext cx="2203815" cy="304800"/>
          </a:xfrm>
        </p:spPr>
        <p:txBody>
          <a:bodyPr/>
          <a:lstStyle/>
          <a:p>
            <a:fld id="{7258745D-3DE4-4E09-BEC7-3940BA9FB24E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en-GB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michael.dunn\AppData\Local\Microsoft\Windows\Temporary Internet Files\Content.IE5\0MC05SWQ\esquilo_vermelho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1891"/>
          <a:stretch/>
        </p:blipFill>
        <p:spPr bwMode="auto">
          <a:xfrm>
            <a:off x="4746623" y="4034219"/>
            <a:ext cx="2698752" cy="21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hael.dunn\AppData\Local\Microsoft\Windows\Temporary Internet Files\Content.IE5\0MC05SWQ\instructional_tim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17" y="407422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chael.dunn\AppData\Local\Microsoft\Windows\Temporary Internet Files\Content.IE5\0MC05SWQ\communaut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r="-8449"/>
          <a:stretch/>
        </p:blipFill>
        <p:spPr bwMode="auto">
          <a:xfrm>
            <a:off x="119269" y="4075227"/>
            <a:ext cx="2858881" cy="20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chael.dunn\AppData\Local\Microsoft\Windows\Temporary Internet Files\Content.IE5\0MC05SWQ\unleash-creativity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49" y="4030320"/>
            <a:ext cx="2101851" cy="22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ichael.dunn\AppData\Local\Microsoft\Windows\Temporary Internet Files\Content.IE5\0MC05SWQ\001-40046_SMJPG_9F997307JV110173R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21" y="4269867"/>
            <a:ext cx="1981733" cy="17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0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hael.dunn\AppData\Local\Microsoft\Windows\Temporary Internet Files\Content.IE5\0MC05SWQ\150958745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6" r="11196"/>
          <a:stretch/>
        </p:blipFill>
        <p:spPr bwMode="auto">
          <a:xfrm>
            <a:off x="7035800" y="4430437"/>
            <a:ext cx="2088770" cy="18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027906"/>
            <a:ext cx="10515600" cy="6616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Challenges and Barriers</a:t>
            </a:r>
            <a:br>
              <a:rPr lang="en-GB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 flipV="1">
            <a:off x="520701" y="1383673"/>
            <a:ext cx="4686299" cy="45719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955488"/>
            <a:ext cx="11858625" cy="3251512"/>
          </a:xfrm>
        </p:spPr>
        <p:txBody>
          <a:bodyPr>
            <a:normAutofit/>
          </a:bodyPr>
          <a:lstStyle/>
          <a:p>
            <a:r>
              <a:rPr lang="en-GB" dirty="0"/>
              <a:t>Difficult to gain interest and involvement from communities</a:t>
            </a:r>
          </a:p>
          <a:p>
            <a:r>
              <a:rPr lang="en-GB" dirty="0"/>
              <a:t>Insufficient time a key barrier to greater involvement</a:t>
            </a:r>
          </a:p>
          <a:p>
            <a:r>
              <a:rPr lang="en-GB" dirty="0"/>
              <a:t>Lack of awareness about the different types of roles volunteers can do</a:t>
            </a:r>
          </a:p>
          <a:p>
            <a:r>
              <a:rPr lang="en-GB" dirty="0"/>
              <a:t>Some skills and knowledge gaps (e.g. trapping and dispatch)</a:t>
            </a:r>
          </a:p>
          <a:p>
            <a:r>
              <a:rPr lang="en-GB" dirty="0"/>
              <a:t>Limited access and landscape-level collaboration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337" y="6553200"/>
            <a:ext cx="2203815" cy="304800"/>
          </a:xfrm>
        </p:spPr>
        <p:txBody>
          <a:bodyPr/>
          <a:lstStyle/>
          <a:p>
            <a:fld id="{7258745D-3DE4-4E09-BEC7-3940BA9FB24E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en-GB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C:\Users\michael.dunn\AppData\Local\Microsoft\Windows\Temporary Internet Files\Content.IE5\0MC05SWQ\shru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412" y="3717925"/>
            <a:ext cx="161381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ael.dunn\AppData\Local\Microsoft\Windows\Temporary Internet Files\Content.IE5\KNOX6CQT\sands-of-tim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140" y="4586907"/>
            <a:ext cx="1592671" cy="15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3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027906"/>
            <a:ext cx="10515600" cy="6616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Experiences with RSU</a:t>
            </a:r>
            <a:br>
              <a:rPr lang="en-GB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 flipV="1">
            <a:off x="520701" y="1439867"/>
            <a:ext cx="5410200" cy="45719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828488"/>
            <a:ext cx="11858625" cy="3251512"/>
          </a:xfrm>
        </p:spPr>
        <p:txBody>
          <a:bodyPr/>
          <a:lstStyle/>
          <a:p>
            <a:r>
              <a:rPr lang="en-GB" dirty="0"/>
              <a:t>Opportunities to learn, train and network, but timing of events is important</a:t>
            </a:r>
          </a:p>
          <a:p>
            <a:r>
              <a:rPr lang="en-GB" dirty="0"/>
              <a:t>1/3 of volunteers interviewed unaware of RSU project</a:t>
            </a:r>
          </a:p>
          <a:p>
            <a:r>
              <a:rPr lang="en-GB" dirty="0"/>
              <a:t>Fear that reliance on RSU may undermine a local groups’ future (post-RSU)</a:t>
            </a:r>
          </a:p>
          <a:p>
            <a:r>
              <a:rPr lang="en-GB" dirty="0"/>
              <a:t>What local Red Squirrel Groups need/want from RSU varies</a:t>
            </a:r>
          </a:p>
          <a:p>
            <a:r>
              <a:rPr lang="en-GB" dirty="0"/>
              <a:t>Feedback/impact of volunteer efforts is highly valued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337" y="6553200"/>
            <a:ext cx="2203815" cy="304800"/>
          </a:xfrm>
        </p:spPr>
        <p:txBody>
          <a:bodyPr/>
          <a:lstStyle/>
          <a:p>
            <a:fld id="{7258745D-3DE4-4E09-BEC7-3940BA9FB24E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en-GB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michael.dunn\AppData\Local\Microsoft\Windows\Temporary Internet Files\Content.IE5\KNOX6CQT\presentat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8" y="4533897"/>
            <a:ext cx="1647825" cy="181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hael.dunn\AppData\Local\Microsoft\Windows\Temporary Internet Files\Content.IE5\7IKFLJ45\hands-together-rf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46" y="4533897"/>
            <a:ext cx="18192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hael.dunn\AppData\Local\Microsoft\Windows\Temporary Internet Files\Content.IE5\7IKFLJ45\_IMA_ICO_Communicati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68" y="4533897"/>
            <a:ext cx="17399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3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1019167"/>
            <a:ext cx="10515600" cy="6616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Some lessons so far</a:t>
            </a:r>
            <a:br>
              <a:rPr lang="en-GB" dirty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 flipV="1">
            <a:off x="457198" y="1350003"/>
            <a:ext cx="3911602" cy="45719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8337" y="6553200"/>
            <a:ext cx="2203815" cy="304800"/>
          </a:xfrm>
        </p:spPr>
        <p:txBody>
          <a:bodyPr/>
          <a:lstStyle/>
          <a:p>
            <a:fld id="{7258745D-3DE4-4E09-BEC7-3940BA9FB24E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21/03/2018</a:t>
            </a:fld>
            <a:endParaRPr lang="en-GB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7484" y="1788483"/>
            <a:ext cx="11757025" cy="65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1. The Greys label as a ‘pest’ is not always accepted.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7491" y="2343298"/>
            <a:ext cx="117570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SzPct val="9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SzPct val="9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SzPct val="9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SzPct val="9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40E67"/>
              </a:buClr>
              <a:buSzPct val="95000"/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200" dirty="0"/>
              <a:t>2. Many ‘don’t know’ responses in the survey (apathy/uncertainty among people most easily swayed)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491" y="3041798"/>
            <a:ext cx="11757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3. Commonly used methods aren’t particularly acceptable and are likely considered inhumane. Their use needs to be justified, and the myth of ‘lethal = inhumane’ disentangled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483" y="3963163"/>
            <a:ext cx="11757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4. Those exposed to conservation/controls are among the most accepting. We should be open about Sq. management, not secretive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490" y="4908272"/>
            <a:ext cx="11757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5. Community involvement and ownership is more powerful in changing beliefs than education alone. Knowledge and acceptance may spread with effective engagement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486" y="5846901"/>
            <a:ext cx="11757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6. There are a diverse range of volunteer roles but many are unaware of these different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0374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731</Words>
  <Application>Microsoft Office PowerPoint</Application>
  <PresentationFormat>Widescreen</PresentationFormat>
  <Paragraphs>74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Office Theme</vt:lpstr>
      <vt:lpstr>People and Squirrels</vt:lpstr>
      <vt:lpstr>Knowledge &amp; Attitudes Research </vt:lpstr>
      <vt:lpstr>Nationwide survey findings </vt:lpstr>
      <vt:lpstr>Nationwide survey findings </vt:lpstr>
      <vt:lpstr>Acceptability in case study areas </vt:lpstr>
      <vt:lpstr>Motivations </vt:lpstr>
      <vt:lpstr>Challenges and Barriers </vt:lpstr>
      <vt:lpstr>Experiences with RSU </vt:lpstr>
      <vt:lpstr>Some lessons so far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Anna Heathcote</dc:creator>
  <cp:lastModifiedBy>Nikki Robinson</cp:lastModifiedBy>
  <cp:revision>20</cp:revision>
  <dcterms:created xsi:type="dcterms:W3CDTF">2018-02-21T15:04:32Z</dcterms:created>
  <dcterms:modified xsi:type="dcterms:W3CDTF">2018-03-21T15:11:56Z</dcterms:modified>
</cp:coreProperties>
</file>