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6506"/>
    <a:srgbClr val="538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DBD46-B35F-4866-96DC-EAACCE79E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3226C-0FE3-431F-A306-4CC74250B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61965-E781-4C74-A54F-11ABD1AD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6DD8B-B4FC-41EF-AE30-DCA00837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D6D4F-6438-4ABB-8486-33402D4F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2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1CE9C-BFE9-431B-BBBE-C1946E40B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61151B-E28A-4B6F-A803-6BB75AA62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D6B6-A535-494D-8664-AF7B06DE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73A5-21A7-4E52-A9BB-A4CBC863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8AC50-367F-4B20-891C-14A7AFAC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1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399AC-3248-4BB3-A50F-7B95203D6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475BF-8EE4-4AF0-9179-C49975120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872CA-1B03-4BC2-A9D0-2C7693AA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12C2E-55BA-40BE-9143-C7349D8E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E27E2-0F55-4195-9275-DAEA23DD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3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E526-743C-4105-9613-C0813AA2E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48E04-E2F2-4302-A931-7996703A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185D6-8DB1-45AA-BD0B-498C2DA2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8A8EE-7625-4AC0-AD36-29751215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80CFF-1A11-44FB-97DB-1B07A36B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4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84A1A-833E-492D-875F-4E5B79DF4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41ADE-453D-4F5E-81EE-3610A7DAA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5A0C2-FEBB-4996-88C6-724BAD7A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D1E56-18A4-4F1C-B90C-D4A0F76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2DADE-478D-4B46-A047-C7F5BD62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4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17DF5-5F88-48E7-961C-50CFE0C76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8AFC3-B6CE-4DC1-A69B-B060F82A3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BB4E8-24BD-4E0F-AFB9-FBF6E2650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C960C-1AA3-4393-A34F-0013778C0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5B03F-7D7B-428C-9952-255FABA3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0C31E-4453-4C2F-AFE8-3FF2CB65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1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3A4A-BAF3-4F32-AED2-FB888E20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7B9D1-2542-4FB6-A401-3AFC507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25978-BE8D-442F-8C51-9F46D9535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B8BF9-30E5-4E2E-880C-36B1F0443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8AA39-9BEB-4D3B-8C7D-88DDF2A9E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5455E-7815-4A77-9469-6D1BEE6C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A61CD-5554-4AC1-B2C6-2BB23CAC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23B36-EE9E-4423-8661-06103D90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13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EC7C-510B-4CC6-BAF0-036D596A2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DDC2F7-FD46-4809-B1CE-36B3DB63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6C34F-7BA6-4C9B-A6B7-A7780C94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35F01-43D1-4B3B-9159-3D2216D9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6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ED450-8CF9-4D6E-B865-DDB0F292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509B3-E0CA-46B6-8D2A-3F5AFC9F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F4862-0714-4AE8-B1EB-9B467123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33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9B50-00D3-4D58-90EC-195BA3DB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59D20-C3A8-4FF6-BD80-A134E8C76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F3042-D78A-4984-85EC-15CEA35BE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9F51-F0B8-46B6-85A2-B6472C30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F78DD-E3E7-46D7-B7F2-5BBB115A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A0B0C-BBF1-46E3-9078-2CF6DA97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8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73A0-FA03-49F1-8405-AB60922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D434B-7C18-4EAD-A729-BF8D548A2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884A3-F493-4816-BFA3-BAD2FE0DD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CA1E8-EA60-4AD0-AAA0-8B80A3C5A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D4749-5E0E-4D55-AEEA-5B6F408D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9CD8A-C5F9-4273-85EA-802E9DAC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1CAEF-C5D5-42F7-9D3C-CC91BCC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0D967-F88D-4422-B1CE-822A011B5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85E69-F1B3-4644-9CA0-4FA8A86FC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C5B6-3F93-4218-9B7D-80C6D2AE09E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EA69C-1B46-4ED8-A9C3-1284A9135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FFE91-F5A2-45FE-96AC-8C0F64915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D2F4-AA73-4FEA-ACA9-52B61A0D1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1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86BB-33FD-4AC1-A924-DCCB39E00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Knowledge Fair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CF810-F593-4A1F-B023-D063E87F8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Nikki Robinson, Programme Manager </a:t>
            </a:r>
          </a:p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LIFE14 NAT/UK/000467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A71DDD-D77B-4491-AA62-ECD62DD6E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80" y="206999"/>
            <a:ext cx="4005207" cy="9153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C07C7B-91BF-4C91-9FA3-41F4431D3B4D}"/>
              </a:ext>
            </a:extLst>
          </p:cNvPr>
          <p:cNvSpPr/>
          <p:nvPr/>
        </p:nvSpPr>
        <p:spPr>
          <a:xfrm>
            <a:off x="-1" y="6353175"/>
            <a:ext cx="12192001" cy="504825"/>
          </a:xfrm>
          <a:prstGeom prst="rect">
            <a:avLst/>
          </a:prstGeom>
          <a:solidFill>
            <a:srgbClr val="53897D"/>
          </a:solidFill>
          <a:ln>
            <a:solidFill>
              <a:srgbClr val="538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6D9AF9-B2B9-46A0-BA3F-076A7DB69DE6}"/>
              </a:ext>
            </a:extLst>
          </p:cNvPr>
          <p:cNvSpPr/>
          <p:nvPr/>
        </p:nvSpPr>
        <p:spPr>
          <a:xfrm>
            <a:off x="1619722" y="3355971"/>
            <a:ext cx="7198354" cy="146058"/>
          </a:xfrm>
          <a:prstGeom prst="rect">
            <a:avLst/>
          </a:prstGeom>
          <a:solidFill>
            <a:srgbClr val="D66506"/>
          </a:solidFill>
          <a:ln>
            <a:solidFill>
              <a:srgbClr val="D66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316640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5C84-5DA2-4320-B95D-F3F9568A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Agenda – Saturday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D9FF-2BF6-4018-BF19-B33C0B0F4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449"/>
            <a:ext cx="10515600" cy="4660363"/>
          </a:xfrm>
        </p:spPr>
        <p:txBody>
          <a:bodyPr>
            <a:normAutofit/>
          </a:bodyPr>
          <a:lstStyle/>
          <a:p>
            <a:r>
              <a:rPr lang="en-GB" sz="2000" dirty="0"/>
              <a:t>Red Squirrel Conservation: UK Overview – Stephen Trotter</a:t>
            </a:r>
          </a:p>
          <a:p>
            <a:r>
              <a:rPr lang="en-GB" sz="2000" dirty="0"/>
              <a:t>Red Squirrels United: Programme overview – all partners</a:t>
            </a:r>
          </a:p>
          <a:p>
            <a:r>
              <a:rPr lang="en-GB" sz="2000" b="1" dirty="0"/>
              <a:t>COFFEE</a:t>
            </a:r>
          </a:p>
          <a:p>
            <a:r>
              <a:rPr lang="en-GB" sz="2000" dirty="0"/>
              <a:t>Grey Squirrel Management Sessions – David Bavin, Julie Bailey, Peter Armstrong, Rachel Cripps, Ryan Greenwood, Mike Green</a:t>
            </a:r>
          </a:p>
          <a:p>
            <a:r>
              <a:rPr lang="en-GB" sz="2000" b="1" dirty="0"/>
              <a:t>LUNCH</a:t>
            </a:r>
          </a:p>
          <a:p>
            <a:r>
              <a:rPr lang="en-GB" sz="2000" dirty="0"/>
              <a:t>Addressing Squirrel Pox Virus and Biosecurity</a:t>
            </a:r>
          </a:p>
          <a:p>
            <a:r>
              <a:rPr lang="en-GB" sz="2000" dirty="0"/>
              <a:t>Early Warning System</a:t>
            </a:r>
          </a:p>
          <a:p>
            <a:r>
              <a:rPr lang="en-GB" sz="2000" b="1" dirty="0"/>
              <a:t>COFFEE</a:t>
            </a:r>
          </a:p>
          <a:p>
            <a:r>
              <a:rPr lang="en-GB" sz="2000" dirty="0"/>
              <a:t>Measuring Success</a:t>
            </a:r>
          </a:p>
          <a:p>
            <a:r>
              <a:rPr lang="en-GB" sz="2000" dirty="0"/>
              <a:t>People and Squirrels</a:t>
            </a:r>
          </a:p>
          <a:p>
            <a:r>
              <a:rPr lang="en-GB" sz="2000" dirty="0"/>
              <a:t>Lesson learning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0774E1-C42B-40A9-891B-7F457E86E693}"/>
              </a:ext>
            </a:extLst>
          </p:cNvPr>
          <p:cNvSpPr/>
          <p:nvPr/>
        </p:nvSpPr>
        <p:spPr>
          <a:xfrm>
            <a:off x="-1" y="6353175"/>
            <a:ext cx="12192001" cy="504825"/>
          </a:xfrm>
          <a:prstGeom prst="rect">
            <a:avLst/>
          </a:prstGeom>
          <a:solidFill>
            <a:srgbClr val="53897D"/>
          </a:solidFill>
          <a:ln>
            <a:solidFill>
              <a:srgbClr val="538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19533C-18E7-47C6-A3B5-1A40BDE10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18" y="570224"/>
            <a:ext cx="4005207" cy="9153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B96AD08-9586-48C1-A239-E7FBCF44E542}"/>
              </a:ext>
            </a:extLst>
          </p:cNvPr>
          <p:cNvSpPr/>
          <p:nvPr/>
        </p:nvSpPr>
        <p:spPr>
          <a:xfrm>
            <a:off x="962025" y="1365965"/>
            <a:ext cx="2295525" cy="53260"/>
          </a:xfrm>
          <a:prstGeom prst="rect">
            <a:avLst/>
          </a:prstGeom>
          <a:solidFill>
            <a:srgbClr val="D66506"/>
          </a:solidFill>
          <a:ln>
            <a:solidFill>
              <a:srgbClr val="D66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83334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5C84-5DA2-4320-B95D-F3F9568A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Saturday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D9FF-2BF6-4018-BF19-B33C0B0F4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449"/>
            <a:ext cx="10388098" cy="4455263"/>
          </a:xfrm>
        </p:spPr>
        <p:txBody>
          <a:bodyPr>
            <a:normAutofit/>
          </a:bodyPr>
          <a:lstStyle/>
          <a:p>
            <a:r>
              <a:rPr lang="en-GB" sz="3200" dirty="0"/>
              <a:t>Volunteer showcase 6.30-7.30pm</a:t>
            </a:r>
          </a:p>
          <a:p>
            <a:r>
              <a:rPr lang="en-GB" sz="3200" dirty="0"/>
              <a:t>Cash only bar! Open 6pm</a:t>
            </a:r>
          </a:p>
          <a:p>
            <a:r>
              <a:rPr lang="en-GB" sz="3200" dirty="0"/>
              <a:t>Dinner in Reichel Hall 7.30-9.30pm</a:t>
            </a:r>
            <a:endParaRPr lang="en-GB" sz="2000" dirty="0"/>
          </a:p>
          <a:p>
            <a:r>
              <a:rPr lang="en-GB" sz="3200" dirty="0"/>
              <a:t>Coach collection 10.30pm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0774E1-C42B-40A9-891B-7F457E86E693}"/>
              </a:ext>
            </a:extLst>
          </p:cNvPr>
          <p:cNvSpPr/>
          <p:nvPr/>
        </p:nvSpPr>
        <p:spPr>
          <a:xfrm>
            <a:off x="-1" y="6353175"/>
            <a:ext cx="12192001" cy="504825"/>
          </a:xfrm>
          <a:prstGeom prst="rect">
            <a:avLst/>
          </a:prstGeom>
          <a:solidFill>
            <a:srgbClr val="53897D"/>
          </a:solidFill>
          <a:ln>
            <a:solidFill>
              <a:srgbClr val="538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19533C-18E7-47C6-A3B5-1A40BDE10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18" y="570224"/>
            <a:ext cx="4005207" cy="9153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B96AD08-9586-48C1-A239-E7FBCF44E542}"/>
              </a:ext>
            </a:extLst>
          </p:cNvPr>
          <p:cNvSpPr/>
          <p:nvPr/>
        </p:nvSpPr>
        <p:spPr>
          <a:xfrm flipV="1">
            <a:off x="962025" y="1276539"/>
            <a:ext cx="3609975" cy="89426"/>
          </a:xfrm>
          <a:prstGeom prst="rect">
            <a:avLst/>
          </a:prstGeom>
          <a:solidFill>
            <a:srgbClr val="D66506"/>
          </a:solidFill>
          <a:ln>
            <a:solidFill>
              <a:srgbClr val="D66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53316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5C84-5DA2-4320-B95D-F3F9568A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Agenda – Sunday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D9FF-2BF6-4018-BF19-B33C0B0F4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449"/>
            <a:ext cx="10515600" cy="4660363"/>
          </a:xfrm>
        </p:spPr>
        <p:txBody>
          <a:bodyPr>
            <a:normAutofit/>
          </a:bodyPr>
          <a:lstStyle/>
          <a:p>
            <a:r>
              <a:rPr lang="en-GB" sz="2000" dirty="0"/>
              <a:t>Coach collection: 8.15am Premier Inn, approx. 8.30am The Management Centre</a:t>
            </a:r>
          </a:p>
          <a:p>
            <a:r>
              <a:rPr lang="en-GB" sz="2000" dirty="0"/>
              <a:t>Red Squirrel Conversation in Wales – wales partners</a:t>
            </a:r>
          </a:p>
          <a:p>
            <a:r>
              <a:rPr lang="en-GB" sz="2000" dirty="0"/>
              <a:t>Why Nothing Matters: How red squirrel captive breeding has advanced disease management in wildlife conservation – Dr Craig Shuttleworth</a:t>
            </a:r>
          </a:p>
          <a:p>
            <a:r>
              <a:rPr lang="en-GB" sz="2000" dirty="0"/>
              <a:t>Coach transfer to </a:t>
            </a:r>
            <a:r>
              <a:rPr lang="en-GB" sz="2000" dirty="0" err="1"/>
              <a:t>Treborth</a:t>
            </a:r>
            <a:r>
              <a:rPr lang="en-GB" sz="2000" dirty="0"/>
              <a:t> Botanic Garden 10.15am</a:t>
            </a:r>
          </a:p>
          <a:p>
            <a:r>
              <a:rPr lang="en-GB" sz="2000" dirty="0"/>
              <a:t>Excursion at </a:t>
            </a:r>
            <a:r>
              <a:rPr lang="en-GB" sz="2000" dirty="0" err="1"/>
              <a:t>Treborth</a:t>
            </a:r>
            <a:r>
              <a:rPr lang="en-GB" sz="2000" dirty="0"/>
              <a:t> Botanic Garden</a:t>
            </a:r>
          </a:p>
          <a:p>
            <a:r>
              <a:rPr lang="en-GB" sz="2000" dirty="0"/>
              <a:t>Coach transfer to Neuadd Reichel 12.15pm</a:t>
            </a:r>
          </a:p>
          <a:p>
            <a:r>
              <a:rPr lang="en-GB" sz="2000" b="1" dirty="0"/>
              <a:t>LUNCH</a:t>
            </a:r>
          </a:p>
          <a:p>
            <a:r>
              <a:rPr lang="en-GB" sz="2000" dirty="0"/>
              <a:t>Red Squirrel Conversation priorities – Stephen Trotter and Nick Leeming</a:t>
            </a:r>
          </a:p>
          <a:p>
            <a:r>
              <a:rPr lang="en-GB" sz="2000" dirty="0"/>
              <a:t>Local strategy development – Conor McKinney and Simon O’Hare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0774E1-C42B-40A9-891B-7F457E86E693}"/>
              </a:ext>
            </a:extLst>
          </p:cNvPr>
          <p:cNvSpPr/>
          <p:nvPr/>
        </p:nvSpPr>
        <p:spPr>
          <a:xfrm>
            <a:off x="-1" y="6353175"/>
            <a:ext cx="12192001" cy="504825"/>
          </a:xfrm>
          <a:prstGeom prst="rect">
            <a:avLst/>
          </a:prstGeom>
          <a:solidFill>
            <a:srgbClr val="53897D"/>
          </a:solidFill>
          <a:ln>
            <a:solidFill>
              <a:srgbClr val="538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19533C-18E7-47C6-A3B5-1A40BDE10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018" y="570224"/>
            <a:ext cx="4005207" cy="9153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B96AD08-9586-48C1-A239-E7FBCF44E542}"/>
              </a:ext>
            </a:extLst>
          </p:cNvPr>
          <p:cNvSpPr/>
          <p:nvPr/>
        </p:nvSpPr>
        <p:spPr>
          <a:xfrm>
            <a:off x="962025" y="1365965"/>
            <a:ext cx="2295525" cy="53260"/>
          </a:xfrm>
          <a:prstGeom prst="rect">
            <a:avLst/>
          </a:prstGeom>
          <a:solidFill>
            <a:srgbClr val="D66506"/>
          </a:solidFill>
          <a:ln>
            <a:solidFill>
              <a:srgbClr val="D665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42732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Knowledge Fair 2018</vt:lpstr>
      <vt:lpstr>Agenda – Saturday</vt:lpstr>
      <vt:lpstr>Saturday night</vt:lpstr>
      <vt:lpstr>Agenda – Sunday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Anna Heathcote</dc:creator>
  <cp:lastModifiedBy>Nikki Robinson</cp:lastModifiedBy>
  <cp:revision>8</cp:revision>
  <dcterms:created xsi:type="dcterms:W3CDTF">2018-02-21T15:04:32Z</dcterms:created>
  <dcterms:modified xsi:type="dcterms:W3CDTF">2018-04-27T11:52:33Z</dcterms:modified>
</cp:coreProperties>
</file>