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37"/>
  </p:notesMasterIdLst>
  <p:sldIdLst>
    <p:sldId id="256" r:id="rId3"/>
    <p:sldId id="317" r:id="rId4"/>
    <p:sldId id="286" r:id="rId5"/>
    <p:sldId id="287" r:id="rId6"/>
    <p:sldId id="302" r:id="rId7"/>
    <p:sldId id="318" r:id="rId8"/>
    <p:sldId id="319" r:id="rId9"/>
    <p:sldId id="320" r:id="rId10"/>
    <p:sldId id="322" r:id="rId11"/>
    <p:sldId id="264" r:id="rId12"/>
    <p:sldId id="314" r:id="rId13"/>
    <p:sldId id="325" r:id="rId14"/>
    <p:sldId id="326" r:id="rId15"/>
    <p:sldId id="327" r:id="rId16"/>
    <p:sldId id="269" r:id="rId17"/>
    <p:sldId id="329" r:id="rId18"/>
    <p:sldId id="330" r:id="rId19"/>
    <p:sldId id="331" r:id="rId20"/>
    <p:sldId id="267" r:id="rId21"/>
    <p:sldId id="332" r:id="rId22"/>
    <p:sldId id="333" r:id="rId23"/>
    <p:sldId id="347" r:id="rId24"/>
    <p:sldId id="339" r:id="rId25"/>
    <p:sldId id="341" r:id="rId26"/>
    <p:sldId id="345" r:id="rId27"/>
    <p:sldId id="335" r:id="rId28"/>
    <p:sldId id="336" r:id="rId29"/>
    <p:sldId id="350" r:id="rId30"/>
    <p:sldId id="337" r:id="rId31"/>
    <p:sldId id="338" r:id="rId32"/>
    <p:sldId id="351" r:id="rId33"/>
    <p:sldId id="352" r:id="rId34"/>
    <p:sldId id="284" r:id="rId35"/>
    <p:sldId id="31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C50"/>
    <a:srgbClr val="87B13F"/>
    <a:srgbClr val="9BC336"/>
    <a:srgbClr val="74B432"/>
    <a:srgbClr val="00590C"/>
    <a:srgbClr val="00630C"/>
    <a:srgbClr val="0763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729" autoAdjust="0"/>
  </p:normalViewPr>
  <p:slideViewPr>
    <p:cSldViewPr snapToGrid="0" snapToObjects="1">
      <p:cViewPr varScale="1">
        <p:scale>
          <a:sx n="108" d="100"/>
          <a:sy n="108" d="100"/>
        </p:scale>
        <p:origin x="170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BB5112-E44E-4D90-BCC9-A831D67B2F6B}" type="datetimeFigureOut">
              <a:rPr lang="en-GB" smtClean="0"/>
              <a:t>19/04/2018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D686FA-920E-4AA6-AD5C-BD8A5F9FE5F8}" type="slidenum">
              <a:rPr lang="en-GB" smtClean="0"/>
              <a:t>‹#›</a:t>
            </a:fld>
            <a:endParaRPr lang="en-GB"/>
          </a:p>
        </p:txBody>
      </p:sp>
    </p:spTree>
    <p:extLst>
      <p:ext uri="{BB962C8B-B14F-4D97-AF65-F5344CB8AC3E}">
        <p14:creationId xmlns:p14="http://schemas.microsoft.com/office/powerpoint/2010/main" val="152171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Glangwy</a:t>
            </a:r>
            <a:r>
              <a:rPr lang="en-GB" dirty="0"/>
              <a:t> camp site</a:t>
            </a:r>
          </a:p>
        </p:txBody>
      </p:sp>
      <p:sp>
        <p:nvSpPr>
          <p:cNvPr id="4" name="Slide Number Placeholder 3"/>
          <p:cNvSpPr>
            <a:spLocks noGrp="1"/>
          </p:cNvSpPr>
          <p:nvPr>
            <p:ph type="sldNum" sz="quarter" idx="10"/>
          </p:nvPr>
        </p:nvSpPr>
        <p:spPr/>
        <p:txBody>
          <a:bodyPr/>
          <a:lstStyle/>
          <a:p>
            <a:fld id="{FA70AFAF-062E-4E17-941F-9EE86D4456E4}" type="slidenum">
              <a:rPr lang="en-GB" smtClean="0"/>
              <a:t>3</a:t>
            </a:fld>
            <a:endParaRPr lang="en-GB"/>
          </a:p>
        </p:txBody>
      </p:sp>
    </p:spTree>
    <p:extLst>
      <p:ext uri="{BB962C8B-B14F-4D97-AF65-F5344CB8AC3E}">
        <p14:creationId xmlns:p14="http://schemas.microsoft.com/office/powerpoint/2010/main" val="147374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details of further analyses done or being done at present. Sites in the north of England are not being considered in the first tranche as they are more likely to be re-colonised naturally. However sites in the lake district are on the b list. N Ceredigion is shown as a corridor</a:t>
            </a:r>
          </a:p>
        </p:txBody>
      </p:sp>
      <p:sp>
        <p:nvSpPr>
          <p:cNvPr id="4" name="Slide Number Placeholder 3"/>
          <p:cNvSpPr>
            <a:spLocks noGrp="1"/>
          </p:cNvSpPr>
          <p:nvPr>
            <p:ph type="sldNum" sz="quarter" idx="10"/>
          </p:nvPr>
        </p:nvSpPr>
        <p:spPr/>
        <p:txBody>
          <a:bodyPr/>
          <a:lstStyle/>
          <a:p>
            <a:fld id="{C2D611DD-2ABE-4220-AE38-48538AC3C19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457443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DD686FA-920E-4AA6-AD5C-BD8A5F9FE5F8}" type="slidenum">
              <a:rPr lang="en-GB" smtClean="0"/>
              <a:t>32</a:t>
            </a:fld>
            <a:endParaRPr lang="en-GB"/>
          </a:p>
        </p:txBody>
      </p:sp>
    </p:spTree>
    <p:extLst>
      <p:ext uri="{BB962C8B-B14F-4D97-AF65-F5344CB8AC3E}">
        <p14:creationId xmlns:p14="http://schemas.microsoft.com/office/powerpoint/2010/main" val="273960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2586604-C335-4FC0-B728-D965B24A4305}" type="slidenum">
              <a:rPr lang="en-GB" smtClean="0">
                <a:solidFill>
                  <a:prstClr val="black"/>
                </a:solidFill>
              </a:rPr>
              <a:pPr/>
              <a:t>33</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1934254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415148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4120737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4" name="Rectangle 3"/>
          <p:cNvSpPr/>
          <p:nvPr/>
        </p:nvSpPr>
        <p:spPr>
          <a:xfrm>
            <a:off x="0" y="0"/>
            <a:ext cx="9144000" cy="115888"/>
          </a:xfrm>
          <a:prstGeom prst="rect">
            <a:avLst/>
          </a:prstGeom>
          <a:solidFill>
            <a:srgbClr val="076324"/>
          </a:solidFill>
          <a:ln>
            <a:solidFill>
              <a:srgbClr val="0763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5" name="Picture 7" descr="VWT_Logo(rgb).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3663" y="476250"/>
            <a:ext cx="22685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flipV="1">
            <a:off x="395288" y="1557338"/>
            <a:ext cx="8280400" cy="44450"/>
          </a:xfrm>
          <a:prstGeom prst="rect">
            <a:avLst/>
          </a:prstGeom>
          <a:solidFill>
            <a:srgbClr val="C1D72E"/>
          </a:solidFill>
          <a:ln>
            <a:solidFill>
              <a:srgbClr val="C1D7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 name="Subtitle 2"/>
          <p:cNvSpPr>
            <a:spLocks noGrp="1"/>
          </p:cNvSpPr>
          <p:nvPr>
            <p:ph type="subTitle" idx="1"/>
          </p:nvPr>
        </p:nvSpPr>
        <p:spPr>
          <a:xfrm>
            <a:off x="0" y="6525344"/>
            <a:ext cx="9144000" cy="144016"/>
          </a:xfrm>
          <a:prstGeom prst="rect">
            <a:avLst/>
          </a:prstGeom>
          <a:solidFill>
            <a:srgbClr val="076324"/>
          </a:solidFill>
        </p:spPr>
        <p:txBody>
          <a:bodyPr>
            <a:normAutofit/>
          </a:bodyPr>
          <a:lstStyle>
            <a:lvl1pPr marL="0" indent="0" algn="l">
              <a:buNone/>
              <a:defRPr sz="36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Rectangle 6"/>
          <p:cNvSpPr/>
          <p:nvPr userDrawn="1"/>
        </p:nvSpPr>
        <p:spPr>
          <a:xfrm>
            <a:off x="0" y="0"/>
            <a:ext cx="9144000" cy="115888"/>
          </a:xfrm>
          <a:prstGeom prst="rect">
            <a:avLst/>
          </a:prstGeom>
          <a:solidFill>
            <a:srgbClr val="076324"/>
          </a:solidFill>
          <a:ln>
            <a:solidFill>
              <a:srgbClr val="0763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8" name="Picture 7" descr="VWT_Logo(rgb).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43663" y="476250"/>
            <a:ext cx="22685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flipV="1">
            <a:off x="395288" y="1557338"/>
            <a:ext cx="8280400" cy="44450"/>
          </a:xfrm>
          <a:prstGeom prst="rect">
            <a:avLst/>
          </a:prstGeom>
          <a:solidFill>
            <a:srgbClr val="C1D72E"/>
          </a:solidFill>
          <a:ln>
            <a:solidFill>
              <a:srgbClr val="C1D7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extLst>
      <p:ext uri="{BB962C8B-B14F-4D97-AF65-F5344CB8AC3E}">
        <p14:creationId xmlns:p14="http://schemas.microsoft.com/office/powerpoint/2010/main" val="2921448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842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7158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374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8280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5170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5956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0197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84821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8580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279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5948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5092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4" name="Rectangle 3"/>
          <p:cNvSpPr/>
          <p:nvPr/>
        </p:nvSpPr>
        <p:spPr>
          <a:xfrm>
            <a:off x="0" y="0"/>
            <a:ext cx="9144000" cy="115888"/>
          </a:xfrm>
          <a:prstGeom prst="rect">
            <a:avLst/>
          </a:prstGeom>
          <a:solidFill>
            <a:srgbClr val="076324"/>
          </a:solidFill>
          <a:ln>
            <a:solidFill>
              <a:srgbClr val="0763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5" name="Picture 7" descr="VWT_Logo(rgb).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3663" y="476250"/>
            <a:ext cx="22685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flipV="1">
            <a:off x="395288" y="1557338"/>
            <a:ext cx="8280400" cy="44450"/>
          </a:xfrm>
          <a:prstGeom prst="rect">
            <a:avLst/>
          </a:prstGeom>
          <a:solidFill>
            <a:srgbClr val="C1D72E"/>
          </a:solidFill>
          <a:ln>
            <a:solidFill>
              <a:srgbClr val="C1D7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 name="Subtitle 2"/>
          <p:cNvSpPr>
            <a:spLocks noGrp="1"/>
          </p:cNvSpPr>
          <p:nvPr>
            <p:ph type="subTitle" idx="1"/>
          </p:nvPr>
        </p:nvSpPr>
        <p:spPr>
          <a:xfrm>
            <a:off x="0" y="6525344"/>
            <a:ext cx="9144000" cy="144016"/>
          </a:xfrm>
          <a:prstGeom prst="rect">
            <a:avLst/>
          </a:prstGeom>
          <a:solidFill>
            <a:srgbClr val="076324"/>
          </a:solidFill>
        </p:spPr>
        <p:txBody>
          <a:bodyPr>
            <a:normAutofit/>
          </a:bodyPr>
          <a:lstStyle>
            <a:lvl1pPr marL="0" indent="0" algn="l">
              <a:buNone/>
              <a:defRPr sz="36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Rectangle 6"/>
          <p:cNvSpPr/>
          <p:nvPr userDrawn="1"/>
        </p:nvSpPr>
        <p:spPr>
          <a:xfrm>
            <a:off x="0" y="0"/>
            <a:ext cx="9144000" cy="115888"/>
          </a:xfrm>
          <a:prstGeom prst="rect">
            <a:avLst/>
          </a:prstGeom>
          <a:solidFill>
            <a:srgbClr val="076324"/>
          </a:solidFill>
          <a:ln>
            <a:solidFill>
              <a:srgbClr val="0763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8" name="Picture 7" descr="VWT_Logo(rgb).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43663" y="476250"/>
            <a:ext cx="22685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flipV="1">
            <a:off x="395288" y="1557338"/>
            <a:ext cx="8280400" cy="44450"/>
          </a:xfrm>
          <a:prstGeom prst="rect">
            <a:avLst/>
          </a:prstGeom>
          <a:solidFill>
            <a:srgbClr val="C1D72E"/>
          </a:solidFill>
          <a:ln>
            <a:solidFill>
              <a:srgbClr val="C1D7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Tree>
    <p:extLst>
      <p:ext uri="{BB962C8B-B14F-4D97-AF65-F5344CB8AC3E}">
        <p14:creationId xmlns:p14="http://schemas.microsoft.com/office/powerpoint/2010/main" val="301429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101929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294191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14901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143548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2106829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75572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0B2DF03-498F-EC40-8786-BE625A97FCB8}" type="datetimeFigureOut">
              <a:rPr lang="en-US" smtClean="0"/>
              <a:t>4/19/2018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45DB99-4F82-504A-AD86-760E85F8B5A4}" type="slidenum">
              <a:rPr lang="en-US" smtClean="0"/>
              <a:t>‹#›</a:t>
            </a:fld>
            <a:endParaRPr lang="en-US" dirty="0"/>
          </a:p>
        </p:txBody>
      </p:sp>
    </p:spTree>
    <p:extLst>
      <p:ext uri="{BB962C8B-B14F-4D97-AF65-F5344CB8AC3E}">
        <p14:creationId xmlns:p14="http://schemas.microsoft.com/office/powerpoint/2010/main" val="44288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2DF03-498F-EC40-8786-BE625A97FCB8}" type="datetimeFigureOut">
              <a:rPr lang="en-US" smtClean="0"/>
              <a:t>4/19/2018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5DB99-4F82-504A-AD86-760E85F8B5A4}" type="slidenum">
              <a:rPr lang="en-US" smtClean="0"/>
              <a:t>‹#›</a:t>
            </a:fld>
            <a:endParaRPr lang="en-US" dirty="0"/>
          </a:p>
        </p:txBody>
      </p:sp>
    </p:spTree>
    <p:extLst>
      <p:ext uri="{BB962C8B-B14F-4D97-AF65-F5344CB8AC3E}">
        <p14:creationId xmlns:p14="http://schemas.microsoft.com/office/powerpoint/2010/main" val="4275255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Trebuchet MS"/>
          <a:ea typeface="+mn-ea"/>
          <a:cs typeface="Trebuchet MS"/>
        </a:defRPr>
      </a:lvl3pPr>
      <a:lvl4pPr marL="1600200" indent="-228600" algn="l" defTabSz="457200" rtl="0" eaLnBrk="1" latinLnBrk="0" hangingPunct="1">
        <a:spcBef>
          <a:spcPct val="20000"/>
        </a:spcBef>
        <a:buFont typeface="Arial"/>
        <a:buChar char="–"/>
        <a:defRPr sz="2000" kern="1200">
          <a:solidFill>
            <a:schemeClr val="tx1"/>
          </a:solidFill>
          <a:latin typeface="Trebuchet MS"/>
          <a:ea typeface="+mn-ea"/>
          <a:cs typeface="Trebuchet MS"/>
        </a:defRPr>
      </a:lvl4pPr>
      <a:lvl5pPr marL="2057400" indent="-228600" algn="l" defTabSz="457200" rtl="0" eaLnBrk="1" latinLnBrk="0" hangingPunct="1">
        <a:spcBef>
          <a:spcPct val="20000"/>
        </a:spcBef>
        <a:buFont typeface="Arial"/>
        <a:buChar char="»"/>
        <a:defRPr sz="2000" kern="1200">
          <a:solidFill>
            <a:schemeClr val="tx1"/>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2DF03-498F-EC40-8786-BE625A97FCB8}" type="datetimeFigureOut">
              <a:rPr lang="en-US" smtClean="0">
                <a:solidFill>
                  <a:prstClr val="black">
                    <a:tint val="75000"/>
                  </a:prstClr>
                </a:solidFill>
              </a:rPr>
              <a:pPr/>
              <a:t>4/19/2018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5DB99-4F82-504A-AD86-760E85F8B5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41171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Trebuchet MS"/>
          <a:ea typeface="+mn-ea"/>
          <a:cs typeface="Trebuchet MS"/>
        </a:defRPr>
      </a:lvl3pPr>
      <a:lvl4pPr marL="1600200" indent="-228600" algn="l" defTabSz="457200" rtl="0" eaLnBrk="1" latinLnBrk="0" hangingPunct="1">
        <a:spcBef>
          <a:spcPct val="20000"/>
        </a:spcBef>
        <a:buFont typeface="Arial"/>
        <a:buChar char="–"/>
        <a:defRPr sz="2000" kern="1200">
          <a:solidFill>
            <a:schemeClr val="tx1"/>
          </a:solidFill>
          <a:latin typeface="Trebuchet MS"/>
          <a:ea typeface="+mn-ea"/>
          <a:cs typeface="Trebuchet MS"/>
        </a:defRPr>
      </a:lvl4pPr>
      <a:lvl5pPr marL="2057400" indent="-228600" algn="l" defTabSz="457200" rtl="0" eaLnBrk="1" latinLnBrk="0" hangingPunct="1">
        <a:spcBef>
          <a:spcPct val="20000"/>
        </a:spcBef>
        <a:buFont typeface="Arial"/>
        <a:buChar char="»"/>
        <a:defRPr sz="2000" kern="1200">
          <a:solidFill>
            <a:schemeClr val="tx1"/>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jpeg"/><Relationship Id="rId7" Type="http://schemas.openxmlformats.org/officeDocument/2006/relationships/image" Target="../media/image53.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jennymacpherson@vwt.org.uk"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hyperlink" Target="mailto:davidbavin@vwt.org.uk" TargetMode="External"/><Relationship Id="rId7"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90C"/>
        </a:soli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03850" y="1774095"/>
            <a:ext cx="8740150" cy="1457349"/>
          </a:xfrm>
          <a:prstGeom prst="rect">
            <a:avLst/>
          </a:prstGeom>
        </p:spPr>
        <p:txBody>
          <a:bodyPr/>
          <a:lstStyle/>
          <a:p>
            <a:pPr marL="0" indent="0" algn="l">
              <a:buNone/>
            </a:pPr>
            <a:r>
              <a:rPr lang="en-US" sz="3600" spc="100" dirty="0">
                <a:solidFill>
                  <a:schemeClr val="bg1"/>
                </a:solidFill>
                <a:latin typeface="Arial"/>
                <a:cs typeface="Arial"/>
              </a:rPr>
              <a:t>Pine Marten Recovery in Wales</a:t>
            </a:r>
          </a:p>
          <a:p>
            <a:pPr marL="0" indent="0" algn="l">
              <a:buNone/>
            </a:pPr>
            <a:r>
              <a:rPr lang="en-US" sz="2400" spc="100" dirty="0">
                <a:solidFill>
                  <a:schemeClr val="bg1"/>
                </a:solidFill>
                <a:latin typeface="Arial"/>
                <a:cs typeface="Arial"/>
              </a:rPr>
              <a:t>First steps</a:t>
            </a:r>
          </a:p>
        </p:txBody>
      </p:sp>
      <p:pic>
        <p:nvPicPr>
          <p:cNvPr id="7" name="Picture 6" descr="0001627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03221"/>
            <a:ext cx="9144000" cy="3654779"/>
          </a:xfrm>
          <a:prstGeom prst="rect">
            <a:avLst/>
          </a:prstGeom>
        </p:spPr>
      </p:pic>
      <p:pic>
        <p:nvPicPr>
          <p:cNvPr id="8" name="Picture 7" descr="PMRP Logo White-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50" y="360847"/>
            <a:ext cx="2564931" cy="1222419"/>
          </a:xfrm>
          <a:prstGeom prst="rect">
            <a:avLst/>
          </a:prstGeom>
        </p:spPr>
      </p:pic>
      <p:cxnSp>
        <p:nvCxnSpPr>
          <p:cNvPr id="6" name="Straight Connector 5"/>
          <p:cNvCxnSpPr/>
          <p:nvPr/>
        </p:nvCxnSpPr>
        <p:spPr>
          <a:xfrm>
            <a:off x="-1" y="3239842"/>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2195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494751"/>
          </a:xfrm>
          <a:prstGeom prst="rect">
            <a:avLst/>
          </a:prstGeom>
          <a:noFill/>
        </p:spPr>
        <p:txBody>
          <a:bodyPr wrap="square" rtlCol="0">
            <a:spAutoFit/>
          </a:bodyPr>
          <a:lstStyle/>
          <a:p>
            <a:pPr>
              <a:lnSpc>
                <a:spcPct val="120000"/>
              </a:lnSpc>
            </a:pPr>
            <a:r>
              <a:rPr lang="en-US" sz="2400" b="1" i="1" spc="100" dirty="0">
                <a:solidFill>
                  <a:srgbClr val="FFFFFF"/>
                </a:solidFill>
                <a:latin typeface="Arial"/>
                <a:cs typeface="Arial"/>
              </a:rPr>
              <a:t>Movement</a:t>
            </a: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55" y="1462487"/>
            <a:ext cx="4289120" cy="321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441" y="4079676"/>
            <a:ext cx="4394579" cy="2595007"/>
          </a:xfrm>
          <a:prstGeom prst="rect">
            <a:avLst/>
          </a:prstGeom>
        </p:spPr>
      </p:pic>
      <p:sp>
        <p:nvSpPr>
          <p:cNvPr id="3" name="Rectangle 2"/>
          <p:cNvSpPr/>
          <p:nvPr/>
        </p:nvSpPr>
        <p:spPr>
          <a:xfrm>
            <a:off x="5428447" y="2576984"/>
            <a:ext cx="4572000" cy="400110"/>
          </a:xfrm>
          <a:prstGeom prst="rect">
            <a:avLst/>
          </a:prstGeom>
        </p:spPr>
        <p:txBody>
          <a:bodyPr>
            <a:spAutoFit/>
          </a:bodyPr>
          <a:lstStyle/>
          <a:p>
            <a:r>
              <a:rPr lang="en-GB" sz="2000" i="1" dirty="0"/>
              <a:t>Avoiding open land</a:t>
            </a:r>
          </a:p>
        </p:txBody>
      </p:sp>
      <p:sp>
        <p:nvSpPr>
          <p:cNvPr id="15" name="TextBox 14"/>
          <p:cNvSpPr txBox="1"/>
          <p:nvPr/>
        </p:nvSpPr>
        <p:spPr>
          <a:xfrm>
            <a:off x="457200" y="4875138"/>
            <a:ext cx="3567857" cy="1754326"/>
          </a:xfrm>
          <a:prstGeom prst="rect">
            <a:avLst/>
          </a:prstGeom>
          <a:noFill/>
        </p:spPr>
        <p:txBody>
          <a:bodyPr wrap="square" rtlCol="0">
            <a:spAutoFit/>
          </a:bodyPr>
          <a:lstStyle/>
          <a:p>
            <a:endParaRPr lang="en-GB" dirty="0"/>
          </a:p>
          <a:p>
            <a:r>
              <a:rPr lang="en-GB" i="1" dirty="0"/>
              <a:t>Following wooded corridors – rivers important</a:t>
            </a:r>
          </a:p>
          <a:p>
            <a:endParaRPr lang="en-GB" i="1" dirty="0"/>
          </a:p>
          <a:p>
            <a:r>
              <a:rPr lang="en-GB" i="1" dirty="0"/>
              <a:t>Also found in Italy (</a:t>
            </a:r>
            <a:r>
              <a:rPr lang="en-GB" i="1" dirty="0" err="1"/>
              <a:t>Balestrieri</a:t>
            </a:r>
            <a:r>
              <a:rPr lang="en-GB" i="1" dirty="0"/>
              <a:t> et al. 2014)</a:t>
            </a: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8384" y="0"/>
            <a:ext cx="50872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97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418020"/>
            <a:ext cx="5342467" cy="494751"/>
          </a:xfrm>
          <a:prstGeom prst="rect">
            <a:avLst/>
          </a:prstGeom>
          <a:noFill/>
        </p:spPr>
        <p:txBody>
          <a:bodyPr wrap="square" rtlCol="0">
            <a:spAutoFit/>
          </a:bodyPr>
          <a:lstStyle/>
          <a:p>
            <a:pPr>
              <a:lnSpc>
                <a:spcPct val="120000"/>
              </a:lnSpc>
            </a:pPr>
            <a:r>
              <a:rPr lang="en-US" sz="2400" b="1" i="1" spc="100" dirty="0">
                <a:solidFill>
                  <a:srgbClr val="FFFFFF"/>
                </a:solidFill>
                <a:latin typeface="Arial"/>
                <a:cs typeface="Arial"/>
              </a:rPr>
              <a:t>Movement</a:t>
            </a: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585441" y="3933056"/>
            <a:ext cx="1354711" cy="369332"/>
          </a:xfrm>
          <a:prstGeom prst="rect">
            <a:avLst/>
          </a:prstGeom>
          <a:noFill/>
        </p:spPr>
        <p:txBody>
          <a:bodyPr wrap="square" rtlCol="0">
            <a:spAutoFit/>
          </a:bodyPr>
          <a:lstStyle/>
          <a:p>
            <a:r>
              <a:rPr lang="en-GB" b="1" dirty="0">
                <a:solidFill>
                  <a:schemeClr val="bg1"/>
                </a:solidFill>
              </a:rPr>
              <a:t>100 Km!</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7" y="1679353"/>
            <a:ext cx="8980227" cy="487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051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418020"/>
            <a:ext cx="5342467" cy="494751"/>
          </a:xfrm>
          <a:prstGeom prst="rect">
            <a:avLst/>
          </a:prstGeom>
          <a:noFill/>
        </p:spPr>
        <p:txBody>
          <a:bodyPr wrap="square" rtlCol="0">
            <a:spAutoFit/>
          </a:bodyPr>
          <a:lstStyle/>
          <a:p>
            <a:pPr>
              <a:lnSpc>
                <a:spcPct val="120000"/>
              </a:lnSpc>
            </a:pPr>
            <a:r>
              <a:rPr lang="en-US" sz="2400" b="1" i="1" spc="100" dirty="0">
                <a:solidFill>
                  <a:srgbClr val="FFFFFF"/>
                </a:solidFill>
                <a:latin typeface="Arial"/>
                <a:cs typeface="Arial"/>
              </a:rPr>
              <a:t>Dispersal</a:t>
            </a: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585441" y="3933056"/>
            <a:ext cx="1354711" cy="369332"/>
          </a:xfrm>
          <a:prstGeom prst="rect">
            <a:avLst/>
          </a:prstGeom>
          <a:noFill/>
        </p:spPr>
        <p:txBody>
          <a:bodyPr wrap="square" rtlCol="0">
            <a:spAutoFit/>
          </a:bodyPr>
          <a:lstStyle/>
          <a:p>
            <a:r>
              <a:rPr lang="en-GB" b="1" dirty="0">
                <a:solidFill>
                  <a:schemeClr val="bg1"/>
                </a:solidFill>
              </a:rPr>
              <a:t>100 Km!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2" y="1516479"/>
            <a:ext cx="8936550" cy="5277049"/>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004" y="1522958"/>
            <a:ext cx="2295727" cy="1721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0667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418020"/>
            <a:ext cx="5342467" cy="494751"/>
          </a:xfrm>
          <a:prstGeom prst="rect">
            <a:avLst/>
          </a:prstGeom>
          <a:noFill/>
        </p:spPr>
        <p:txBody>
          <a:bodyPr wrap="square" rtlCol="0">
            <a:spAutoFit/>
          </a:bodyPr>
          <a:lstStyle/>
          <a:p>
            <a:pPr>
              <a:lnSpc>
                <a:spcPct val="120000"/>
              </a:lnSpc>
            </a:pPr>
            <a:r>
              <a:rPr lang="en-US" sz="2400" b="1" i="1" spc="100" dirty="0">
                <a:solidFill>
                  <a:srgbClr val="FFFFFF"/>
                </a:solidFill>
                <a:latin typeface="Arial"/>
                <a:cs typeface="Arial"/>
              </a:rPr>
              <a:t>Dispersal</a:t>
            </a: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585441" y="3933056"/>
            <a:ext cx="1354711" cy="369332"/>
          </a:xfrm>
          <a:prstGeom prst="rect">
            <a:avLst/>
          </a:prstGeom>
          <a:noFill/>
        </p:spPr>
        <p:txBody>
          <a:bodyPr wrap="square" rtlCol="0">
            <a:spAutoFit/>
          </a:bodyPr>
          <a:lstStyle/>
          <a:p>
            <a:r>
              <a:rPr lang="en-GB" b="1" dirty="0">
                <a:solidFill>
                  <a:schemeClr val="bg1"/>
                </a:solidFill>
              </a:rPr>
              <a:t>100 Km!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8452"/>
            <a:ext cx="9144000" cy="5399548"/>
          </a:xfrm>
          <a:prstGeom prst="rect">
            <a:avLst/>
          </a:prstGeom>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76" y="1651378"/>
            <a:ext cx="2540342" cy="143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3352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205347" y="454317"/>
            <a:ext cx="600501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sz="2400" b="1" i="1" dirty="0">
                <a:solidFill>
                  <a:schemeClr val="bg1"/>
                </a:solidFill>
              </a:rPr>
              <a:t>Tranche 1 &amp; 2, density of RT fixes.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71" y="1610436"/>
            <a:ext cx="7866490" cy="505833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7218" y="1655130"/>
            <a:ext cx="3544819" cy="5013642"/>
          </a:xfrm>
          <a:prstGeom prst="rect">
            <a:avLst/>
          </a:prstGeom>
        </p:spPr>
      </p:pic>
      <p:sp>
        <p:nvSpPr>
          <p:cNvPr id="3" name="Oval 2"/>
          <p:cNvSpPr/>
          <p:nvPr/>
        </p:nvSpPr>
        <p:spPr>
          <a:xfrm>
            <a:off x="272955" y="1760561"/>
            <a:ext cx="332216" cy="2866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Oval 9"/>
          <p:cNvSpPr/>
          <p:nvPr/>
        </p:nvSpPr>
        <p:spPr>
          <a:xfrm>
            <a:off x="291092" y="2199564"/>
            <a:ext cx="332216" cy="2866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623308" y="1719196"/>
            <a:ext cx="1737755" cy="369332"/>
          </a:xfrm>
          <a:prstGeom prst="rect">
            <a:avLst/>
          </a:prstGeom>
          <a:noFill/>
        </p:spPr>
        <p:txBody>
          <a:bodyPr wrap="square" rtlCol="0">
            <a:spAutoFit/>
          </a:bodyPr>
          <a:lstStyle/>
          <a:p>
            <a:r>
              <a:rPr lang="en-GB" dirty="0"/>
              <a:t>Phase 1</a:t>
            </a:r>
          </a:p>
        </p:txBody>
      </p:sp>
      <p:sp>
        <p:nvSpPr>
          <p:cNvPr id="12" name="TextBox 11"/>
          <p:cNvSpPr txBox="1"/>
          <p:nvPr/>
        </p:nvSpPr>
        <p:spPr>
          <a:xfrm>
            <a:off x="623308" y="2119530"/>
            <a:ext cx="1737755" cy="369332"/>
          </a:xfrm>
          <a:prstGeom prst="rect">
            <a:avLst/>
          </a:prstGeom>
          <a:noFill/>
        </p:spPr>
        <p:txBody>
          <a:bodyPr wrap="square" rtlCol="0">
            <a:spAutoFit/>
          </a:bodyPr>
          <a:lstStyle/>
          <a:p>
            <a:r>
              <a:rPr lang="en-GB" dirty="0"/>
              <a:t>Phase 2</a:t>
            </a:r>
          </a:p>
        </p:txBody>
      </p:sp>
    </p:spTree>
    <p:extLst>
      <p:ext uri="{BB962C8B-B14F-4D97-AF65-F5344CB8AC3E}">
        <p14:creationId xmlns:p14="http://schemas.microsoft.com/office/powerpoint/2010/main" val="6428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199" y="418020"/>
            <a:ext cx="5342467" cy="494751"/>
          </a:xfrm>
          <a:prstGeom prst="rect">
            <a:avLst/>
          </a:prstGeom>
          <a:noFill/>
        </p:spPr>
        <p:txBody>
          <a:bodyPr wrap="square" rtlCol="0">
            <a:spAutoFit/>
          </a:bodyPr>
          <a:lstStyle/>
          <a:p>
            <a:pPr>
              <a:lnSpc>
                <a:spcPct val="120000"/>
              </a:lnSpc>
            </a:pPr>
            <a:r>
              <a:rPr lang="en-US" sz="2400" b="1" i="1" spc="100" dirty="0">
                <a:solidFill>
                  <a:srgbClr val="FFFFFF"/>
                </a:solidFill>
                <a:latin typeface="Arial"/>
                <a:cs typeface="Arial"/>
              </a:rPr>
              <a:t>Ecology</a:t>
            </a: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60" y="1709966"/>
            <a:ext cx="4416548" cy="248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331" y="1611852"/>
            <a:ext cx="2905224" cy="516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Image may contain: plant, tree, outdoor and na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25" y="4403525"/>
            <a:ext cx="4005618" cy="225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605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14901" y="3739487"/>
            <a:ext cx="395786" cy="38213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120332"/>
            <a:ext cx="5342467" cy="867930"/>
          </a:xfrm>
          <a:prstGeom prst="rect">
            <a:avLst/>
          </a:prstGeom>
          <a:noFill/>
        </p:spPr>
        <p:txBody>
          <a:bodyPr wrap="square" rtlCol="0">
            <a:spAutoFit/>
          </a:bodyPr>
          <a:lstStyle/>
          <a:p>
            <a:pPr>
              <a:lnSpc>
                <a:spcPct val="120000"/>
              </a:lnSpc>
            </a:pPr>
            <a:endParaRPr lang="en-US" spc="100" dirty="0">
              <a:solidFill>
                <a:schemeClr val="bg1"/>
              </a:solidFill>
              <a:latin typeface="Arial"/>
              <a:cs typeface="Arial"/>
            </a:endParaRPr>
          </a:p>
          <a:p>
            <a:pPr>
              <a:lnSpc>
                <a:spcPct val="120000"/>
              </a:lnSpc>
            </a:pPr>
            <a:r>
              <a:rPr lang="en-US" sz="2400" b="1" i="1" spc="100" dirty="0">
                <a:solidFill>
                  <a:srgbClr val="FFFFFF"/>
                </a:solidFill>
                <a:latin typeface="Arial"/>
                <a:cs typeface="Arial"/>
              </a:rPr>
              <a:t>Ecology</a:t>
            </a: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6592" y="1832711"/>
            <a:ext cx="2695709" cy="479237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652" y="1832711"/>
            <a:ext cx="2736304" cy="4864538"/>
          </a:xfrm>
          <a:prstGeom prst="rect">
            <a:avLst/>
          </a:prstGeom>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38" y="2205038"/>
            <a:ext cx="3089912" cy="4119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879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16191"/>
            <a:ext cx="5342467" cy="867930"/>
          </a:xfrm>
          <a:prstGeom prst="rect">
            <a:avLst/>
          </a:prstGeom>
          <a:noFill/>
        </p:spPr>
        <p:txBody>
          <a:bodyPr wrap="square" rtlCol="0">
            <a:spAutoFit/>
          </a:bodyPr>
          <a:lstStyle/>
          <a:p>
            <a:pPr>
              <a:lnSpc>
                <a:spcPct val="120000"/>
              </a:lnSpc>
            </a:pPr>
            <a:endParaRPr lang="en-US" spc="100" dirty="0">
              <a:solidFill>
                <a:schemeClr val="bg1"/>
              </a:solidFill>
              <a:latin typeface="Arial"/>
              <a:cs typeface="Arial"/>
            </a:endParaRPr>
          </a:p>
          <a:p>
            <a:pPr>
              <a:lnSpc>
                <a:spcPct val="120000"/>
              </a:lnSpc>
            </a:pPr>
            <a:r>
              <a:rPr lang="en-US" sz="2400" b="1" i="1" spc="100" dirty="0">
                <a:solidFill>
                  <a:srgbClr val="FFFFFF"/>
                </a:solidFill>
                <a:latin typeface="Arial"/>
                <a:cs typeface="Arial"/>
              </a:rPr>
              <a:t>Camera trapping</a:t>
            </a: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pic>
        <p:nvPicPr>
          <p:cNvPr id="20482" name="Picture 2" descr="Image may contain: tree, plant,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7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05386" y="117018"/>
            <a:ext cx="2812070" cy="400110"/>
          </a:xfrm>
          <a:prstGeom prst="rect">
            <a:avLst/>
          </a:prstGeom>
          <a:noFill/>
        </p:spPr>
        <p:txBody>
          <a:bodyPr wrap="square" rtlCol="0">
            <a:spAutoFit/>
          </a:bodyPr>
          <a:lstStyle/>
          <a:p>
            <a:r>
              <a:rPr lang="en-GB" sz="2000" dirty="0">
                <a:solidFill>
                  <a:schemeClr val="bg1"/>
                </a:solidFill>
              </a:rPr>
              <a:t>Matt Davies</a:t>
            </a:r>
          </a:p>
        </p:txBody>
      </p:sp>
      <p:sp>
        <p:nvSpPr>
          <p:cNvPr id="3" name="TextBox 2"/>
          <p:cNvSpPr txBox="1"/>
          <p:nvPr/>
        </p:nvSpPr>
        <p:spPr>
          <a:xfrm>
            <a:off x="313899" y="149620"/>
            <a:ext cx="3753134" cy="461665"/>
          </a:xfrm>
          <a:prstGeom prst="rect">
            <a:avLst/>
          </a:prstGeom>
          <a:noFill/>
        </p:spPr>
        <p:txBody>
          <a:bodyPr wrap="square" rtlCol="0">
            <a:spAutoFit/>
          </a:bodyPr>
          <a:lstStyle/>
          <a:p>
            <a:r>
              <a:rPr lang="en-GB" sz="2400" b="1" dirty="0">
                <a:solidFill>
                  <a:schemeClr val="bg1"/>
                </a:solidFill>
              </a:rPr>
              <a:t>Camera trapping</a:t>
            </a:r>
          </a:p>
        </p:txBody>
      </p:sp>
    </p:spTree>
    <p:extLst>
      <p:ext uri="{BB962C8B-B14F-4D97-AF65-F5344CB8AC3E}">
        <p14:creationId xmlns:p14="http://schemas.microsoft.com/office/powerpoint/2010/main" val="4230481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16191"/>
            <a:ext cx="5342467" cy="867930"/>
          </a:xfrm>
          <a:prstGeom prst="rect">
            <a:avLst/>
          </a:prstGeom>
          <a:noFill/>
        </p:spPr>
        <p:txBody>
          <a:bodyPr wrap="square" rtlCol="0">
            <a:spAutoFit/>
          </a:bodyPr>
          <a:lstStyle/>
          <a:p>
            <a:pPr>
              <a:lnSpc>
                <a:spcPct val="120000"/>
              </a:lnSpc>
            </a:pPr>
            <a:endParaRPr lang="en-US" spc="100" dirty="0">
              <a:solidFill>
                <a:schemeClr val="bg1"/>
              </a:solidFill>
              <a:latin typeface="Arial"/>
              <a:cs typeface="Arial"/>
            </a:endParaRPr>
          </a:p>
          <a:p>
            <a:pPr>
              <a:lnSpc>
                <a:spcPct val="120000"/>
              </a:lnSpc>
            </a:pPr>
            <a:r>
              <a:rPr lang="en-US" sz="2400" b="1" i="1" spc="100" dirty="0">
                <a:solidFill>
                  <a:srgbClr val="FFFFFF"/>
                </a:solidFill>
                <a:latin typeface="Arial"/>
                <a:cs typeface="Arial"/>
              </a:rPr>
              <a:t>The bibliography – PM31</a:t>
            </a: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205386" y="117018"/>
            <a:ext cx="2812070" cy="400110"/>
          </a:xfrm>
          <a:prstGeom prst="rect">
            <a:avLst/>
          </a:prstGeom>
          <a:noFill/>
        </p:spPr>
        <p:txBody>
          <a:bodyPr wrap="square" rtlCol="0">
            <a:spAutoFit/>
          </a:bodyPr>
          <a:lstStyle/>
          <a:p>
            <a:r>
              <a:rPr lang="en-GB" sz="2000" dirty="0">
                <a:solidFill>
                  <a:schemeClr val="bg1"/>
                </a:solidFill>
              </a:rPr>
              <a:t>Matt Davies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740" y="1894904"/>
            <a:ext cx="2445894" cy="449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671" y="1894904"/>
            <a:ext cx="3100821" cy="449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74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pic>
        <p:nvPicPr>
          <p:cNvPr id="13" name="Picture 4" descr="C:\Users\David\Desktop\Media\VWT Field Pics\DSC_0126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418" y="1772815"/>
            <a:ext cx="3668240" cy="20633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7597" y="1916832"/>
            <a:ext cx="2321307" cy="4126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635" y="4054633"/>
            <a:ext cx="3624064" cy="2038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2707" y="1916832"/>
            <a:ext cx="2344155" cy="416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2"/>
          <p:cNvSpPr txBox="1">
            <a:spLocks noChangeArrowheads="1"/>
          </p:cNvSpPr>
          <p:nvPr/>
        </p:nvSpPr>
        <p:spPr bwMode="auto">
          <a:xfrm>
            <a:off x="0" y="-117080"/>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sz="2000" b="1" dirty="0">
              <a:solidFill>
                <a:schemeClr val="bg1"/>
              </a:solidFill>
            </a:endParaRPr>
          </a:p>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Ecology</a:t>
            </a:r>
          </a:p>
        </p:txBody>
      </p:sp>
    </p:spTree>
    <p:extLst>
      <p:ext uri="{BB962C8B-B14F-4D97-AF65-F5344CB8AC3E}">
        <p14:creationId xmlns:p14="http://schemas.microsoft.com/office/powerpoint/2010/main" val="208845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25000" lnSpcReduction="20000"/>
          </a:bodyPr>
          <a:lstStyle/>
          <a:p>
            <a:pPr>
              <a:defRPr/>
            </a:pPr>
            <a:r>
              <a:rPr lang="en-GB" dirty="0"/>
              <a:t>Research  Education Conservation </a:t>
            </a:r>
          </a:p>
        </p:txBody>
      </p:sp>
      <p:sp>
        <p:nvSpPr>
          <p:cNvPr id="3" name="Rectangle 3"/>
          <p:cNvSpPr txBox="1">
            <a:spLocks noChangeArrowheads="1"/>
          </p:cNvSpPr>
          <p:nvPr/>
        </p:nvSpPr>
        <p:spPr bwMode="auto">
          <a:xfrm>
            <a:off x="381000" y="1700213"/>
            <a:ext cx="6400800" cy="4537075"/>
          </a:xfrm>
          <a:prstGeom prst="rect">
            <a:avLst/>
          </a:prstGeom>
          <a:noFill/>
          <a:ln>
            <a:noFill/>
          </a:ln>
        </p:spPr>
        <p:txBody>
          <a:bodyPr>
            <a:normAutofit/>
          </a:bodyPr>
          <a:lstStyle>
            <a:lvl1pPr marL="0" indent="0" algn="l" rtl="0" eaLnBrk="0" fontAlgn="base" hangingPunct="0">
              <a:spcBef>
                <a:spcPct val="20000"/>
              </a:spcBef>
              <a:spcAft>
                <a:spcPct val="0"/>
              </a:spcAft>
              <a:buFont typeface="Arial" charset="0"/>
              <a:buNone/>
              <a:defRPr sz="3600" kern="1200">
                <a:solidFill>
                  <a:schemeClr val="tx1"/>
                </a:solidFill>
                <a:latin typeface="Arial" pitchFamily="34" charset="0"/>
                <a:ea typeface="+mn-ea"/>
                <a:cs typeface="Arial" pitchFamily="34"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buFont typeface="Arial" pitchFamily="34" charset="0"/>
              <a:buChar char="•"/>
              <a:defRPr/>
            </a:pPr>
            <a:endParaRPr lang="en-GB" sz="2200" dirty="0">
              <a:solidFill>
                <a:prstClr val="black"/>
              </a:solidFill>
            </a:endParaRPr>
          </a:p>
        </p:txBody>
      </p:sp>
      <p:sp>
        <p:nvSpPr>
          <p:cNvPr id="11269" name="Rectangle 2"/>
          <p:cNvSpPr txBox="1">
            <a:spLocks noChangeArrowheads="1"/>
          </p:cNvSpPr>
          <p:nvPr/>
        </p:nvSpPr>
        <p:spPr bwMode="auto">
          <a:xfrm>
            <a:off x="245957" y="413792"/>
            <a:ext cx="501357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2400" b="1" dirty="0">
                <a:solidFill>
                  <a:prstClr val="black"/>
                </a:solidFill>
                <a:latin typeface="+mn-lt"/>
              </a:rPr>
              <a:t>Pine Marten Recovery Project</a:t>
            </a:r>
          </a:p>
        </p:txBody>
      </p:sp>
      <p:sp>
        <p:nvSpPr>
          <p:cNvPr id="5" name="Content Placeholder 2"/>
          <p:cNvSpPr txBox="1">
            <a:spLocks/>
          </p:cNvSpPr>
          <p:nvPr/>
        </p:nvSpPr>
        <p:spPr>
          <a:xfrm>
            <a:off x="4357686" y="1844824"/>
            <a:ext cx="4329114" cy="3672408"/>
          </a:xfrm>
          <a:prstGeom prst="rect">
            <a:avLst/>
          </a:prstGeom>
          <a:solidFill>
            <a:schemeClr val="bg1"/>
          </a:solidFill>
        </p:spPr>
        <p:txBody>
          <a:bodyPr vert="horz" lIns="91440" tIns="45720" rIns="91440" bIns="45720" rtlCol="0">
            <a:normAutofit/>
          </a:bodyPr>
          <a:lstStyle/>
          <a:p>
            <a:pPr algn="ctr">
              <a:spcBef>
                <a:spcPct val="20000"/>
              </a:spcBef>
              <a:buFont typeface="Arial" panose="020B0604020202020204" pitchFamily="34" charset="0"/>
              <a:buNone/>
              <a:defRPr/>
            </a:pPr>
            <a:endParaRPr lang="en-GB" sz="3200" dirty="0">
              <a:solidFill>
                <a:prstClr val="black"/>
              </a:solidFill>
              <a:latin typeface="Bauhaus Medium"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72309"/>
            <a:ext cx="3288792" cy="1156716"/>
          </a:xfrm>
          <a:prstGeom prst="rect">
            <a:avLst/>
          </a:prstGeom>
        </p:spPr>
      </p:pic>
      <p:pic>
        <p:nvPicPr>
          <p:cNvPr id="9" name="Picture 2" descr="C:\Users\Dave\Desktop\Abernethy Forest\VWT field pics\PM Photos from A. Achterberg, Dutch MamSoc\PM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556792"/>
            <a:ext cx="3283432" cy="49435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2960" y="1565999"/>
            <a:ext cx="3833840" cy="4959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a:spLocks noChangeArrowheads="1"/>
          </p:cNvSpPr>
          <p:nvPr/>
        </p:nvSpPr>
        <p:spPr bwMode="auto">
          <a:xfrm>
            <a:off x="6946710" y="1696428"/>
            <a:ext cx="1280908" cy="369332"/>
          </a:xfrm>
          <a:prstGeom prst="rect">
            <a:avLst/>
          </a:prstGeom>
          <a:noFill/>
          <a:ln w="9525">
            <a:noFill/>
            <a:miter lim="800000"/>
            <a:headEnd/>
            <a:tailEnd/>
          </a:ln>
        </p:spPr>
        <p:txBody>
          <a:bodyPr wrap="square">
            <a:spAutoFit/>
          </a:bodyPr>
          <a:lstStyle/>
          <a:p>
            <a:r>
              <a:rPr lang="en-GB" dirty="0">
                <a:solidFill>
                  <a:prstClr val="black"/>
                </a:solidFill>
              </a:rPr>
              <a:t>c. 1915 </a:t>
            </a:r>
          </a:p>
        </p:txBody>
      </p:sp>
      <p:pic>
        <p:nvPicPr>
          <p:cNvPr id="4098" name="Picture 2" descr="Image result for extinction vorte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18" y="1696428"/>
            <a:ext cx="4564166" cy="470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8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25000" lnSpcReduction="20000"/>
          </a:bodyPr>
          <a:lstStyle/>
          <a:p>
            <a:endParaRPr lang="en-GB"/>
          </a:p>
        </p:txBody>
      </p:sp>
      <p:sp>
        <p:nvSpPr>
          <p:cNvPr id="3" name="TextBox 2"/>
          <p:cNvSpPr txBox="1"/>
          <p:nvPr/>
        </p:nvSpPr>
        <p:spPr>
          <a:xfrm>
            <a:off x="611560" y="620012"/>
            <a:ext cx="4752528" cy="461665"/>
          </a:xfrm>
          <a:prstGeom prst="rect">
            <a:avLst/>
          </a:prstGeom>
          <a:noFill/>
        </p:spPr>
        <p:txBody>
          <a:bodyPr wrap="square" rtlCol="0">
            <a:spAutoFit/>
          </a:bodyPr>
          <a:lstStyle/>
          <a:p>
            <a:r>
              <a:rPr lang="en-GB" sz="2400" b="1" i="1" dirty="0"/>
              <a:t>Pine marten diet</a:t>
            </a:r>
          </a:p>
        </p:txBody>
      </p:sp>
      <p:sp>
        <p:nvSpPr>
          <p:cNvPr id="4" name="TextBox 3"/>
          <p:cNvSpPr txBox="1"/>
          <p:nvPr/>
        </p:nvSpPr>
        <p:spPr>
          <a:xfrm>
            <a:off x="216895" y="1692930"/>
            <a:ext cx="4392488" cy="1292662"/>
          </a:xfrm>
          <a:prstGeom prst="rect">
            <a:avLst/>
          </a:prstGeom>
          <a:noFill/>
        </p:spPr>
        <p:txBody>
          <a:bodyPr wrap="square" rtlCol="0">
            <a:sp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000" dirty="0"/>
              <a:t>Adapted to exploit 3D environment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Carnivore, but varied diet - seasonal</a:t>
            </a:r>
          </a:p>
        </p:txBody>
      </p:sp>
      <p:pic>
        <p:nvPicPr>
          <p:cNvPr id="5" name="Picture 6" descr="http://www.meades.org/photos_from_the_garden/dor_beet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7122" y="2493149"/>
            <a:ext cx="2130032" cy="14256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www.bbc.co.uk/nature/images/ic/credit/640x395/f/fi/field_vole/field_vole_1.jpg"/>
          <p:cNvPicPr>
            <a:picLocks noChangeAspect="1" noChangeArrowheads="1"/>
          </p:cNvPicPr>
          <p:nvPr/>
        </p:nvPicPr>
        <p:blipFill>
          <a:blip r:embed="rId4" cstate="print"/>
          <a:srcRect/>
          <a:stretch>
            <a:fillRect/>
          </a:stretch>
        </p:blipFill>
        <p:spPr bwMode="auto">
          <a:xfrm>
            <a:off x="4485670" y="2478637"/>
            <a:ext cx="2333424" cy="1440160"/>
          </a:xfrm>
          <a:prstGeom prst="rect">
            <a:avLst/>
          </a:prstGeom>
          <a:noFill/>
        </p:spPr>
      </p:pic>
      <p:pic>
        <p:nvPicPr>
          <p:cNvPr id="7" name="Picture 8" descr="http://upload.wikimedia.org/wikipedia/commons/b/b2/Rowan_berries_in_Octob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1393" y="4264921"/>
            <a:ext cx="2268211" cy="15109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p:cNvGraphicFramePr>
            <a:graphicFrameLocks noGrp="1" noChangeAspect="1"/>
          </p:cNvGraphicFramePr>
          <p:nvPr>
            <p:extLst>
              <p:ext uri="{D42A27DB-BD31-4B8C-83A1-F6EECF244321}">
                <p14:modId xmlns:p14="http://schemas.microsoft.com/office/powerpoint/2010/main" val="1654096347"/>
              </p:ext>
            </p:extLst>
          </p:nvPr>
        </p:nvGraphicFramePr>
        <p:xfrm>
          <a:off x="-213344" y="2636912"/>
          <a:ext cx="6309111" cy="3888432"/>
        </p:xfrm>
        <a:graphic>
          <a:graphicData uri="http://schemas.openxmlformats.org/presentationml/2006/ole">
            <mc:AlternateContent xmlns:mc="http://schemas.openxmlformats.org/markup-compatibility/2006">
              <mc:Choice xmlns:v="urn:schemas-microsoft-com:vml" Requires="v">
                <p:oleObj spid="_x0000_s1039" name="Chart" r:id="rId6" imgW="8561160" imgH="5276160" progId="Excel.Sheet.8">
                  <p:embed/>
                </p:oleObj>
              </mc:Choice>
              <mc:Fallback>
                <p:oleObj name="Chart" r:id="rId6" imgW="8561160" imgH="5276160" progId="Excel.Sheet.8">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44" y="2636912"/>
                        <a:ext cx="6309111" cy="3888432"/>
                      </a:xfrm>
                      <a:prstGeom prst="rect">
                        <a:avLst/>
                      </a:prstGeom>
                      <a:noFill/>
                      <a:ln>
                        <a:noFill/>
                      </a:ln>
                    </p:spPr>
                  </p:pic>
                </p:oleObj>
              </mc:Fallback>
            </mc:AlternateContent>
          </a:graphicData>
        </a:graphic>
      </p:graphicFrame>
      <p:sp>
        <p:nvSpPr>
          <p:cNvPr id="10" name="TextBox 9"/>
          <p:cNvSpPr txBox="1"/>
          <p:nvPr/>
        </p:nvSpPr>
        <p:spPr>
          <a:xfrm>
            <a:off x="1389954" y="4925681"/>
            <a:ext cx="1296144" cy="830997"/>
          </a:xfrm>
          <a:prstGeom prst="rect">
            <a:avLst/>
          </a:prstGeom>
          <a:noFill/>
        </p:spPr>
        <p:txBody>
          <a:bodyPr wrap="square" rtlCol="0">
            <a:spAutoFit/>
          </a:bodyPr>
          <a:lstStyle/>
          <a:p>
            <a:r>
              <a:rPr lang="en-GB" sz="1600" dirty="0"/>
              <a:t>Small mammals</a:t>
            </a:r>
          </a:p>
          <a:p>
            <a:r>
              <a:rPr lang="en-GB" sz="1600" dirty="0"/>
              <a:t>     32%</a:t>
            </a:r>
          </a:p>
        </p:txBody>
      </p:sp>
      <p:sp>
        <p:nvSpPr>
          <p:cNvPr id="11" name="TextBox 10"/>
          <p:cNvSpPr txBox="1"/>
          <p:nvPr/>
        </p:nvSpPr>
        <p:spPr>
          <a:xfrm>
            <a:off x="2481821" y="4925681"/>
            <a:ext cx="1683568" cy="584775"/>
          </a:xfrm>
          <a:prstGeom prst="rect">
            <a:avLst/>
          </a:prstGeom>
          <a:noFill/>
        </p:spPr>
        <p:txBody>
          <a:bodyPr wrap="square" rtlCol="0">
            <a:spAutoFit/>
          </a:bodyPr>
          <a:lstStyle/>
          <a:p>
            <a:r>
              <a:rPr lang="en-GB" sz="1600" dirty="0"/>
              <a:t>Invertebrates</a:t>
            </a:r>
          </a:p>
          <a:p>
            <a:pPr algn="ctr"/>
            <a:r>
              <a:rPr lang="en-GB" sz="1600" dirty="0"/>
              <a:t>27%</a:t>
            </a:r>
          </a:p>
        </p:txBody>
      </p:sp>
      <p:sp>
        <p:nvSpPr>
          <p:cNvPr id="12" name="TextBox 11"/>
          <p:cNvSpPr txBox="1"/>
          <p:nvPr/>
        </p:nvSpPr>
        <p:spPr>
          <a:xfrm>
            <a:off x="2941212" y="3834598"/>
            <a:ext cx="1224136" cy="584775"/>
          </a:xfrm>
          <a:prstGeom prst="rect">
            <a:avLst/>
          </a:prstGeom>
          <a:noFill/>
        </p:spPr>
        <p:txBody>
          <a:bodyPr wrap="square" rtlCol="0">
            <a:spAutoFit/>
          </a:bodyPr>
          <a:lstStyle/>
          <a:p>
            <a:r>
              <a:rPr lang="en-GB" sz="1600" dirty="0"/>
              <a:t>Fruit &amp; nuts 11%</a:t>
            </a:r>
          </a:p>
        </p:txBody>
      </p:sp>
      <p:sp>
        <p:nvSpPr>
          <p:cNvPr id="13" name="TextBox 12"/>
          <p:cNvSpPr txBox="1"/>
          <p:nvPr/>
        </p:nvSpPr>
        <p:spPr>
          <a:xfrm>
            <a:off x="1389954" y="3765633"/>
            <a:ext cx="792088" cy="646331"/>
          </a:xfrm>
          <a:prstGeom prst="rect">
            <a:avLst/>
          </a:prstGeom>
          <a:noFill/>
        </p:spPr>
        <p:txBody>
          <a:bodyPr wrap="square" rtlCol="0">
            <a:spAutoFit/>
          </a:bodyPr>
          <a:lstStyle/>
          <a:p>
            <a:r>
              <a:rPr lang="en-GB" dirty="0"/>
              <a:t>Birds 20%</a:t>
            </a:r>
          </a:p>
        </p:txBody>
      </p:sp>
      <p:sp>
        <p:nvSpPr>
          <p:cNvPr id="9" name="TextBox 8"/>
          <p:cNvSpPr txBox="1"/>
          <p:nvPr/>
        </p:nvSpPr>
        <p:spPr>
          <a:xfrm>
            <a:off x="2481821" y="3429000"/>
            <a:ext cx="1799572" cy="338554"/>
          </a:xfrm>
          <a:prstGeom prst="rect">
            <a:avLst/>
          </a:prstGeom>
          <a:noFill/>
        </p:spPr>
        <p:txBody>
          <a:bodyPr wrap="square" rtlCol="0">
            <a:spAutoFit/>
          </a:bodyPr>
          <a:lstStyle/>
          <a:p>
            <a:r>
              <a:rPr lang="en-GB" sz="1600" dirty="0"/>
              <a:t>Carrion 9%</a:t>
            </a:r>
          </a:p>
        </p:txBody>
      </p:sp>
      <p:pic>
        <p:nvPicPr>
          <p:cNvPr id="1052" name="Picture 28" descr="Image result for wood pigeon squa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6608" y="4309575"/>
            <a:ext cx="2527392" cy="1421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457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Ecology</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345" y="1520970"/>
            <a:ext cx="3909811" cy="219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4704" y="2406571"/>
            <a:ext cx="2474136" cy="4398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9667" y="1520970"/>
            <a:ext cx="3148804" cy="1771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6474" y="5390867"/>
            <a:ext cx="2494764" cy="140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5872" y="3623786"/>
            <a:ext cx="1692597" cy="3010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descr="Image may contain: 1 person, sitting, child, tree, outdoor and foo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178" y="3470793"/>
            <a:ext cx="2560097" cy="1920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620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Mortality </a:t>
            </a:r>
          </a:p>
        </p:txBody>
      </p:sp>
      <p:graphicFrame>
        <p:nvGraphicFramePr>
          <p:cNvPr id="11" name="Table 10"/>
          <p:cNvGraphicFramePr>
            <a:graphicFrameLocks noGrp="1"/>
          </p:cNvGraphicFramePr>
          <p:nvPr>
            <p:extLst>
              <p:ext uri="{D42A27DB-BD31-4B8C-83A1-F6EECF244321}">
                <p14:modId xmlns:p14="http://schemas.microsoft.com/office/powerpoint/2010/main" val="3971177001"/>
              </p:ext>
            </p:extLst>
          </p:nvPr>
        </p:nvGraphicFramePr>
        <p:xfrm>
          <a:off x="755576" y="1467342"/>
          <a:ext cx="7776866" cy="5307122"/>
        </p:xfrm>
        <a:graphic>
          <a:graphicData uri="http://schemas.openxmlformats.org/drawingml/2006/table">
            <a:tbl>
              <a:tblPr firstRow="1" firstCol="1" bandRow="1">
                <a:tableStyleId>{5C22544A-7EE6-4342-B048-85BDC9FD1C3A}</a:tableStyleId>
              </a:tblPr>
              <a:tblGrid>
                <a:gridCol w="2591722">
                  <a:extLst>
                    <a:ext uri="{9D8B030D-6E8A-4147-A177-3AD203B41FA5}">
                      <a16:colId xmlns:a16="http://schemas.microsoft.com/office/drawing/2014/main" val="20000"/>
                    </a:ext>
                  </a:extLst>
                </a:gridCol>
                <a:gridCol w="2592572">
                  <a:extLst>
                    <a:ext uri="{9D8B030D-6E8A-4147-A177-3AD203B41FA5}">
                      <a16:colId xmlns:a16="http://schemas.microsoft.com/office/drawing/2014/main" val="20001"/>
                    </a:ext>
                  </a:extLst>
                </a:gridCol>
                <a:gridCol w="2592572">
                  <a:extLst>
                    <a:ext uri="{9D8B030D-6E8A-4147-A177-3AD203B41FA5}">
                      <a16:colId xmlns:a16="http://schemas.microsoft.com/office/drawing/2014/main" val="20002"/>
                    </a:ext>
                  </a:extLst>
                </a:gridCol>
              </a:tblGrid>
              <a:tr h="570095">
                <a:tc>
                  <a:txBody>
                    <a:bodyPr/>
                    <a:lstStyle/>
                    <a:p>
                      <a:pPr>
                        <a:lnSpc>
                          <a:spcPct val="115000"/>
                        </a:lnSpc>
                        <a:spcAft>
                          <a:spcPts val="0"/>
                        </a:spcAft>
                      </a:pPr>
                      <a:r>
                        <a:rPr lang="en-GB" sz="1800" dirty="0">
                          <a:effectLst/>
                        </a:rPr>
                        <a:t>Pine Marten ID</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Sex</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a:effectLst/>
                        </a:rPr>
                        <a:t>Cause of death</a:t>
                      </a:r>
                      <a:endParaRPr lang="en-GB" sz="18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37741">
                <a:tc>
                  <a:txBody>
                    <a:bodyPr/>
                    <a:lstStyle/>
                    <a:p>
                      <a:pPr>
                        <a:lnSpc>
                          <a:spcPct val="115000"/>
                        </a:lnSpc>
                        <a:spcAft>
                          <a:spcPts val="0"/>
                        </a:spcAft>
                      </a:pPr>
                      <a:r>
                        <a:rPr lang="en-GB" sz="1800" dirty="0">
                          <a:effectLst/>
                        </a:rPr>
                        <a:t>PM18</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a:effectLst/>
                        </a:rPr>
                        <a:t>F</a:t>
                      </a:r>
                      <a:endParaRPr lang="en-GB" sz="180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latin typeface="Calibri"/>
                          <a:ea typeface="Calibri"/>
                          <a:cs typeface="Times New Roman"/>
                        </a:rPr>
                        <a:t>Fungal</a:t>
                      </a:r>
                      <a:r>
                        <a:rPr lang="en-GB" sz="1800" baseline="0" dirty="0">
                          <a:effectLst/>
                          <a:latin typeface="Calibri"/>
                          <a:ea typeface="Calibri"/>
                          <a:cs typeface="Times New Roman"/>
                        </a:rPr>
                        <a:t> encephalitis</a:t>
                      </a:r>
                      <a:endParaRPr lang="en-GB"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570095">
                <a:tc>
                  <a:txBody>
                    <a:bodyPr/>
                    <a:lstStyle/>
                    <a:p>
                      <a:pPr>
                        <a:lnSpc>
                          <a:spcPct val="115000"/>
                        </a:lnSpc>
                        <a:spcAft>
                          <a:spcPts val="0"/>
                        </a:spcAft>
                      </a:pPr>
                      <a:r>
                        <a:rPr lang="en-GB" sz="1800" dirty="0">
                          <a:effectLst/>
                        </a:rPr>
                        <a:t>PM15</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M</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latin typeface="+mn-lt"/>
                          <a:ea typeface="+mn-ea"/>
                          <a:cs typeface="+mn-cs"/>
                        </a:rPr>
                        <a:t>Fungal</a:t>
                      </a:r>
                      <a:r>
                        <a:rPr lang="en-GB" sz="1800" baseline="0" dirty="0">
                          <a:effectLst/>
                          <a:latin typeface="+mn-lt"/>
                          <a:ea typeface="+mn-ea"/>
                          <a:cs typeface="+mn-cs"/>
                        </a:rPr>
                        <a:t> encephalitis</a:t>
                      </a:r>
                      <a:endParaRPr lang="en-GB"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717359">
                <a:tc>
                  <a:txBody>
                    <a:bodyPr/>
                    <a:lstStyle/>
                    <a:p>
                      <a:pPr>
                        <a:lnSpc>
                          <a:spcPct val="115000"/>
                        </a:lnSpc>
                        <a:spcAft>
                          <a:spcPts val="0"/>
                        </a:spcAft>
                      </a:pPr>
                      <a:r>
                        <a:rPr lang="en-GB" sz="1800">
                          <a:effectLst/>
                        </a:rPr>
                        <a:t>PM19</a:t>
                      </a:r>
                      <a:endParaRPr lang="en-GB" sz="180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M</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Probable predation (remains scavenged)</a:t>
                      </a:r>
                      <a:endParaRPr lang="en-GB"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570095">
                <a:tc>
                  <a:txBody>
                    <a:bodyPr/>
                    <a:lstStyle/>
                    <a:p>
                      <a:pPr>
                        <a:lnSpc>
                          <a:spcPct val="115000"/>
                        </a:lnSpc>
                        <a:spcAft>
                          <a:spcPts val="0"/>
                        </a:spcAft>
                      </a:pPr>
                      <a:r>
                        <a:rPr lang="en-GB" sz="1800">
                          <a:effectLst/>
                        </a:rPr>
                        <a:t>PM09</a:t>
                      </a:r>
                      <a:endParaRPr lang="en-GB" sz="180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F</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Fox predation</a:t>
                      </a:r>
                      <a:endParaRPr lang="en-GB"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537741">
                <a:tc>
                  <a:txBody>
                    <a:bodyPr/>
                    <a:lstStyle/>
                    <a:p>
                      <a:pPr>
                        <a:lnSpc>
                          <a:spcPct val="115000"/>
                        </a:lnSpc>
                        <a:spcAft>
                          <a:spcPts val="0"/>
                        </a:spcAft>
                      </a:pPr>
                      <a:r>
                        <a:rPr lang="en-GB" sz="1800">
                          <a:effectLst/>
                        </a:rPr>
                        <a:t>PM05</a:t>
                      </a:r>
                      <a:endParaRPr lang="en-GB" sz="1800">
                        <a:effectLst/>
                        <a:latin typeface="Calibri"/>
                        <a:ea typeface="Calibri"/>
                        <a:cs typeface="Times New Roman"/>
                      </a:endParaRPr>
                    </a:p>
                  </a:txBody>
                  <a:tcPr marL="68580" marR="68580" marT="0" marB="0"/>
                </a:tc>
                <a:tc>
                  <a:txBody>
                    <a:bodyPr/>
                    <a:lstStyle/>
                    <a:p>
                      <a:pPr>
                        <a:lnSpc>
                          <a:spcPct val="115000"/>
                        </a:lnSpc>
                        <a:spcAft>
                          <a:spcPts val="0"/>
                        </a:spcAft>
                      </a:pPr>
                      <a:r>
                        <a:rPr lang="en-GB" sz="1800">
                          <a:effectLst/>
                        </a:rPr>
                        <a:t>M</a:t>
                      </a:r>
                      <a:endParaRPr lang="en-GB" sz="180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Unknown</a:t>
                      </a:r>
                      <a:endParaRPr lang="en-GB"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601332">
                <a:tc>
                  <a:txBody>
                    <a:bodyPr/>
                    <a:lstStyle/>
                    <a:p>
                      <a:pPr>
                        <a:lnSpc>
                          <a:spcPct val="115000"/>
                        </a:lnSpc>
                        <a:spcAft>
                          <a:spcPts val="0"/>
                        </a:spcAft>
                      </a:pPr>
                      <a:r>
                        <a:rPr lang="en-GB" sz="1800" dirty="0">
                          <a:effectLst/>
                        </a:rPr>
                        <a:t>PM12</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a:effectLst/>
                        </a:rPr>
                        <a:t>M</a:t>
                      </a:r>
                      <a:endParaRPr lang="en-GB" sz="180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Fox predation</a:t>
                      </a:r>
                      <a:endParaRPr lang="en-GB"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601332">
                <a:tc>
                  <a:txBody>
                    <a:bodyPr/>
                    <a:lstStyle/>
                    <a:p>
                      <a:pPr>
                        <a:lnSpc>
                          <a:spcPct val="115000"/>
                        </a:lnSpc>
                        <a:spcAft>
                          <a:spcPts val="0"/>
                        </a:spcAft>
                      </a:pPr>
                      <a:r>
                        <a:rPr lang="en-GB" sz="1800" dirty="0">
                          <a:effectLst/>
                          <a:latin typeface="Calibri"/>
                          <a:ea typeface="Calibri"/>
                          <a:cs typeface="Times New Roman"/>
                        </a:rPr>
                        <a:t>PM30</a:t>
                      </a:r>
                    </a:p>
                  </a:txBody>
                  <a:tcPr marL="68580" marR="68580" marT="0" marB="0"/>
                </a:tc>
                <a:tc>
                  <a:txBody>
                    <a:bodyPr/>
                    <a:lstStyle/>
                    <a:p>
                      <a:pPr>
                        <a:lnSpc>
                          <a:spcPct val="115000"/>
                        </a:lnSpc>
                        <a:spcAft>
                          <a:spcPts val="0"/>
                        </a:spcAft>
                      </a:pPr>
                      <a:r>
                        <a:rPr lang="en-GB" sz="1800" dirty="0">
                          <a:effectLst/>
                          <a:latin typeface="Calibri"/>
                          <a:ea typeface="Calibri"/>
                          <a:cs typeface="Times New Roman"/>
                        </a:rPr>
                        <a:t>F</a:t>
                      </a:r>
                    </a:p>
                  </a:txBody>
                  <a:tcPr marL="68580" marR="68580" marT="0" marB="0"/>
                </a:tc>
                <a:tc>
                  <a:txBody>
                    <a:bodyPr/>
                    <a:lstStyle/>
                    <a:p>
                      <a:pPr>
                        <a:lnSpc>
                          <a:spcPct val="115000"/>
                        </a:lnSpc>
                        <a:spcAft>
                          <a:spcPts val="0"/>
                        </a:spcAft>
                      </a:pPr>
                      <a:endParaRPr lang="en-GB"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601332">
                <a:tc>
                  <a:txBody>
                    <a:bodyPr/>
                    <a:lstStyle/>
                    <a:p>
                      <a:pPr>
                        <a:lnSpc>
                          <a:spcPct val="115000"/>
                        </a:lnSpc>
                        <a:spcAft>
                          <a:spcPts val="0"/>
                        </a:spcAft>
                      </a:pPr>
                      <a:r>
                        <a:rPr lang="en-GB" sz="1800" dirty="0">
                          <a:effectLst/>
                          <a:latin typeface="Calibri"/>
                          <a:ea typeface="Calibri"/>
                          <a:cs typeface="Times New Roman"/>
                        </a:rPr>
                        <a:t>PM48</a:t>
                      </a:r>
                    </a:p>
                  </a:txBody>
                  <a:tcPr marL="68580" marR="68580" marT="0" marB="0"/>
                </a:tc>
                <a:tc>
                  <a:txBody>
                    <a:bodyPr/>
                    <a:lstStyle/>
                    <a:p>
                      <a:pPr>
                        <a:lnSpc>
                          <a:spcPct val="115000"/>
                        </a:lnSpc>
                        <a:spcAft>
                          <a:spcPts val="0"/>
                        </a:spcAft>
                      </a:pPr>
                      <a:r>
                        <a:rPr lang="en-GB" sz="1800" dirty="0">
                          <a:effectLst/>
                          <a:latin typeface="Calibri"/>
                          <a:ea typeface="Calibri"/>
                          <a:cs typeface="Times New Roman"/>
                        </a:rPr>
                        <a:t>M</a:t>
                      </a:r>
                    </a:p>
                  </a:txBody>
                  <a:tcPr marL="68580" marR="68580" marT="0" marB="0"/>
                </a:tc>
                <a:tc>
                  <a:txBody>
                    <a:bodyPr/>
                    <a:lstStyle/>
                    <a:p>
                      <a:pPr>
                        <a:lnSpc>
                          <a:spcPct val="115000"/>
                        </a:lnSpc>
                        <a:spcAft>
                          <a:spcPts val="0"/>
                        </a:spcAft>
                      </a:pPr>
                      <a:endParaRPr lang="en-GB"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667" y="1467342"/>
            <a:ext cx="2997004" cy="5328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516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293072" y="38173"/>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Breeding</a:t>
            </a:r>
          </a:p>
        </p:txBody>
      </p:sp>
      <p:graphicFrame>
        <p:nvGraphicFramePr>
          <p:cNvPr id="2" name="Table 1"/>
          <p:cNvGraphicFramePr>
            <a:graphicFrameLocks noGrp="1"/>
          </p:cNvGraphicFramePr>
          <p:nvPr>
            <p:extLst>
              <p:ext uri="{D42A27DB-BD31-4B8C-83A1-F6EECF244321}">
                <p14:modId xmlns:p14="http://schemas.microsoft.com/office/powerpoint/2010/main" val="416591202"/>
              </p:ext>
            </p:extLst>
          </p:nvPr>
        </p:nvGraphicFramePr>
        <p:xfrm>
          <a:off x="716508" y="1401446"/>
          <a:ext cx="7444854" cy="5239451"/>
        </p:xfrm>
        <a:graphic>
          <a:graphicData uri="http://schemas.openxmlformats.org/drawingml/2006/table">
            <a:tbl>
              <a:tblPr>
                <a:tableStyleId>{5C22544A-7EE6-4342-B048-85BDC9FD1C3A}</a:tableStyleId>
              </a:tblPr>
              <a:tblGrid>
                <a:gridCol w="100311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5527344">
                  <a:extLst>
                    <a:ext uri="{9D8B030D-6E8A-4147-A177-3AD203B41FA5}">
                      <a16:colId xmlns:a16="http://schemas.microsoft.com/office/drawing/2014/main" val="20002"/>
                    </a:ext>
                  </a:extLst>
                </a:gridCol>
              </a:tblGrid>
              <a:tr h="343274">
                <a:tc>
                  <a:txBody>
                    <a:bodyPr/>
                    <a:lstStyle/>
                    <a:p>
                      <a:pPr algn="l" fontAlgn="b"/>
                      <a:r>
                        <a:rPr lang="en-GB" sz="1400" u="none" strike="noStrike" dirty="0">
                          <a:effectLst/>
                        </a:rPr>
                        <a:t>Marten</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a:effectLst/>
                        </a:rPr>
                        <a:t>Year</a:t>
                      </a:r>
                      <a:endParaRPr lang="en-GB" sz="1400" b="0" i="0" u="none" strike="noStrike">
                        <a:solidFill>
                          <a:srgbClr val="000000"/>
                        </a:solidFill>
                        <a:effectLst/>
                        <a:latin typeface="Calibri"/>
                      </a:endParaRPr>
                    </a:p>
                  </a:txBody>
                  <a:tcPr marL="4456" marR="4456" marT="4456" marB="0" anchor="b"/>
                </a:tc>
                <a:tc>
                  <a:txBody>
                    <a:bodyPr/>
                    <a:lstStyle/>
                    <a:p>
                      <a:pPr algn="l" fontAlgn="b"/>
                      <a:r>
                        <a:rPr lang="en-GB" sz="1400" u="none" strike="noStrike">
                          <a:effectLst/>
                        </a:rPr>
                        <a:t>Kits</a:t>
                      </a:r>
                      <a:endParaRPr lang="en-GB" sz="1400" b="0" i="0" u="none" strike="noStrike">
                        <a:solidFill>
                          <a:srgbClr val="000000"/>
                        </a:solidFill>
                        <a:effectLst/>
                        <a:latin typeface="Calibri"/>
                      </a:endParaRPr>
                    </a:p>
                  </a:txBody>
                  <a:tcPr marL="4456" marR="4456" marT="4456" marB="0" anchor="b"/>
                </a:tc>
                <a:extLst>
                  <a:ext uri="{0D108BD9-81ED-4DB2-BD59-A6C34878D82A}">
                    <a16:rowId xmlns:a16="http://schemas.microsoft.com/office/drawing/2014/main" val="10000"/>
                  </a:ext>
                </a:extLst>
              </a:tr>
              <a:tr h="562085">
                <a:tc>
                  <a:txBody>
                    <a:bodyPr/>
                    <a:lstStyle/>
                    <a:p>
                      <a:pPr algn="l" fontAlgn="b"/>
                      <a:r>
                        <a:rPr lang="en-GB" sz="1400" u="none" strike="noStrike" dirty="0">
                          <a:effectLst/>
                        </a:rPr>
                        <a:t>PM02</a:t>
                      </a:r>
                      <a:endParaRPr lang="en-GB" sz="1400" b="0" i="0" u="none" strike="noStrike" dirty="0">
                        <a:solidFill>
                          <a:srgbClr val="000000"/>
                        </a:solidFill>
                        <a:effectLst/>
                        <a:latin typeface="Calibri"/>
                      </a:endParaRPr>
                    </a:p>
                  </a:txBody>
                  <a:tcPr marL="4456" marR="4456" marT="4456" marB="0" anchor="b"/>
                </a:tc>
                <a:tc>
                  <a:txBody>
                    <a:bodyPr/>
                    <a:lstStyle/>
                    <a:p>
                      <a:pPr algn="ctr" fontAlgn="b"/>
                      <a:r>
                        <a:rPr lang="en-GB" sz="1400" u="none" strike="noStrike" dirty="0">
                          <a:effectLst/>
                        </a:rPr>
                        <a:t>2015</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dirty="0">
                          <a:effectLst/>
                        </a:rPr>
                        <a:t>2 - checked in den box. One survived to adulthood.</a:t>
                      </a:r>
                      <a:endParaRPr lang="en-GB" sz="1400" b="0" i="0" u="none" strike="noStrike" dirty="0">
                        <a:solidFill>
                          <a:srgbClr val="000000"/>
                        </a:solidFill>
                        <a:effectLst/>
                        <a:latin typeface="Calibri"/>
                      </a:endParaRPr>
                    </a:p>
                  </a:txBody>
                  <a:tcPr marL="4456" marR="4456" marT="4456" marB="0" anchor="b"/>
                </a:tc>
                <a:extLst>
                  <a:ext uri="{0D108BD9-81ED-4DB2-BD59-A6C34878D82A}">
                    <a16:rowId xmlns:a16="http://schemas.microsoft.com/office/drawing/2014/main" val="10001"/>
                  </a:ext>
                </a:extLst>
              </a:tr>
              <a:tr h="561521">
                <a:tc>
                  <a:txBody>
                    <a:bodyPr/>
                    <a:lstStyle/>
                    <a:p>
                      <a:pPr algn="l" fontAlgn="b"/>
                      <a:r>
                        <a:rPr lang="en-GB" sz="1400" u="none" strike="noStrike">
                          <a:effectLst/>
                        </a:rPr>
                        <a:t>PM11</a:t>
                      </a:r>
                      <a:endParaRPr lang="en-GB" sz="1400" b="0" i="0" u="none" strike="noStrike">
                        <a:solidFill>
                          <a:srgbClr val="000000"/>
                        </a:solidFill>
                        <a:effectLst/>
                        <a:latin typeface="Calibri"/>
                      </a:endParaRPr>
                    </a:p>
                  </a:txBody>
                  <a:tcPr marL="4456" marR="4456" marT="4456" marB="0" anchor="b"/>
                </a:tc>
                <a:tc>
                  <a:txBody>
                    <a:bodyPr/>
                    <a:lstStyle/>
                    <a:p>
                      <a:pPr algn="ctr" fontAlgn="b"/>
                      <a:r>
                        <a:rPr lang="en-GB" sz="1400" u="none" strike="noStrike" dirty="0">
                          <a:effectLst/>
                        </a:rPr>
                        <a:t>2015</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a:effectLst/>
                        </a:rPr>
                        <a:t>&gt;1 - heard at natal site. One kit observed in roof.</a:t>
                      </a:r>
                      <a:endParaRPr lang="en-GB" sz="1400" b="0" i="0" u="none" strike="noStrike">
                        <a:solidFill>
                          <a:srgbClr val="000000"/>
                        </a:solidFill>
                        <a:effectLst/>
                        <a:latin typeface="Calibri"/>
                      </a:endParaRPr>
                    </a:p>
                  </a:txBody>
                  <a:tcPr marL="4456" marR="4456" marT="4456" marB="0" anchor="b"/>
                </a:tc>
                <a:extLst>
                  <a:ext uri="{0D108BD9-81ED-4DB2-BD59-A6C34878D82A}">
                    <a16:rowId xmlns:a16="http://schemas.microsoft.com/office/drawing/2014/main" val="10002"/>
                  </a:ext>
                </a:extLst>
              </a:tr>
              <a:tr h="277486">
                <a:tc>
                  <a:txBody>
                    <a:bodyPr/>
                    <a:lstStyle/>
                    <a:p>
                      <a:pPr algn="l" fontAlgn="b"/>
                      <a:r>
                        <a:rPr lang="en-GB" sz="1400" u="none" strike="noStrike">
                          <a:effectLst/>
                        </a:rPr>
                        <a:t>PM16</a:t>
                      </a:r>
                      <a:endParaRPr lang="en-GB" sz="1400" b="0" i="0" u="none" strike="noStrike">
                        <a:solidFill>
                          <a:srgbClr val="000000"/>
                        </a:solidFill>
                        <a:effectLst/>
                        <a:latin typeface="Calibri"/>
                      </a:endParaRPr>
                    </a:p>
                  </a:txBody>
                  <a:tcPr marL="4456" marR="4456" marT="4456" marB="0" anchor="b"/>
                </a:tc>
                <a:tc>
                  <a:txBody>
                    <a:bodyPr/>
                    <a:lstStyle/>
                    <a:p>
                      <a:pPr algn="ctr" fontAlgn="b"/>
                      <a:r>
                        <a:rPr lang="en-GB" sz="1400" u="none" strike="noStrike" dirty="0">
                          <a:effectLst/>
                        </a:rPr>
                        <a:t>2015</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a:effectLst/>
                        </a:rPr>
                        <a:t>1 - checked in owl box.</a:t>
                      </a:r>
                      <a:endParaRPr lang="en-GB" sz="1400" b="0" i="0" u="none" strike="noStrike">
                        <a:solidFill>
                          <a:srgbClr val="000000"/>
                        </a:solidFill>
                        <a:effectLst/>
                        <a:latin typeface="Calibri"/>
                      </a:endParaRPr>
                    </a:p>
                  </a:txBody>
                  <a:tcPr marL="4456" marR="4456" marT="4456" marB="0" anchor="b"/>
                </a:tc>
                <a:extLst>
                  <a:ext uri="{0D108BD9-81ED-4DB2-BD59-A6C34878D82A}">
                    <a16:rowId xmlns:a16="http://schemas.microsoft.com/office/drawing/2014/main" val="10003"/>
                  </a:ext>
                </a:extLst>
              </a:tr>
              <a:tr h="376019">
                <a:tc>
                  <a:txBody>
                    <a:bodyPr/>
                    <a:lstStyle/>
                    <a:p>
                      <a:pPr algn="l" fontAlgn="b"/>
                      <a:r>
                        <a:rPr lang="en-GB" sz="1400" u="none" strike="noStrike">
                          <a:effectLst/>
                        </a:rPr>
                        <a:t>PM13</a:t>
                      </a:r>
                      <a:endParaRPr lang="en-GB" sz="1400" b="0" i="0" u="none" strike="noStrike">
                        <a:solidFill>
                          <a:srgbClr val="000000"/>
                        </a:solidFill>
                        <a:effectLst/>
                        <a:latin typeface="Calibri"/>
                      </a:endParaRPr>
                    </a:p>
                  </a:txBody>
                  <a:tcPr marL="4456" marR="4456" marT="4456" marB="0" anchor="b"/>
                </a:tc>
                <a:tc>
                  <a:txBody>
                    <a:bodyPr/>
                    <a:lstStyle/>
                    <a:p>
                      <a:pPr algn="ctr" fontAlgn="b"/>
                      <a:r>
                        <a:rPr lang="en-GB" sz="1400" u="none" strike="noStrike" dirty="0">
                          <a:effectLst/>
                        </a:rPr>
                        <a:t>2015</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dirty="0">
                          <a:effectLst/>
                        </a:rPr>
                        <a:t>1 - captured on trail cam.</a:t>
                      </a:r>
                      <a:endParaRPr lang="en-GB" sz="1400" b="0" i="0" u="none" strike="noStrike" dirty="0">
                        <a:solidFill>
                          <a:srgbClr val="000000"/>
                        </a:solidFill>
                        <a:effectLst/>
                        <a:latin typeface="Calibri"/>
                      </a:endParaRPr>
                    </a:p>
                  </a:txBody>
                  <a:tcPr marL="4456" marR="4456" marT="4456" marB="0" anchor="b"/>
                </a:tc>
                <a:extLst>
                  <a:ext uri="{0D108BD9-81ED-4DB2-BD59-A6C34878D82A}">
                    <a16:rowId xmlns:a16="http://schemas.microsoft.com/office/drawing/2014/main" val="10004"/>
                  </a:ext>
                </a:extLst>
              </a:tr>
              <a:tr h="414286">
                <a:tc>
                  <a:txBody>
                    <a:bodyPr/>
                    <a:lstStyle/>
                    <a:p>
                      <a:pPr algn="l" fontAlgn="b"/>
                      <a:r>
                        <a:rPr lang="en-GB" sz="1400" b="0" i="0" u="none" strike="noStrike" dirty="0">
                          <a:solidFill>
                            <a:srgbClr val="000000"/>
                          </a:solidFill>
                          <a:effectLst/>
                          <a:latin typeface="Calibri"/>
                        </a:rPr>
                        <a:t>PM30</a:t>
                      </a:r>
                    </a:p>
                  </a:txBody>
                  <a:tcPr marL="4456" marR="4456" marT="4456" marB="0" anchor="b"/>
                </a:tc>
                <a:tc>
                  <a:txBody>
                    <a:bodyPr/>
                    <a:lstStyle/>
                    <a:p>
                      <a:pPr algn="ctr" fontAlgn="b"/>
                      <a:r>
                        <a:rPr lang="en-GB" sz="1400" b="0" i="0" u="none" strike="noStrike" dirty="0">
                          <a:solidFill>
                            <a:srgbClr val="000000"/>
                          </a:solidFill>
                          <a:effectLst/>
                          <a:latin typeface="Calibri"/>
                        </a:rPr>
                        <a:t>2016</a:t>
                      </a:r>
                    </a:p>
                  </a:txBody>
                  <a:tcPr marL="4456" marR="4456" marT="4456" marB="0" anchor="b"/>
                </a:tc>
                <a:tc>
                  <a:txBody>
                    <a:bodyPr/>
                    <a:lstStyle/>
                    <a:p>
                      <a:pPr algn="l" fontAlgn="b"/>
                      <a:r>
                        <a:rPr lang="en-GB" sz="1400" b="0" i="0" u="none" strike="noStrike" dirty="0">
                          <a:solidFill>
                            <a:srgbClr val="000000"/>
                          </a:solidFill>
                          <a:effectLst/>
                          <a:latin typeface="Calibri"/>
                        </a:rPr>
                        <a:t>Road casualty. Nipples</a:t>
                      </a:r>
                      <a:r>
                        <a:rPr lang="en-GB" sz="1400" b="0" i="0" u="none" strike="noStrike" baseline="0" dirty="0">
                          <a:solidFill>
                            <a:srgbClr val="000000"/>
                          </a:solidFill>
                          <a:effectLst/>
                          <a:latin typeface="Calibri"/>
                        </a:rPr>
                        <a:t> suggested she had bred.</a:t>
                      </a:r>
                      <a:endParaRPr lang="en-GB" sz="1400" b="0" i="0" u="none" strike="noStrike" dirty="0">
                        <a:solidFill>
                          <a:srgbClr val="000000"/>
                        </a:solidFill>
                        <a:effectLst/>
                        <a:latin typeface="Calibri"/>
                      </a:endParaRPr>
                    </a:p>
                  </a:txBody>
                  <a:tcPr marL="4456" marR="4456" marT="4456" marB="0" anchor="b"/>
                </a:tc>
                <a:extLst>
                  <a:ext uri="{0D108BD9-81ED-4DB2-BD59-A6C34878D82A}">
                    <a16:rowId xmlns:a16="http://schemas.microsoft.com/office/drawing/2014/main" val="10005"/>
                  </a:ext>
                </a:extLst>
              </a:tr>
              <a:tr h="414286">
                <a:tc>
                  <a:txBody>
                    <a:bodyPr/>
                    <a:lstStyle/>
                    <a:p>
                      <a:pPr algn="l" fontAlgn="b"/>
                      <a:r>
                        <a:rPr lang="en-GB" sz="1400" u="none" strike="noStrike" dirty="0">
                          <a:effectLst/>
                        </a:rPr>
                        <a:t>PM21</a:t>
                      </a:r>
                      <a:endParaRPr lang="en-GB" sz="1400" b="0" i="0" u="none" strike="noStrike" dirty="0">
                        <a:solidFill>
                          <a:srgbClr val="000000"/>
                        </a:solidFill>
                        <a:effectLst/>
                        <a:latin typeface="Calibri"/>
                      </a:endParaRPr>
                    </a:p>
                  </a:txBody>
                  <a:tcPr marL="4456" marR="4456" marT="4456" marB="0" anchor="b"/>
                </a:tc>
                <a:tc>
                  <a:txBody>
                    <a:bodyPr/>
                    <a:lstStyle/>
                    <a:p>
                      <a:pPr algn="ctr" fontAlgn="b"/>
                      <a:r>
                        <a:rPr lang="en-GB" sz="1400" u="none" strike="noStrike" dirty="0">
                          <a:effectLst/>
                        </a:rPr>
                        <a:t>2016</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a:effectLst/>
                        </a:rPr>
                        <a:t>At least 1 - observed with endoscope.</a:t>
                      </a:r>
                      <a:endParaRPr lang="en-GB" sz="1400" b="0" i="0" u="none" strike="noStrike">
                        <a:solidFill>
                          <a:srgbClr val="000000"/>
                        </a:solidFill>
                        <a:effectLst/>
                        <a:latin typeface="Calibri"/>
                      </a:endParaRPr>
                    </a:p>
                  </a:txBody>
                  <a:tcPr marL="4456" marR="4456" marT="4456" marB="0" anchor="b"/>
                </a:tc>
                <a:extLst>
                  <a:ext uri="{0D108BD9-81ED-4DB2-BD59-A6C34878D82A}">
                    <a16:rowId xmlns:a16="http://schemas.microsoft.com/office/drawing/2014/main" val="10006"/>
                  </a:ext>
                </a:extLst>
              </a:tr>
              <a:tr h="562085">
                <a:tc>
                  <a:txBody>
                    <a:bodyPr/>
                    <a:lstStyle/>
                    <a:p>
                      <a:pPr algn="l" fontAlgn="b"/>
                      <a:r>
                        <a:rPr lang="en-GB" sz="1400" u="none" strike="noStrike">
                          <a:effectLst/>
                        </a:rPr>
                        <a:t>PM22</a:t>
                      </a:r>
                      <a:endParaRPr lang="en-GB" sz="1400" b="0" i="0" u="none" strike="noStrike">
                        <a:solidFill>
                          <a:srgbClr val="000000"/>
                        </a:solidFill>
                        <a:effectLst/>
                        <a:latin typeface="Calibri"/>
                      </a:endParaRPr>
                    </a:p>
                  </a:txBody>
                  <a:tcPr marL="4456" marR="4456" marT="4456" marB="0" anchor="b"/>
                </a:tc>
                <a:tc>
                  <a:txBody>
                    <a:bodyPr/>
                    <a:lstStyle/>
                    <a:p>
                      <a:pPr algn="ctr" fontAlgn="b"/>
                      <a:r>
                        <a:rPr lang="en-GB" sz="1400" u="none" strike="noStrike" dirty="0">
                          <a:effectLst/>
                        </a:rPr>
                        <a:t>2016</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a:effectLst/>
                        </a:rPr>
                        <a:t>Unknown. Kit chew marks on collar, natal site behaviour.</a:t>
                      </a:r>
                      <a:endParaRPr lang="en-GB" sz="1400" b="0" i="0" u="none" strike="noStrike">
                        <a:solidFill>
                          <a:srgbClr val="000000"/>
                        </a:solidFill>
                        <a:effectLst/>
                        <a:latin typeface="Calibri"/>
                      </a:endParaRPr>
                    </a:p>
                  </a:txBody>
                  <a:tcPr marL="4456" marR="4456" marT="4456" marB="0" anchor="b"/>
                </a:tc>
                <a:extLst>
                  <a:ext uri="{0D108BD9-81ED-4DB2-BD59-A6C34878D82A}">
                    <a16:rowId xmlns:a16="http://schemas.microsoft.com/office/drawing/2014/main" val="10007"/>
                  </a:ext>
                </a:extLst>
              </a:tr>
              <a:tr h="562085">
                <a:tc>
                  <a:txBody>
                    <a:bodyPr/>
                    <a:lstStyle/>
                    <a:p>
                      <a:pPr algn="l" fontAlgn="b"/>
                      <a:r>
                        <a:rPr lang="en-GB" sz="1400" u="none" strike="noStrike">
                          <a:effectLst/>
                        </a:rPr>
                        <a:t>PM27</a:t>
                      </a:r>
                      <a:endParaRPr lang="en-GB" sz="1400" b="0" i="0" u="none" strike="noStrike">
                        <a:solidFill>
                          <a:srgbClr val="000000"/>
                        </a:solidFill>
                        <a:effectLst/>
                        <a:latin typeface="Calibri"/>
                      </a:endParaRPr>
                    </a:p>
                  </a:txBody>
                  <a:tcPr marL="4456" marR="4456" marT="4456" marB="0" anchor="b"/>
                </a:tc>
                <a:tc>
                  <a:txBody>
                    <a:bodyPr/>
                    <a:lstStyle/>
                    <a:p>
                      <a:pPr algn="ctr" fontAlgn="b"/>
                      <a:r>
                        <a:rPr lang="en-GB" sz="1400" u="none" strike="noStrike" dirty="0">
                          <a:effectLst/>
                        </a:rPr>
                        <a:t>2016</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dirty="0">
                          <a:effectLst/>
                        </a:rPr>
                        <a:t>Unknown. Kit chew marks on collar, natal site behaviour.</a:t>
                      </a:r>
                      <a:endParaRPr lang="en-GB" sz="1400" b="0" i="0" u="none" strike="noStrike" dirty="0">
                        <a:solidFill>
                          <a:srgbClr val="000000"/>
                        </a:solidFill>
                        <a:effectLst/>
                        <a:latin typeface="Calibri"/>
                      </a:endParaRPr>
                    </a:p>
                  </a:txBody>
                  <a:tcPr marL="4456" marR="4456" marT="4456" marB="0" anchor="b"/>
                </a:tc>
                <a:extLst>
                  <a:ext uri="{0D108BD9-81ED-4DB2-BD59-A6C34878D82A}">
                    <a16:rowId xmlns:a16="http://schemas.microsoft.com/office/drawing/2014/main" val="10008"/>
                  </a:ext>
                </a:extLst>
              </a:tr>
              <a:tr h="414286">
                <a:tc>
                  <a:txBody>
                    <a:bodyPr/>
                    <a:lstStyle/>
                    <a:p>
                      <a:pPr algn="l" fontAlgn="b"/>
                      <a:r>
                        <a:rPr lang="en-GB" sz="1400" u="none" strike="noStrike">
                          <a:effectLst/>
                        </a:rPr>
                        <a:t>PM34</a:t>
                      </a:r>
                      <a:endParaRPr lang="en-GB" sz="1400" b="0" i="0" u="none" strike="noStrike">
                        <a:solidFill>
                          <a:srgbClr val="000000"/>
                        </a:solidFill>
                        <a:effectLst/>
                        <a:latin typeface="Calibri"/>
                      </a:endParaRPr>
                    </a:p>
                  </a:txBody>
                  <a:tcPr marL="4456" marR="4456" marT="4456" marB="0" anchor="b"/>
                </a:tc>
                <a:tc>
                  <a:txBody>
                    <a:bodyPr/>
                    <a:lstStyle/>
                    <a:p>
                      <a:pPr algn="ctr" fontAlgn="b"/>
                      <a:r>
                        <a:rPr lang="en-GB" sz="1400" u="none" strike="noStrike" dirty="0">
                          <a:effectLst/>
                        </a:rPr>
                        <a:t>2016</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a:effectLst/>
                        </a:rPr>
                        <a:t>At least 1 - observed with endoscope.</a:t>
                      </a:r>
                      <a:endParaRPr lang="en-GB" sz="1400" b="0" i="0" u="none" strike="noStrike">
                        <a:solidFill>
                          <a:srgbClr val="000000"/>
                        </a:solidFill>
                        <a:effectLst/>
                        <a:latin typeface="Calibri"/>
                      </a:endParaRPr>
                    </a:p>
                  </a:txBody>
                  <a:tcPr marL="4456" marR="4456" marT="4456" marB="0" anchor="b"/>
                </a:tc>
                <a:extLst>
                  <a:ext uri="{0D108BD9-81ED-4DB2-BD59-A6C34878D82A}">
                    <a16:rowId xmlns:a16="http://schemas.microsoft.com/office/drawing/2014/main" val="10009"/>
                  </a:ext>
                </a:extLst>
              </a:tr>
              <a:tr h="376019">
                <a:tc>
                  <a:txBody>
                    <a:bodyPr/>
                    <a:lstStyle/>
                    <a:p>
                      <a:pPr algn="l" fontAlgn="b"/>
                      <a:r>
                        <a:rPr lang="en-GB" sz="1400" u="none" strike="noStrike">
                          <a:effectLst/>
                        </a:rPr>
                        <a:t>PM35</a:t>
                      </a:r>
                      <a:endParaRPr lang="en-GB" sz="1400" b="0" i="0" u="none" strike="noStrike">
                        <a:solidFill>
                          <a:srgbClr val="000000"/>
                        </a:solidFill>
                        <a:effectLst/>
                        <a:latin typeface="Calibri"/>
                      </a:endParaRPr>
                    </a:p>
                  </a:txBody>
                  <a:tcPr marL="4456" marR="4456" marT="4456" marB="0" anchor="b"/>
                </a:tc>
                <a:tc>
                  <a:txBody>
                    <a:bodyPr/>
                    <a:lstStyle/>
                    <a:p>
                      <a:pPr algn="ctr" fontAlgn="b"/>
                      <a:r>
                        <a:rPr lang="en-GB" sz="1400" u="none" strike="noStrike" dirty="0">
                          <a:effectLst/>
                        </a:rPr>
                        <a:t>2016</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a:effectLst/>
                        </a:rPr>
                        <a:t>At least 2, captured on trail cam.</a:t>
                      </a:r>
                      <a:endParaRPr lang="en-GB" sz="1400" b="0" i="0" u="none" strike="noStrike">
                        <a:solidFill>
                          <a:srgbClr val="000000"/>
                        </a:solidFill>
                        <a:effectLst/>
                        <a:latin typeface="Calibri"/>
                      </a:endParaRPr>
                    </a:p>
                  </a:txBody>
                  <a:tcPr marL="4456" marR="4456" marT="4456" marB="0" anchor="b"/>
                </a:tc>
                <a:extLst>
                  <a:ext uri="{0D108BD9-81ED-4DB2-BD59-A6C34878D82A}">
                    <a16:rowId xmlns:a16="http://schemas.microsoft.com/office/drawing/2014/main" val="10010"/>
                  </a:ext>
                </a:extLst>
              </a:tr>
              <a:tr h="376019">
                <a:tc>
                  <a:txBody>
                    <a:bodyPr/>
                    <a:lstStyle/>
                    <a:p>
                      <a:pPr algn="l" fontAlgn="b"/>
                      <a:r>
                        <a:rPr lang="en-GB" sz="1400" u="none" strike="noStrike">
                          <a:effectLst/>
                        </a:rPr>
                        <a:t>PM16</a:t>
                      </a:r>
                      <a:endParaRPr lang="en-GB" sz="1400" b="0" i="0" u="none" strike="noStrike">
                        <a:solidFill>
                          <a:srgbClr val="000000"/>
                        </a:solidFill>
                        <a:effectLst/>
                        <a:latin typeface="Calibri"/>
                      </a:endParaRPr>
                    </a:p>
                  </a:txBody>
                  <a:tcPr marL="4456" marR="4456" marT="4456" marB="0" anchor="b"/>
                </a:tc>
                <a:tc>
                  <a:txBody>
                    <a:bodyPr/>
                    <a:lstStyle/>
                    <a:p>
                      <a:pPr algn="ctr" fontAlgn="b"/>
                      <a:r>
                        <a:rPr lang="en-GB" sz="1400" u="none" strike="noStrike" dirty="0">
                          <a:effectLst/>
                        </a:rPr>
                        <a:t>2016</a:t>
                      </a:r>
                      <a:endParaRPr lang="en-GB" sz="1400" b="0" i="0" u="none" strike="noStrike" dirty="0">
                        <a:solidFill>
                          <a:srgbClr val="000000"/>
                        </a:solidFill>
                        <a:effectLst/>
                        <a:latin typeface="Calibri"/>
                      </a:endParaRPr>
                    </a:p>
                  </a:txBody>
                  <a:tcPr marL="4456" marR="4456" marT="4456" marB="0" anchor="b"/>
                </a:tc>
                <a:tc>
                  <a:txBody>
                    <a:bodyPr/>
                    <a:lstStyle/>
                    <a:p>
                      <a:pPr algn="l" fontAlgn="b"/>
                      <a:r>
                        <a:rPr lang="en-GB" sz="1400" u="none" strike="noStrike" dirty="0">
                          <a:effectLst/>
                        </a:rPr>
                        <a:t>4, captured on trail cam.</a:t>
                      </a:r>
                      <a:endParaRPr lang="en-GB" sz="1400" b="0" i="0" u="none" strike="noStrike" dirty="0">
                        <a:solidFill>
                          <a:srgbClr val="000000"/>
                        </a:solidFill>
                        <a:effectLst/>
                        <a:latin typeface="Calibri"/>
                      </a:endParaRPr>
                    </a:p>
                  </a:txBody>
                  <a:tcPr marL="4456" marR="4456" marT="4456" marB="0" anchor="b"/>
                </a:tc>
                <a:extLst>
                  <a:ext uri="{0D108BD9-81ED-4DB2-BD59-A6C34878D82A}">
                    <a16:rowId xmlns:a16="http://schemas.microsoft.com/office/drawing/2014/main" val="10011"/>
                  </a:ext>
                </a:extLst>
              </a:tr>
            </a:tbl>
          </a:graphicData>
        </a:graphic>
      </p:graphicFrame>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7239" y="1669179"/>
            <a:ext cx="2215128" cy="124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Image may contain: one or more people, tree and out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239" y="3011882"/>
            <a:ext cx="2298522" cy="17238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may contain: f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7654" y="4901774"/>
            <a:ext cx="2057838" cy="15433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6854" y="6264322"/>
            <a:ext cx="5568286" cy="4776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11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534282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i="1" dirty="0">
              <a:solidFill>
                <a:schemeClr val="bg1"/>
              </a:solidFill>
              <a:latin typeface="Calibri"/>
            </a:endParaRPr>
          </a:p>
          <a:p>
            <a:pPr algn="ctr">
              <a:spcBef>
                <a:spcPct val="0"/>
              </a:spcBef>
              <a:buFontTx/>
              <a:buNone/>
            </a:pPr>
            <a:r>
              <a:rPr lang="en-GB" altLang="en-US" sz="2400" b="1" i="1" dirty="0">
                <a:solidFill>
                  <a:schemeClr val="bg1"/>
                </a:solidFill>
                <a:latin typeface="Calibri"/>
              </a:rPr>
              <a:t>Monitoring the Scottish source sites.</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438" y="4112301"/>
            <a:ext cx="4018233" cy="266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470" y="1539314"/>
            <a:ext cx="3217953" cy="2413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090" y="2845734"/>
            <a:ext cx="2981058" cy="3872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0251" y="1705970"/>
            <a:ext cx="3464897" cy="923330"/>
          </a:xfrm>
          <a:prstGeom prst="rect">
            <a:avLst/>
          </a:prstGeom>
          <a:noFill/>
        </p:spPr>
        <p:txBody>
          <a:bodyPr wrap="square" rtlCol="0">
            <a:spAutoFit/>
          </a:bodyPr>
          <a:lstStyle/>
          <a:p>
            <a:r>
              <a:rPr lang="en-GB" dirty="0"/>
              <a:t>Dr Jenny Macpherson, PMRP Project Manager &amp; Lizzie Croose, Mustelid Conservation Officer.</a:t>
            </a:r>
          </a:p>
        </p:txBody>
      </p:sp>
    </p:spTree>
    <p:extLst>
      <p:ext uri="{BB962C8B-B14F-4D97-AF65-F5344CB8AC3E}">
        <p14:creationId xmlns:p14="http://schemas.microsoft.com/office/powerpoint/2010/main" val="1955446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4" y="149620"/>
            <a:ext cx="56982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i="1" dirty="0">
              <a:solidFill>
                <a:schemeClr val="bg1"/>
              </a:solidFill>
              <a:latin typeface="Calibri"/>
            </a:endParaRPr>
          </a:p>
          <a:p>
            <a:pPr algn="ctr">
              <a:spcBef>
                <a:spcPct val="0"/>
              </a:spcBef>
              <a:buFontTx/>
              <a:buNone/>
            </a:pPr>
            <a:r>
              <a:rPr lang="en-GB" altLang="en-US" sz="2400" b="1" i="1" dirty="0">
                <a:solidFill>
                  <a:schemeClr val="bg1"/>
                </a:solidFill>
                <a:latin typeface="Calibri"/>
              </a:rPr>
              <a:t>Future monitoring</a:t>
            </a:r>
          </a:p>
        </p:txBody>
      </p:sp>
      <p:sp>
        <p:nvSpPr>
          <p:cNvPr id="2" name="AutoShape 2" descr="Displaying DSC_590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892572" y="6180077"/>
            <a:ext cx="7798795" cy="461665"/>
          </a:xfrm>
          <a:prstGeom prst="rect">
            <a:avLst/>
          </a:prstGeom>
          <a:noFill/>
        </p:spPr>
        <p:txBody>
          <a:bodyPr wrap="square" rtlCol="0">
            <a:spAutoFit/>
          </a:bodyPr>
          <a:lstStyle/>
          <a:p>
            <a:r>
              <a:rPr lang="en-GB" sz="2400" dirty="0"/>
              <a:t>Hair tubes, scat surveys, den boxes, camera trapping.</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73" y="1401447"/>
            <a:ext cx="7902054" cy="4666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43780"/>
            <a:ext cx="1785147" cy="2524836"/>
          </a:xfrm>
          <a:prstGeom prst="rect">
            <a:avLst/>
          </a:prstGeom>
        </p:spPr>
      </p:pic>
    </p:spTree>
    <p:extLst>
      <p:ext uri="{BB962C8B-B14F-4D97-AF65-F5344CB8AC3E}">
        <p14:creationId xmlns:p14="http://schemas.microsoft.com/office/powerpoint/2010/main" val="1624880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Ecology</a:t>
            </a:r>
          </a:p>
        </p:txBody>
      </p:sp>
      <p:sp>
        <p:nvSpPr>
          <p:cNvPr id="2" name="AutoShape 6"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8"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167" t="22500" r="32941" b="26527"/>
          <a:stretch/>
        </p:blipFill>
        <p:spPr bwMode="auto">
          <a:xfrm>
            <a:off x="637282" y="1860576"/>
            <a:ext cx="4114319" cy="438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189" y="1443780"/>
            <a:ext cx="2462357" cy="5354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261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575" y="1678675"/>
            <a:ext cx="1332031" cy="369332"/>
          </a:xfrm>
          <a:prstGeom prst="rect">
            <a:avLst/>
          </a:prstGeom>
          <a:noFill/>
        </p:spPr>
        <p:txBody>
          <a:bodyPr wrap="square" rtlCol="0">
            <a:spAutoFit/>
          </a:bodyPr>
          <a:lstStyle/>
          <a:p>
            <a:r>
              <a:rPr lang="en-GB" dirty="0"/>
              <a:t>March 2018</a:t>
            </a:r>
          </a:p>
        </p:txBody>
      </p:sp>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Ecology</a:t>
            </a:r>
          </a:p>
        </p:txBody>
      </p:sp>
      <p:sp>
        <p:nvSpPr>
          <p:cNvPr id="2" name="AutoShape 6"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8"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898" y="1926679"/>
            <a:ext cx="6666390" cy="427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7" y="1678675"/>
            <a:ext cx="9026166" cy="505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61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575" y="1678675"/>
            <a:ext cx="1332031" cy="369332"/>
          </a:xfrm>
          <a:prstGeom prst="rect">
            <a:avLst/>
          </a:prstGeom>
          <a:noFill/>
        </p:spPr>
        <p:txBody>
          <a:bodyPr wrap="square" rtlCol="0">
            <a:spAutoFit/>
          </a:bodyPr>
          <a:lstStyle/>
          <a:p>
            <a:r>
              <a:rPr lang="en-GB" dirty="0"/>
              <a:t>March 2018</a:t>
            </a:r>
          </a:p>
        </p:txBody>
      </p:sp>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Ecology</a:t>
            </a:r>
          </a:p>
        </p:txBody>
      </p:sp>
      <p:sp>
        <p:nvSpPr>
          <p:cNvPr id="2" name="AutoShape 6"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8"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68156" y="1443780"/>
            <a:ext cx="4503843" cy="3414823"/>
          </a:xfrm>
          <a:prstGeom prst="rect">
            <a:avLst/>
          </a:prstGeom>
        </p:spPr>
      </p:pic>
      <p:pic>
        <p:nvPicPr>
          <p:cNvPr id="13" name="Picture 12"/>
          <p:cNvPicPr/>
          <p:nvPr/>
        </p:nvPicPr>
        <p:blipFill>
          <a:blip r:embed="rId4">
            <a:extLst>
              <a:ext uri="{28A0092B-C50C-407E-A947-70E740481C1C}">
                <a14:useLocalDpi xmlns:a14="http://schemas.microsoft.com/office/drawing/2010/main" val="0"/>
              </a:ext>
            </a:extLst>
          </a:blip>
          <a:stretch>
            <a:fillRect/>
          </a:stretch>
        </p:blipFill>
        <p:spPr>
          <a:xfrm>
            <a:off x="4590846" y="4080680"/>
            <a:ext cx="4331538" cy="2760495"/>
          </a:xfrm>
          <a:prstGeom prst="rect">
            <a:avLst/>
          </a:prstGeom>
        </p:spPr>
      </p:pic>
      <p:sp>
        <p:nvSpPr>
          <p:cNvPr id="9" name="TextBox 8"/>
          <p:cNvSpPr txBox="1"/>
          <p:nvPr/>
        </p:nvSpPr>
        <p:spPr>
          <a:xfrm>
            <a:off x="5622878" y="2458618"/>
            <a:ext cx="3521122" cy="461665"/>
          </a:xfrm>
          <a:prstGeom prst="rect">
            <a:avLst/>
          </a:prstGeom>
          <a:noFill/>
        </p:spPr>
        <p:txBody>
          <a:bodyPr wrap="square" rtlCol="0">
            <a:spAutoFit/>
          </a:bodyPr>
          <a:lstStyle/>
          <a:p>
            <a:r>
              <a:rPr lang="en-GB" sz="2400" dirty="0"/>
              <a:t>Good neighbours!</a:t>
            </a:r>
          </a:p>
        </p:txBody>
      </p:sp>
      <p:sp>
        <p:nvSpPr>
          <p:cNvPr id="10" name="TextBox 9"/>
          <p:cNvSpPr txBox="1"/>
          <p:nvPr/>
        </p:nvSpPr>
        <p:spPr>
          <a:xfrm>
            <a:off x="1282890" y="5022376"/>
            <a:ext cx="1746913" cy="923330"/>
          </a:xfrm>
          <a:prstGeom prst="rect">
            <a:avLst/>
          </a:prstGeom>
          <a:noFill/>
        </p:spPr>
        <p:txBody>
          <a:bodyPr wrap="square" rtlCol="0">
            <a:spAutoFit/>
          </a:bodyPr>
          <a:lstStyle/>
          <a:p>
            <a:r>
              <a:rPr lang="en-GB" dirty="0" err="1"/>
              <a:t>Huw</a:t>
            </a:r>
            <a:r>
              <a:rPr lang="en-GB" dirty="0"/>
              <a:t> Denman (</a:t>
            </a:r>
            <a:r>
              <a:rPr lang="en-GB" dirty="0" err="1"/>
              <a:t>SelectFor</a:t>
            </a:r>
            <a:r>
              <a:rPr lang="en-GB" dirty="0"/>
              <a:t>), Bryn Arau </a:t>
            </a:r>
            <a:r>
              <a:rPr lang="en-GB" dirty="0" err="1"/>
              <a:t>Duon</a:t>
            </a:r>
            <a:endParaRPr lang="en-GB" dirty="0"/>
          </a:p>
        </p:txBody>
      </p:sp>
    </p:spTree>
    <p:extLst>
      <p:ext uri="{BB962C8B-B14F-4D97-AF65-F5344CB8AC3E}">
        <p14:creationId xmlns:p14="http://schemas.microsoft.com/office/powerpoint/2010/main" val="4192927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Ecology</a:t>
            </a:r>
          </a:p>
        </p:txBody>
      </p:sp>
      <p:sp>
        <p:nvSpPr>
          <p:cNvPr id="2" name="AutoShape 6"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8"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945" y="2342437"/>
            <a:ext cx="3846109" cy="360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455174"/>
            <a:ext cx="2225723" cy="333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223" y="2589379"/>
            <a:ext cx="2403284" cy="320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7974" y="1610436"/>
            <a:ext cx="5956347" cy="369332"/>
          </a:xfrm>
          <a:prstGeom prst="rect">
            <a:avLst/>
          </a:prstGeom>
          <a:noFill/>
        </p:spPr>
        <p:txBody>
          <a:bodyPr wrap="square" rtlCol="0">
            <a:spAutoFit/>
          </a:bodyPr>
          <a:lstStyle/>
          <a:p>
            <a:r>
              <a:rPr lang="en-GB" dirty="0"/>
              <a:t>Catherine </a:t>
            </a:r>
            <a:r>
              <a:rPr lang="en-GB" dirty="0" err="1"/>
              <a:t>McNicol</a:t>
            </a:r>
            <a:r>
              <a:rPr lang="en-GB" dirty="0"/>
              <a:t>, PhD candidate with University of Exeter.</a:t>
            </a:r>
          </a:p>
        </p:txBody>
      </p:sp>
    </p:spTree>
    <p:extLst>
      <p:ext uri="{BB962C8B-B14F-4D97-AF65-F5344CB8AC3E}">
        <p14:creationId xmlns:p14="http://schemas.microsoft.com/office/powerpoint/2010/main" val="1102997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25000" lnSpcReduction="20000"/>
          </a:bodyPr>
          <a:lstStyle/>
          <a:p>
            <a:endParaRPr lang="en-GB"/>
          </a:p>
        </p:txBody>
      </p:sp>
      <p:pic>
        <p:nvPicPr>
          <p:cNvPr id="9" name="Picture 2" descr="C:\Users\Dave\Desktop\Abernethy Forest\VWT field pics\2014-07-05 14 05 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 y="139361"/>
            <a:ext cx="1989699" cy="14922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4993592" y="3503536"/>
            <a:ext cx="4050349" cy="3255961"/>
          </a:xfrm>
          <a:prstGeom prst="rect">
            <a:avLst/>
          </a:prstGeom>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57368" y="4315449"/>
            <a:ext cx="3225795" cy="2444048"/>
          </a:xfrm>
          <a:prstGeom prst="rect">
            <a:avLst/>
          </a:prstGeom>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6903" y="1963069"/>
            <a:ext cx="2612520" cy="227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C:\Users\Dave\Desktop\Abernethy Forest\VWT field pics\2013-04-03 (6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38" y="1700808"/>
            <a:ext cx="1915965" cy="25546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Dave\AppData\Local\Microsoft\Windows\Temporary Internet Files\Content.Outlook\5A1TK0RM\Lizzie scat collectin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729" y="139361"/>
            <a:ext cx="2401158" cy="1800868"/>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Dave\AppData\Local\Microsoft\Windows\Temporary Internet Files\Content.Outlook\5A1TK0RM\PineMartenTeam GlenStrathfarra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2888" y="146287"/>
            <a:ext cx="4379979" cy="328498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Dave\Desktop\Abernethy Forest\VWT field pics\2014-03-25 12 11 2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0941" y="4507049"/>
            <a:ext cx="1545636"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755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Ecology</a:t>
            </a:r>
          </a:p>
        </p:txBody>
      </p:sp>
      <p:sp>
        <p:nvSpPr>
          <p:cNvPr id="2" name="AutoShape 6"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8"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223" y="2589379"/>
            <a:ext cx="2403284" cy="320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7974" y="1610436"/>
            <a:ext cx="5956347" cy="369332"/>
          </a:xfrm>
          <a:prstGeom prst="rect">
            <a:avLst/>
          </a:prstGeom>
          <a:noFill/>
        </p:spPr>
        <p:txBody>
          <a:bodyPr wrap="square" rtlCol="0">
            <a:spAutoFit/>
          </a:bodyPr>
          <a:lstStyle/>
          <a:p>
            <a:r>
              <a:rPr lang="en-GB" dirty="0"/>
              <a:t>Catherine </a:t>
            </a:r>
            <a:r>
              <a:rPr lang="en-GB" dirty="0" err="1"/>
              <a:t>McNicol</a:t>
            </a:r>
            <a:r>
              <a:rPr lang="en-GB" dirty="0"/>
              <a:t>, PhD candidate with University of Exeter.</a:t>
            </a:r>
          </a:p>
        </p:txBody>
      </p:sp>
      <p:sp>
        <p:nvSpPr>
          <p:cNvPr id="9" name="TextBox 8"/>
          <p:cNvSpPr txBox="1"/>
          <p:nvPr/>
        </p:nvSpPr>
        <p:spPr>
          <a:xfrm>
            <a:off x="450647" y="2760407"/>
            <a:ext cx="5671000" cy="2862322"/>
          </a:xfrm>
          <a:prstGeom prst="rect">
            <a:avLst/>
          </a:prstGeom>
          <a:noFill/>
        </p:spPr>
        <p:txBody>
          <a:bodyPr wrap="square" rtlCol="0">
            <a:spAutoFit/>
          </a:bodyPr>
          <a:lstStyle/>
          <a:p>
            <a:pPr algn="ctr"/>
            <a:r>
              <a:rPr lang="en-GB" sz="2000" dirty="0"/>
              <a:t>What is the mechanism behind the relationship?</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Dietary analysis; stable isotope &amp; traditional hard parts.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High resolution tracking.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Behavioural response of squirrels; landscape of fear.</a:t>
            </a:r>
          </a:p>
        </p:txBody>
      </p:sp>
    </p:spTree>
    <p:extLst>
      <p:ext uri="{BB962C8B-B14F-4D97-AF65-F5344CB8AC3E}">
        <p14:creationId xmlns:p14="http://schemas.microsoft.com/office/powerpoint/2010/main" val="1047089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Grey squirrel trapping</a:t>
            </a:r>
          </a:p>
        </p:txBody>
      </p:sp>
      <p:sp>
        <p:nvSpPr>
          <p:cNvPr id="2" name="AutoShape 6"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8"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307974" y="1809592"/>
            <a:ext cx="8153637" cy="3693319"/>
          </a:xfrm>
          <a:prstGeom prst="rect">
            <a:avLst/>
          </a:prstGeom>
          <a:noFill/>
        </p:spPr>
        <p:txBody>
          <a:bodyPr wrap="square" rtlCol="0">
            <a:spAutoFit/>
          </a:bodyPr>
          <a:lstStyle/>
          <a:p>
            <a:pPr algn="ctr"/>
            <a:r>
              <a:rPr lang="en-GB" b="1" dirty="0"/>
              <a:t>Grey squirrel trapping considerations</a:t>
            </a:r>
          </a:p>
          <a:p>
            <a:pPr algn="ctr"/>
            <a:endParaRPr lang="en-GB" b="1" dirty="0"/>
          </a:p>
          <a:p>
            <a:pPr algn="ctr"/>
            <a:endParaRPr lang="en-GB" dirty="0"/>
          </a:p>
          <a:p>
            <a:pPr marL="285750" indent="-285750">
              <a:buFont typeface="Arial" panose="020B0604020202020204" pitchFamily="34" charset="0"/>
              <a:buChar char="•"/>
            </a:pPr>
            <a:r>
              <a:rPr lang="en-GB" dirty="0"/>
              <a:t>Where there is a risk of catching red squirrels or other non-target species it is a legal requirement that traps are checked twice daily.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This is particularly important during the pine marten breeding season (March to the end of June) when there is a risk of trapping a lactating female marten.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do not want to deter you from squirrel control; if unsure, contact Jenny Macpherson at </a:t>
            </a:r>
            <a:r>
              <a:rPr lang="en-GB" dirty="0">
                <a:hlinkClick r:id="rId3"/>
              </a:rPr>
              <a:t>jennymacpherson@vwt.org.uk</a:t>
            </a:r>
            <a:endParaRPr lang="en-GB"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p:txBody>
      </p:sp>
    </p:spTree>
    <p:extLst>
      <p:ext uri="{BB962C8B-B14F-4D97-AF65-F5344CB8AC3E}">
        <p14:creationId xmlns:p14="http://schemas.microsoft.com/office/powerpoint/2010/main" val="1446985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000" b="1" dirty="0">
              <a:solidFill>
                <a:schemeClr val="bg1"/>
              </a:solidFill>
              <a:latin typeface="Calibri"/>
            </a:endParaRPr>
          </a:p>
          <a:p>
            <a:pPr algn="ctr">
              <a:spcBef>
                <a:spcPct val="0"/>
              </a:spcBef>
              <a:buFontTx/>
              <a:buNone/>
            </a:pPr>
            <a:r>
              <a:rPr lang="en-GB" altLang="en-US" sz="2400" b="1" i="1" dirty="0">
                <a:solidFill>
                  <a:schemeClr val="bg1"/>
                </a:solidFill>
                <a:latin typeface="Calibri"/>
              </a:rPr>
              <a:t>Grey squirrel trapping</a:t>
            </a:r>
          </a:p>
        </p:txBody>
      </p:sp>
      <p:sp>
        <p:nvSpPr>
          <p:cNvPr id="2" name="AutoShape 6"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8" descr="https://mail.google.com/mail/u/0/?ui=2&amp;ik=9a989795a1&amp;view=fimg&amp;th=15f67720c1dbfd62&amp;attid=0.1.1&amp;disp=emb&amp;attbid=ANGjdJ9_d0nwTV_3cEMeZh3UyybUOtZLcsno5lDfbIlFOK1y8Tj1FwhkGWH47hB0-VRQfs1tB-vKilCaac5BOtgewlTMZB-ccq_BYu0Izd9Jf_gcvW5mAVQe8Ei6VaE&amp;sz=s0-l75-ft&amp;ats=1509269110294&amp;rm=15f67720c1dbfd62&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307974" y="1809592"/>
            <a:ext cx="8153637" cy="5078313"/>
          </a:xfrm>
          <a:prstGeom prst="rect">
            <a:avLst/>
          </a:prstGeom>
          <a:noFill/>
        </p:spPr>
        <p:txBody>
          <a:bodyPr wrap="square" rtlCol="0">
            <a:spAutoFit/>
          </a:bodyPr>
          <a:lstStyle/>
          <a:p>
            <a:pPr algn="ctr"/>
            <a:r>
              <a:rPr lang="en-GB" b="1" dirty="0"/>
              <a:t>What to do if you accidently trap a pine marten.</a:t>
            </a:r>
          </a:p>
          <a:p>
            <a:pPr algn="ctr"/>
            <a:endParaRPr lang="en-GB" dirty="0"/>
          </a:p>
          <a:p>
            <a:pPr marL="285750" indent="-285750">
              <a:buFont typeface="Arial" panose="020B0604020202020204" pitchFamily="34" charset="0"/>
              <a:buChar char="•"/>
            </a:pPr>
            <a:r>
              <a:rPr lang="en-GB" dirty="0"/>
              <a:t>Please try to contact Jenny Macpherson immediately on 07584 415760, particularly if the animal has a radio collar 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Otherwise, take a photo if possible and release the marten: put on thick (i.e. gardening) gloves to protect against being bitten and then carefully prop open the trap door with a stick or cable tie and move away from the trap until the animal has left.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If you trap a marten during the breeding season, could you please close down any traps in the area and move them, or stop trapping in that area until July.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Please report any marten sightings or captures to The Vincent Wildlife Trust enquiries@vwt.org.uk; Tel: 01531 636441. </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p:txBody>
      </p:sp>
    </p:spTree>
    <p:extLst>
      <p:ext uri="{BB962C8B-B14F-4D97-AF65-F5344CB8AC3E}">
        <p14:creationId xmlns:p14="http://schemas.microsoft.com/office/powerpoint/2010/main" val="3967812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6713984"/>
            <a:ext cx="9144000" cy="144016"/>
          </a:xfrm>
        </p:spPr>
        <p:txBody>
          <a:bodyPr>
            <a:normAutofit fontScale="25000" lnSpcReduction="20000"/>
          </a:bodyPr>
          <a:lstStyle/>
          <a:p>
            <a:r>
              <a:rPr lang="en-GB" dirty="0"/>
              <a:t>Research  Education Conservation </a:t>
            </a:r>
          </a:p>
          <a:p>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272309"/>
            <a:ext cx="3288792" cy="1156716"/>
          </a:xfrm>
          <a:prstGeom prst="rect">
            <a:avLst/>
          </a:prstGeom>
        </p:spPr>
      </p:pic>
      <p:sp>
        <p:nvSpPr>
          <p:cNvPr id="7" name="Rectangle 2"/>
          <p:cNvSpPr txBox="1">
            <a:spLocks noChangeArrowheads="1"/>
          </p:cNvSpPr>
          <p:nvPr/>
        </p:nvSpPr>
        <p:spPr bwMode="auto">
          <a:xfrm>
            <a:off x="0" y="272309"/>
            <a:ext cx="501357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1800" b="1" dirty="0">
              <a:solidFill>
                <a:prstClr val="black"/>
              </a:solidFill>
              <a:latin typeface="Bauhaus Medium" pitchFamily="34" charset="0"/>
            </a:endParaRPr>
          </a:p>
          <a:p>
            <a:pPr algn="ctr">
              <a:spcBef>
                <a:spcPct val="0"/>
              </a:spcBef>
              <a:buFontTx/>
              <a:buNone/>
            </a:pPr>
            <a:r>
              <a:rPr lang="en-GB" altLang="en-US" sz="2000" b="1" i="1" dirty="0">
                <a:solidFill>
                  <a:prstClr val="black"/>
                </a:solidFill>
                <a:latin typeface="Bauhaus Medium" pitchFamily="34" charset="0"/>
              </a:rPr>
              <a:t>Key support</a:t>
            </a:r>
          </a:p>
        </p:txBody>
      </p:sp>
      <p:pic>
        <p:nvPicPr>
          <p:cNvPr id="8" name="Picture 2" descr="C:\Users\Dave\Desktop\Abernethy Forest\VWT field pics\PM Photos from A. Achterberg, Dutch MamSoc\PM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685" y="1916832"/>
            <a:ext cx="6963350" cy="46249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416" y="1499216"/>
            <a:ext cx="7675887" cy="145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087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590C"/>
        </a:soli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16550" y="2179457"/>
            <a:ext cx="8147483" cy="607861"/>
          </a:xfrm>
          <a:prstGeom prst="rect">
            <a:avLst/>
          </a:prstGeom>
        </p:spPr>
        <p:txBody>
          <a:bodyPr/>
          <a:lstStyle/>
          <a:p>
            <a:pPr marL="0" indent="0" algn="l">
              <a:buNone/>
            </a:pPr>
            <a:r>
              <a:rPr lang="en-US" sz="2000" spc="100" dirty="0">
                <a:solidFill>
                  <a:schemeClr val="bg1"/>
                </a:solidFill>
                <a:latin typeface="Arial"/>
                <a:cs typeface="Arial"/>
              </a:rPr>
              <a:t>Contact information</a:t>
            </a:r>
          </a:p>
          <a:p>
            <a:pPr marL="0" indent="0" algn="l">
              <a:buNone/>
            </a:pPr>
            <a:endParaRPr lang="en-US" sz="2000" spc="100" dirty="0">
              <a:solidFill>
                <a:schemeClr val="bg1"/>
              </a:solidFill>
            </a:endParaRPr>
          </a:p>
          <a:p>
            <a:pPr marL="0" indent="0" algn="l">
              <a:buNone/>
            </a:pPr>
            <a:endParaRPr lang="en-US" sz="2000" spc="100" dirty="0">
              <a:solidFill>
                <a:schemeClr val="bg1"/>
              </a:solidFill>
              <a:latin typeface="Verdana"/>
            </a:endParaRPr>
          </a:p>
          <a:p>
            <a:pPr marL="0" indent="0" algn="l">
              <a:buNone/>
            </a:pPr>
            <a:endParaRPr lang="en-US" sz="2000" spc="100" dirty="0">
              <a:solidFill>
                <a:schemeClr val="bg1"/>
              </a:solidFill>
            </a:endParaRPr>
          </a:p>
          <a:p>
            <a:pPr marL="0" indent="0" algn="l">
              <a:buNone/>
            </a:pPr>
            <a:endParaRPr lang="en-US" sz="2000" spc="100" dirty="0">
              <a:solidFill>
                <a:schemeClr val="bg1"/>
              </a:solidFill>
              <a:latin typeface="Verdana"/>
            </a:endParaRPr>
          </a:p>
          <a:p>
            <a:pPr marL="0" indent="0" algn="l">
              <a:buNone/>
            </a:pPr>
            <a:endParaRPr lang="en-US" sz="2000" spc="100" dirty="0">
              <a:solidFill>
                <a:schemeClr val="bg1"/>
              </a:solidFill>
              <a:latin typeface="Verdana"/>
            </a:endParaRPr>
          </a:p>
        </p:txBody>
      </p:sp>
      <p:pic>
        <p:nvPicPr>
          <p:cNvPr id="8" name="Picture 7"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710" y="463012"/>
            <a:ext cx="2564931" cy="1222419"/>
          </a:xfrm>
          <a:prstGeom prst="rect">
            <a:avLst/>
          </a:prstGeom>
        </p:spPr>
      </p:pic>
      <p:sp>
        <p:nvSpPr>
          <p:cNvPr id="2" name="TextBox 1"/>
          <p:cNvSpPr txBox="1"/>
          <p:nvPr/>
        </p:nvSpPr>
        <p:spPr>
          <a:xfrm>
            <a:off x="416550" y="2706038"/>
            <a:ext cx="7958666" cy="860748"/>
          </a:xfrm>
          <a:prstGeom prst="rect">
            <a:avLst/>
          </a:prstGeom>
          <a:noFill/>
        </p:spPr>
        <p:txBody>
          <a:bodyPr wrap="square" rtlCol="0">
            <a:spAutoFit/>
          </a:bodyPr>
          <a:lstStyle/>
          <a:p>
            <a:pPr>
              <a:lnSpc>
                <a:spcPct val="120000"/>
              </a:lnSpc>
            </a:pPr>
            <a:r>
              <a:rPr lang="en-US" sz="1400" spc="100" dirty="0">
                <a:solidFill>
                  <a:prstClr val="white"/>
                </a:solidFill>
                <a:latin typeface="Arial"/>
                <a:cs typeface="Arial"/>
              </a:rPr>
              <a:t>Email: </a:t>
            </a:r>
            <a:r>
              <a:rPr lang="en-US" sz="1400" dirty="0">
                <a:solidFill>
                  <a:prstClr val="white"/>
                </a:solidFill>
                <a:latin typeface="Arial"/>
                <a:cs typeface="Arial"/>
                <a:hlinkClick r:id="rId3"/>
              </a:rPr>
              <a:t>davidbavin@vwt.org.uk</a:t>
            </a:r>
            <a:r>
              <a:rPr lang="en-US" sz="1400" dirty="0">
                <a:solidFill>
                  <a:prstClr val="white"/>
                </a:solidFill>
                <a:latin typeface="Arial"/>
                <a:cs typeface="Arial"/>
              </a:rPr>
              <a:t> / jennymacpherson@vwt.org.uk</a:t>
            </a:r>
          </a:p>
          <a:p>
            <a:pPr>
              <a:lnSpc>
                <a:spcPct val="120000"/>
              </a:lnSpc>
            </a:pPr>
            <a:r>
              <a:rPr lang="en-US" sz="1400" spc="100" dirty="0">
                <a:solidFill>
                  <a:prstClr val="white"/>
                </a:solidFill>
                <a:latin typeface="Arial"/>
                <a:cs typeface="Arial"/>
              </a:rPr>
              <a:t>Phone: </a:t>
            </a:r>
            <a:r>
              <a:rPr lang="en-US" sz="1400" dirty="0">
                <a:solidFill>
                  <a:prstClr val="white"/>
                </a:solidFill>
                <a:latin typeface="Arial"/>
                <a:cs typeface="Arial"/>
              </a:rPr>
              <a:t>07794 985350 (DB), 01531 636441 (</a:t>
            </a:r>
            <a:r>
              <a:rPr lang="en-US" sz="1400" dirty="0" err="1">
                <a:solidFill>
                  <a:prstClr val="white"/>
                </a:solidFill>
                <a:latin typeface="Arial"/>
                <a:cs typeface="Arial"/>
              </a:rPr>
              <a:t>Bronsil</a:t>
            </a:r>
            <a:r>
              <a:rPr lang="en-US" sz="1400" dirty="0">
                <a:solidFill>
                  <a:prstClr val="white"/>
                </a:solidFill>
                <a:latin typeface="Arial"/>
                <a:cs typeface="Arial"/>
              </a:rPr>
              <a:t> office)</a:t>
            </a:r>
          </a:p>
          <a:p>
            <a:pPr>
              <a:lnSpc>
                <a:spcPct val="120000"/>
              </a:lnSpc>
            </a:pPr>
            <a:r>
              <a:rPr lang="en-US" sz="1400" spc="100" dirty="0">
                <a:solidFill>
                  <a:prstClr val="white"/>
                </a:solidFill>
                <a:latin typeface="Arial"/>
                <a:cs typeface="Arial"/>
              </a:rPr>
              <a:t>Website: </a:t>
            </a:r>
            <a:r>
              <a:rPr lang="en-US" sz="1400" dirty="0">
                <a:solidFill>
                  <a:prstClr val="white"/>
                </a:solidFill>
                <a:latin typeface="Arial"/>
                <a:cs typeface="Arial"/>
              </a:rPr>
              <a:t>pine-marten-recovery-project.org.uk</a:t>
            </a:r>
          </a:p>
        </p:txBody>
      </p:sp>
      <p:sp>
        <p:nvSpPr>
          <p:cNvPr id="9" name="TextBox 8"/>
          <p:cNvSpPr txBox="1"/>
          <p:nvPr/>
        </p:nvSpPr>
        <p:spPr>
          <a:xfrm>
            <a:off x="995256" y="3850889"/>
            <a:ext cx="3744806" cy="292388"/>
          </a:xfrm>
          <a:prstGeom prst="rect">
            <a:avLst/>
          </a:prstGeom>
          <a:noFill/>
        </p:spPr>
        <p:txBody>
          <a:bodyPr wrap="square" rtlCol="0">
            <a:spAutoFit/>
          </a:bodyPr>
          <a:lstStyle/>
          <a:p>
            <a:r>
              <a:rPr lang="en-US" sz="1300" dirty="0">
                <a:solidFill>
                  <a:prstClr val="white"/>
                </a:solidFill>
                <a:latin typeface="Arial"/>
                <a:cs typeface="Arial"/>
              </a:rPr>
              <a:t>facebook.com/VincentWildlifeTrust</a:t>
            </a:r>
          </a:p>
        </p:txBody>
      </p:sp>
      <p:sp>
        <p:nvSpPr>
          <p:cNvPr id="10" name="TextBox 9"/>
          <p:cNvSpPr txBox="1"/>
          <p:nvPr/>
        </p:nvSpPr>
        <p:spPr>
          <a:xfrm>
            <a:off x="1014740" y="4342979"/>
            <a:ext cx="3744806" cy="292388"/>
          </a:xfrm>
          <a:prstGeom prst="rect">
            <a:avLst/>
          </a:prstGeom>
          <a:noFill/>
        </p:spPr>
        <p:txBody>
          <a:bodyPr wrap="square" rtlCol="0">
            <a:spAutoFit/>
          </a:bodyPr>
          <a:lstStyle/>
          <a:p>
            <a:r>
              <a:rPr lang="en-US" sz="1300" dirty="0">
                <a:solidFill>
                  <a:prstClr val="white"/>
                </a:solidFill>
                <a:latin typeface="Arial"/>
                <a:cs typeface="Arial"/>
              </a:rPr>
              <a:t>twitter.com/vincentwildlife</a:t>
            </a:r>
          </a:p>
        </p:txBody>
      </p:sp>
      <p:sp>
        <p:nvSpPr>
          <p:cNvPr id="11" name="TextBox 10"/>
          <p:cNvSpPr txBox="1"/>
          <p:nvPr/>
        </p:nvSpPr>
        <p:spPr>
          <a:xfrm>
            <a:off x="4825576" y="3852468"/>
            <a:ext cx="3744806" cy="292388"/>
          </a:xfrm>
          <a:prstGeom prst="rect">
            <a:avLst/>
          </a:prstGeom>
          <a:noFill/>
        </p:spPr>
        <p:txBody>
          <a:bodyPr wrap="square" rtlCol="0">
            <a:spAutoFit/>
          </a:bodyPr>
          <a:lstStyle/>
          <a:p>
            <a:r>
              <a:rPr lang="en-US" sz="1300" dirty="0">
                <a:solidFill>
                  <a:prstClr val="white"/>
                </a:solidFill>
                <a:latin typeface="Arial"/>
                <a:cs typeface="Arial"/>
              </a:rPr>
              <a:t>instagram.com/vincentwildlifetrust</a:t>
            </a:r>
          </a:p>
        </p:txBody>
      </p:sp>
      <p:pic>
        <p:nvPicPr>
          <p:cNvPr id="13" name="Picture 12" descr="facebook cop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075" y="3806329"/>
            <a:ext cx="383977" cy="383977"/>
          </a:xfrm>
          <a:prstGeom prst="rect">
            <a:avLst/>
          </a:prstGeom>
        </p:spPr>
      </p:pic>
      <p:pic>
        <p:nvPicPr>
          <p:cNvPr id="14" name="Picture 13" descr="twitter cop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075" y="4307465"/>
            <a:ext cx="383977" cy="383977"/>
          </a:xfrm>
          <a:prstGeom prst="rect">
            <a:avLst/>
          </a:prstGeom>
        </p:spPr>
      </p:pic>
      <p:pic>
        <p:nvPicPr>
          <p:cNvPr id="15" name="Picture 14" descr="Instagram cop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0395" y="3809969"/>
            <a:ext cx="383977" cy="383977"/>
          </a:xfrm>
          <a:prstGeom prst="rect">
            <a:avLst/>
          </a:prstGeom>
        </p:spPr>
      </p:pic>
      <p:sp>
        <p:nvSpPr>
          <p:cNvPr id="19" name="TextBox 18"/>
          <p:cNvSpPr txBox="1"/>
          <p:nvPr/>
        </p:nvSpPr>
        <p:spPr>
          <a:xfrm>
            <a:off x="4825576" y="4380444"/>
            <a:ext cx="4607570" cy="292388"/>
          </a:xfrm>
          <a:prstGeom prst="rect">
            <a:avLst/>
          </a:prstGeom>
          <a:noFill/>
        </p:spPr>
        <p:txBody>
          <a:bodyPr wrap="square" rtlCol="0">
            <a:spAutoFit/>
          </a:bodyPr>
          <a:lstStyle/>
          <a:p>
            <a:r>
              <a:rPr lang="en-US" sz="1300" dirty="0">
                <a:solidFill>
                  <a:prstClr val="white"/>
                </a:solidFill>
                <a:latin typeface="Arial"/>
                <a:cs typeface="Arial"/>
              </a:rPr>
              <a:t>linkedin.com/company/the-vincent-wildlife-trust</a:t>
            </a:r>
          </a:p>
        </p:txBody>
      </p:sp>
      <p:pic>
        <p:nvPicPr>
          <p:cNvPr id="21" name="Picture 20" descr="linkedin copy.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90395" y="4307465"/>
            <a:ext cx="383977" cy="383977"/>
          </a:xfrm>
          <a:prstGeom prst="rect">
            <a:avLst/>
          </a:prstGeom>
        </p:spPr>
      </p:pic>
      <p:cxnSp>
        <p:nvCxnSpPr>
          <p:cNvPr id="27" name="Straight Connector 26"/>
          <p:cNvCxnSpPr/>
          <p:nvPr/>
        </p:nvCxnSpPr>
        <p:spPr>
          <a:xfrm>
            <a:off x="545249" y="5130731"/>
            <a:ext cx="8161871" cy="0"/>
          </a:xfrm>
          <a:prstGeom prst="line">
            <a:avLst/>
          </a:prstGeom>
          <a:ln w="381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45248" y="5487884"/>
            <a:ext cx="8161871" cy="783804"/>
          </a:xfrm>
          <a:prstGeom prst="rect">
            <a:avLst/>
          </a:prstGeom>
          <a:noFill/>
        </p:spPr>
        <p:txBody>
          <a:bodyPr wrap="square" rtlCol="0">
            <a:spAutoFit/>
          </a:bodyPr>
          <a:lstStyle/>
          <a:p>
            <a:pPr>
              <a:lnSpc>
                <a:spcPct val="110000"/>
              </a:lnSpc>
            </a:pPr>
            <a:r>
              <a:rPr lang="en-US" sz="1100" dirty="0">
                <a:solidFill>
                  <a:prstClr val="white"/>
                </a:solidFill>
                <a:latin typeface="Arial"/>
                <a:cs typeface="Arial"/>
              </a:rPr>
              <a:t>© 2016 The Vincent Wildlife Trust</a:t>
            </a:r>
          </a:p>
          <a:p>
            <a:pPr>
              <a:lnSpc>
                <a:spcPct val="110000"/>
              </a:lnSpc>
            </a:pPr>
            <a:endParaRPr lang="en-US" sz="1000" dirty="0">
              <a:solidFill>
                <a:prstClr val="white"/>
              </a:solidFill>
              <a:latin typeface="Arial"/>
              <a:cs typeface="Arial"/>
            </a:endParaRPr>
          </a:p>
          <a:p>
            <a:pPr>
              <a:lnSpc>
                <a:spcPct val="110000"/>
              </a:lnSpc>
            </a:pPr>
            <a:r>
              <a:rPr lang="en-US" sz="1000" dirty="0">
                <a:solidFill>
                  <a:prstClr val="white"/>
                </a:solidFill>
                <a:latin typeface="Arial"/>
                <a:cs typeface="Arial"/>
              </a:rPr>
              <a:t>Charitable Company Limited by Guarantee. Registered in England No. 05598716 Registered Charity No. 1112100 (England), SCO43066 (Scotland), DCHY00019 (Ireland)</a:t>
            </a:r>
          </a:p>
        </p:txBody>
      </p:sp>
      <p:cxnSp>
        <p:nvCxnSpPr>
          <p:cNvPr id="31" name="Straight Connector 30"/>
          <p:cNvCxnSpPr/>
          <p:nvPr/>
        </p:nvCxnSpPr>
        <p:spPr>
          <a:xfrm>
            <a:off x="535088" y="1920171"/>
            <a:ext cx="8161871" cy="0"/>
          </a:xfrm>
          <a:prstGeom prst="line">
            <a:avLst/>
          </a:prstGeom>
          <a:ln w="38100" cmpd="sng">
            <a:solidFill>
              <a:srgbClr val="9BC3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7998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6713984"/>
            <a:ext cx="9144000" cy="144016"/>
          </a:xfrm>
        </p:spPr>
        <p:txBody>
          <a:bodyPr>
            <a:normAutofit fontScale="25000" lnSpcReduction="20000"/>
          </a:bodyPr>
          <a:lstStyle/>
          <a:p>
            <a:pPr lvl="0">
              <a:defRPr/>
            </a:pPr>
            <a:r>
              <a:rPr lang="en-GB" dirty="0">
                <a:solidFill>
                  <a:prstClr val="black"/>
                </a:solidFill>
              </a:rPr>
              <a:t>Research  Education Conservation </a:t>
            </a:r>
          </a:p>
        </p:txBody>
      </p:sp>
      <p:sp>
        <p:nvSpPr>
          <p:cNvPr id="11269" name="Rectangle 2"/>
          <p:cNvSpPr txBox="1">
            <a:spLocks noChangeArrowheads="1"/>
          </p:cNvSpPr>
          <p:nvPr/>
        </p:nvSpPr>
        <p:spPr bwMode="auto">
          <a:xfrm>
            <a:off x="-9525" y="323850"/>
            <a:ext cx="501357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GB" altLang="en-US" sz="2400" b="1" dirty="0">
              <a:solidFill>
                <a:prstClr val="black"/>
              </a:solidFill>
              <a:latin typeface="Bauhaus Medium"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71463"/>
            <a:ext cx="32924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bwMode="auto">
          <a:xfrm>
            <a:off x="395536" y="251151"/>
            <a:ext cx="45365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2000" dirty="0">
                <a:solidFill>
                  <a:prstClr val="black"/>
                </a:solidFill>
                <a:latin typeface="+mn-lt"/>
              </a:rPr>
              <a:t>Pine Marten Recovery Project</a:t>
            </a:r>
            <a:br>
              <a:rPr lang="en-GB" altLang="en-US" sz="2400" b="1" dirty="0">
                <a:solidFill>
                  <a:prstClr val="black"/>
                </a:solidFill>
                <a:latin typeface="+mn-lt"/>
              </a:rPr>
            </a:br>
            <a:r>
              <a:rPr lang="en-GB" altLang="en-US" sz="2400" b="1" dirty="0">
                <a:solidFill>
                  <a:prstClr val="black"/>
                </a:solidFill>
                <a:latin typeface="+mn-lt"/>
              </a:rPr>
              <a:t>Feasibility Study</a:t>
            </a:r>
          </a:p>
        </p:txBody>
      </p:sp>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708" y="1700808"/>
            <a:ext cx="349989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p:nvPr/>
        </p:nvPicPr>
        <p:blipFill>
          <a:blip r:embed="rId4"/>
          <a:stretch>
            <a:fillRect/>
          </a:stretch>
        </p:blipFill>
        <p:spPr>
          <a:xfrm>
            <a:off x="474229" y="1700808"/>
            <a:ext cx="3500213" cy="4612229"/>
          </a:xfrm>
          <a:prstGeom prst="rect">
            <a:avLst/>
          </a:prstGeom>
          <a:ln>
            <a:solidFill>
              <a:schemeClr val="tx1"/>
            </a:solidFill>
          </a:ln>
        </p:spPr>
      </p:pic>
      <p:sp>
        <p:nvSpPr>
          <p:cNvPr id="3" name="Striped Right Arrow 2"/>
          <p:cNvSpPr/>
          <p:nvPr/>
        </p:nvSpPr>
        <p:spPr>
          <a:xfrm>
            <a:off x="4135272" y="3589361"/>
            <a:ext cx="968991" cy="75062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392093" y="6344652"/>
            <a:ext cx="4457811" cy="369332"/>
          </a:xfrm>
          <a:prstGeom prst="rect">
            <a:avLst/>
          </a:prstGeom>
          <a:noFill/>
        </p:spPr>
        <p:txBody>
          <a:bodyPr wrap="square" rtlCol="0">
            <a:spAutoFit/>
          </a:bodyPr>
          <a:lstStyle/>
          <a:p>
            <a:r>
              <a:rPr lang="en-GB" dirty="0"/>
              <a:t>Jordan, N. The Vincent Wildlife Trust. 2011.</a:t>
            </a:r>
          </a:p>
        </p:txBody>
      </p:sp>
    </p:spTree>
    <p:extLst>
      <p:ext uri="{BB962C8B-B14F-4D97-AF65-F5344CB8AC3E}">
        <p14:creationId xmlns:p14="http://schemas.microsoft.com/office/powerpoint/2010/main" val="84309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25000" lnSpcReduction="20000"/>
          </a:bodyPr>
          <a:lstStyle/>
          <a:p>
            <a:pPr lvl="0">
              <a:defRPr/>
            </a:pPr>
            <a:r>
              <a:rPr lang="en-GB" dirty="0">
                <a:solidFill>
                  <a:prstClr val="black"/>
                </a:solidFill>
              </a:rPr>
              <a:t>Research  Education Conservation </a:t>
            </a:r>
          </a:p>
          <a:p>
            <a:pPr>
              <a:defRPr/>
            </a:pPr>
            <a:r>
              <a:rPr lang="en-GB" dirty="0"/>
              <a:t> </a:t>
            </a:r>
          </a:p>
        </p:txBody>
      </p:sp>
      <p:sp>
        <p:nvSpPr>
          <p:cNvPr id="3" name="Rectangle 3"/>
          <p:cNvSpPr txBox="1">
            <a:spLocks noChangeArrowheads="1"/>
          </p:cNvSpPr>
          <p:nvPr/>
        </p:nvSpPr>
        <p:spPr bwMode="auto">
          <a:xfrm>
            <a:off x="4860032" y="1969885"/>
            <a:ext cx="3744416" cy="2952328"/>
          </a:xfrm>
          <a:prstGeom prst="rect">
            <a:avLst/>
          </a:prstGeom>
          <a:noFill/>
          <a:ln>
            <a:noFill/>
          </a:ln>
        </p:spPr>
        <p:txBody>
          <a:bodyPr>
            <a:normAutofit/>
          </a:bodyPr>
          <a:lstStyle>
            <a:lvl1pPr marL="0" indent="0" algn="l" rtl="0" eaLnBrk="0" fontAlgn="base" hangingPunct="0">
              <a:spcBef>
                <a:spcPct val="20000"/>
              </a:spcBef>
              <a:spcAft>
                <a:spcPct val="0"/>
              </a:spcAft>
              <a:buFont typeface="Arial" charset="0"/>
              <a:buNone/>
              <a:defRPr sz="3600" kern="1200">
                <a:solidFill>
                  <a:schemeClr val="tx1"/>
                </a:solidFill>
                <a:latin typeface="Arial" pitchFamily="34" charset="0"/>
                <a:ea typeface="+mn-ea"/>
                <a:cs typeface="Arial" pitchFamily="34"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endParaRPr lang="en-GB" sz="2400" dirty="0">
              <a:solidFill>
                <a:prstClr val="black"/>
              </a:solidFill>
              <a:latin typeface="+mn-lt"/>
            </a:endParaRPr>
          </a:p>
          <a:p>
            <a:pPr>
              <a:defRPr/>
            </a:pPr>
            <a:r>
              <a:rPr lang="en-GB" sz="2400" dirty="0">
                <a:solidFill>
                  <a:prstClr val="black"/>
                </a:solidFill>
                <a:latin typeface="+mn-lt"/>
              </a:rPr>
              <a:t>3 PRRs prioritised for field surveys and stakeholder engagement in 2014-15</a:t>
            </a:r>
          </a:p>
          <a:p>
            <a:pPr>
              <a:defRPr/>
            </a:pPr>
            <a:endParaRPr lang="en-GB" sz="2400" dirty="0">
              <a:solidFill>
                <a:prstClr val="black"/>
              </a:solidFill>
              <a:latin typeface="+mn-lt"/>
            </a:endParaRPr>
          </a:p>
          <a:p>
            <a:pPr>
              <a:defRPr/>
            </a:pPr>
            <a:r>
              <a:rPr lang="en-GB" sz="2400" dirty="0">
                <a:solidFill>
                  <a:prstClr val="black"/>
                </a:solidFill>
                <a:latin typeface="+mn-lt"/>
              </a:rPr>
              <a:t>North Ceredigion chosen</a:t>
            </a:r>
          </a:p>
          <a:p>
            <a:pPr>
              <a:defRPr/>
            </a:pPr>
            <a:endParaRPr lang="en-GB" sz="3200" dirty="0">
              <a:solidFill>
                <a:prstClr val="black"/>
              </a:solidFill>
              <a:latin typeface="Trebuchet MS" pitchFamily="34" charset="0"/>
            </a:endParaRPr>
          </a:p>
          <a:p>
            <a:pPr>
              <a:defRPr/>
            </a:pPr>
            <a:endParaRPr lang="en-GB" sz="3200" dirty="0">
              <a:solidFill>
                <a:prstClr val="black"/>
              </a:solidFill>
              <a:latin typeface="Trebuchet MS"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93543"/>
            <a:ext cx="32924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742" r="48814" b="37044"/>
          <a:stretch/>
        </p:blipFill>
        <p:spPr bwMode="auto">
          <a:xfrm>
            <a:off x="395536" y="1969885"/>
            <a:ext cx="3854003" cy="3947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475656" y="2780928"/>
            <a:ext cx="2219316" cy="2016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847" y="1891197"/>
            <a:ext cx="4129150" cy="410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txBox="1">
            <a:spLocks noChangeArrowheads="1"/>
          </p:cNvSpPr>
          <p:nvPr/>
        </p:nvSpPr>
        <p:spPr bwMode="auto">
          <a:xfrm>
            <a:off x="395536" y="251151"/>
            <a:ext cx="45365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2000" dirty="0">
                <a:solidFill>
                  <a:prstClr val="black"/>
                </a:solidFill>
                <a:latin typeface="+mn-lt"/>
              </a:rPr>
              <a:t>Pine Marten Recovery Project</a:t>
            </a:r>
            <a:br>
              <a:rPr lang="en-GB" altLang="en-US" sz="2400" b="1" dirty="0">
                <a:solidFill>
                  <a:prstClr val="black"/>
                </a:solidFill>
                <a:latin typeface="+mn-lt"/>
              </a:rPr>
            </a:br>
            <a:r>
              <a:rPr lang="en-GB" altLang="en-US" sz="2400" b="1" dirty="0">
                <a:solidFill>
                  <a:prstClr val="black"/>
                </a:solidFill>
                <a:latin typeface="+mn-lt"/>
              </a:rPr>
              <a:t>Feasibility Study</a:t>
            </a:r>
          </a:p>
        </p:txBody>
      </p:sp>
    </p:spTree>
    <p:extLst>
      <p:ext uri="{BB962C8B-B14F-4D97-AF65-F5344CB8AC3E}">
        <p14:creationId xmlns:p14="http://schemas.microsoft.com/office/powerpoint/2010/main" val="46081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9112"/>
            <a:ext cx="5342467" cy="1643527"/>
          </a:xfrm>
          <a:prstGeom prst="rect">
            <a:avLst/>
          </a:prstGeom>
          <a:noFill/>
        </p:spPr>
        <p:txBody>
          <a:bodyPr wrap="square" rtlCol="0">
            <a:spAutoFit/>
          </a:bodyPr>
          <a:lstStyle/>
          <a:p>
            <a:pPr>
              <a:lnSpc>
                <a:spcPct val="120000"/>
              </a:lnSpc>
            </a:pPr>
            <a:endParaRPr lang="en-GB" altLang="en-US" sz="2400" b="1" i="1" dirty="0">
              <a:solidFill>
                <a:schemeClr val="bg1"/>
              </a:solidFill>
            </a:endParaRPr>
          </a:p>
          <a:p>
            <a:pPr>
              <a:lnSpc>
                <a:spcPct val="120000"/>
              </a:lnSpc>
            </a:pPr>
            <a:r>
              <a:rPr lang="en-GB" altLang="en-US" sz="2400" b="1" i="1" dirty="0">
                <a:solidFill>
                  <a:schemeClr val="bg1"/>
                </a:solidFill>
              </a:rPr>
              <a:t>Translocation</a:t>
            </a:r>
          </a:p>
          <a:p>
            <a:pPr>
              <a:lnSpc>
                <a:spcPct val="120000"/>
              </a:lnSpc>
            </a:pPr>
            <a:endParaRPr lang="en-US" spc="100" dirty="0">
              <a:solidFill>
                <a:srgbClr val="FFFFFF"/>
              </a:solidFill>
              <a:latin typeface="Arial"/>
              <a:cs typeface="Arial"/>
            </a:endParaRPr>
          </a:p>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5978" y="2445354"/>
            <a:ext cx="3987800" cy="307777"/>
          </a:xfrm>
          <a:prstGeom prst="rect">
            <a:avLst/>
          </a:prstGeom>
          <a:noFill/>
        </p:spPr>
        <p:txBody>
          <a:bodyPr wrap="square" rtlCol="0">
            <a:spAutoFit/>
          </a:bodyPr>
          <a:lstStyle/>
          <a:p>
            <a:pPr marL="285750" indent="-285750">
              <a:buFont typeface="Arial"/>
              <a:buChar char="•"/>
            </a:pPr>
            <a:endParaRPr lang="en-US" sz="1400" dirty="0">
              <a:solidFill>
                <a:schemeClr val="tx1">
                  <a:lumMod val="75000"/>
                  <a:lumOff val="25000"/>
                </a:schemeClr>
              </a:solidFill>
              <a:latin typeface="Trebuchet MS"/>
              <a:cs typeface="Trebuchet MS"/>
            </a:endParaRPr>
          </a:p>
        </p:txBody>
      </p:sp>
      <p:sp>
        <p:nvSpPr>
          <p:cNvPr id="10" name="TextBox 9"/>
          <p:cNvSpPr txBox="1"/>
          <p:nvPr/>
        </p:nvSpPr>
        <p:spPr>
          <a:xfrm>
            <a:off x="3983123" y="1506635"/>
            <a:ext cx="4896544" cy="2185214"/>
          </a:xfrm>
          <a:prstGeom prst="rect">
            <a:avLst/>
          </a:prstGeom>
          <a:noFill/>
        </p:spPr>
        <p:txBody>
          <a:bodyPr wrap="square" rtlCol="0">
            <a:spAutoFit/>
          </a:bodyPr>
          <a:lstStyle/>
          <a:p>
            <a:r>
              <a:rPr lang="en-GB" i="1" dirty="0">
                <a:solidFill>
                  <a:prstClr val="black"/>
                </a:solidFill>
              </a:rPr>
              <a:t>      </a:t>
            </a:r>
          </a:p>
          <a:p>
            <a:pPr marL="342900" indent="-342900">
              <a:buFont typeface="Arial" panose="020B0604020202020204" pitchFamily="34" charset="0"/>
              <a:buChar char="•"/>
            </a:pPr>
            <a:r>
              <a:rPr lang="en-GB" sz="2000" dirty="0">
                <a:solidFill>
                  <a:prstClr val="black"/>
                </a:solidFill>
              </a:rPr>
              <a:t>51 martens translocated from Scotland from 2015 - 2017</a:t>
            </a:r>
          </a:p>
          <a:p>
            <a:r>
              <a:rPr lang="en-GB" sz="2000" dirty="0">
                <a:solidFill>
                  <a:prstClr val="black"/>
                </a:solidFill>
              </a:rPr>
              <a:t>                   (</a:t>
            </a:r>
            <a:r>
              <a:rPr lang="en-GB" sz="2000" dirty="0" err="1">
                <a:solidFill>
                  <a:prstClr val="black"/>
                </a:solidFill>
              </a:rPr>
              <a:t>Approx</a:t>
            </a:r>
            <a:r>
              <a:rPr lang="en-GB" sz="2000" dirty="0">
                <a:solidFill>
                  <a:prstClr val="black"/>
                </a:solidFill>
              </a:rPr>
              <a:t> 1:1 sex ratio)</a:t>
            </a:r>
          </a:p>
          <a:p>
            <a:endParaRPr lang="en-GB" sz="2000" dirty="0">
              <a:solidFill>
                <a:prstClr val="black"/>
              </a:solidFill>
            </a:endParaRPr>
          </a:p>
          <a:p>
            <a:pPr marL="285750" indent="-285750">
              <a:buFont typeface="Arial" panose="020B0604020202020204" pitchFamily="34" charset="0"/>
              <a:buChar char="•"/>
            </a:pPr>
            <a:r>
              <a:rPr lang="en-GB" sz="2000" dirty="0">
                <a:solidFill>
                  <a:prstClr val="black"/>
                </a:solidFill>
              </a:rPr>
              <a:t> All animals radio collared.</a:t>
            </a:r>
          </a:p>
          <a:p>
            <a:pPr marL="285750" indent="-285750">
              <a:buFont typeface="Arial" panose="020B0604020202020204" pitchFamily="34" charset="0"/>
              <a:buChar char="•"/>
            </a:pPr>
            <a:endParaRPr lang="en-GB" dirty="0">
              <a:solidFill>
                <a:prstClr val="black"/>
              </a:solidFill>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9585" y="3802477"/>
            <a:ext cx="4950082" cy="278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863" y="2202524"/>
            <a:ext cx="3578374"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08354" y="5229200"/>
            <a:ext cx="3281393" cy="1015663"/>
          </a:xfrm>
          <a:prstGeom prst="rect">
            <a:avLst/>
          </a:prstGeom>
          <a:noFill/>
        </p:spPr>
        <p:txBody>
          <a:bodyPr wrap="square" rtlCol="0">
            <a:spAutoFit/>
          </a:bodyPr>
          <a:lstStyle/>
          <a:p>
            <a:pPr marL="285750" indent="-285750">
              <a:buFont typeface="Arial" panose="020B0604020202020204" pitchFamily="34" charset="0"/>
              <a:buChar char="•"/>
            </a:pPr>
            <a:r>
              <a:rPr lang="en-GB" sz="2000" dirty="0"/>
              <a:t>Soft released from custom pens; collaboration with Chester Zoo.</a:t>
            </a:r>
          </a:p>
        </p:txBody>
      </p:sp>
    </p:spTree>
    <p:extLst>
      <p:ext uri="{BB962C8B-B14F-4D97-AF65-F5344CB8AC3E}">
        <p14:creationId xmlns:p14="http://schemas.microsoft.com/office/powerpoint/2010/main" val="3898865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1200329"/>
          </a:xfrm>
          <a:prstGeom prst="rect">
            <a:avLst/>
          </a:prstGeom>
          <a:noFill/>
        </p:spPr>
        <p:txBody>
          <a:bodyPr wrap="square" rtlCol="0">
            <a:spAutoFit/>
          </a:bodyPr>
          <a:lstStyle/>
          <a:p>
            <a:pPr>
              <a:lnSpc>
                <a:spcPct val="120000"/>
              </a:lnSpc>
            </a:pPr>
            <a:r>
              <a:rPr lang="en-GB" altLang="en-US" sz="2400" b="1" i="1" dirty="0">
                <a:solidFill>
                  <a:schemeClr val="bg1"/>
                </a:solidFill>
              </a:rPr>
              <a:t>Translocation</a:t>
            </a:r>
          </a:p>
          <a:p>
            <a:pPr>
              <a:lnSpc>
                <a:spcPct val="120000"/>
              </a:lnSpc>
            </a:pPr>
            <a:endParaRPr lang="en-US" spc="100" dirty="0">
              <a:solidFill>
                <a:srgbClr val="FFFFFF"/>
              </a:solidFill>
              <a:latin typeface="Arial"/>
              <a:cs typeface="Arial"/>
            </a:endParaRPr>
          </a:p>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5978" y="2445354"/>
            <a:ext cx="3987800" cy="307777"/>
          </a:xfrm>
          <a:prstGeom prst="rect">
            <a:avLst/>
          </a:prstGeom>
          <a:noFill/>
        </p:spPr>
        <p:txBody>
          <a:bodyPr wrap="square" rtlCol="0">
            <a:spAutoFit/>
          </a:bodyPr>
          <a:lstStyle/>
          <a:p>
            <a:pPr marL="285750" indent="-285750">
              <a:buFont typeface="Arial"/>
              <a:buChar char="•"/>
            </a:pPr>
            <a:endParaRPr lang="en-US" sz="1400" dirty="0">
              <a:solidFill>
                <a:schemeClr val="tx1">
                  <a:lumMod val="75000"/>
                  <a:lumOff val="25000"/>
                </a:schemeClr>
              </a:solidFill>
              <a:latin typeface="Trebuchet MS"/>
              <a:cs typeface="Trebuchet M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39" y="1239682"/>
            <a:ext cx="8461321" cy="5618317"/>
          </a:xfrm>
          <a:prstGeom prst="rect">
            <a:avLst/>
          </a:prstGeom>
        </p:spPr>
      </p:pic>
    </p:spTree>
    <p:extLst>
      <p:ext uri="{BB962C8B-B14F-4D97-AF65-F5344CB8AC3E}">
        <p14:creationId xmlns:p14="http://schemas.microsoft.com/office/powerpoint/2010/main" val="3284895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394210"/>
          </a:xfrm>
          <a:prstGeom prst="rect">
            <a:avLst/>
          </a:prstGeom>
          <a:noFill/>
        </p:spPr>
        <p:txBody>
          <a:bodyPr wrap="square" rtlCol="0">
            <a:spAutoFit/>
          </a:bodyPr>
          <a:lstStyle/>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bwMode="auto">
          <a:xfrm>
            <a:off x="456845" y="267527"/>
            <a:ext cx="44751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120000"/>
              </a:lnSpc>
              <a:buNone/>
            </a:pPr>
            <a:r>
              <a:rPr lang="en-GB" altLang="en-US" sz="2400" b="1" i="1" dirty="0">
                <a:solidFill>
                  <a:schemeClr val="bg1"/>
                </a:solidFill>
              </a:rPr>
              <a:t>Translocation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42" y="1410527"/>
            <a:ext cx="7993715" cy="532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8811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191"/>
            <a:ext cx="9144000" cy="1417638"/>
          </a:xfrm>
          <a:prstGeom prst="rect">
            <a:avLst/>
          </a:prstGeom>
          <a:solidFill>
            <a:srgbClr val="0059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 y="257315"/>
            <a:ext cx="5342467" cy="867930"/>
          </a:xfrm>
          <a:prstGeom prst="rect">
            <a:avLst/>
          </a:prstGeom>
          <a:noFill/>
        </p:spPr>
        <p:txBody>
          <a:bodyPr wrap="square" rtlCol="0">
            <a:spAutoFit/>
          </a:bodyPr>
          <a:lstStyle/>
          <a:p>
            <a:pPr>
              <a:lnSpc>
                <a:spcPct val="120000"/>
              </a:lnSpc>
            </a:pPr>
            <a:r>
              <a:rPr lang="en-GB" sz="2400" b="1" i="1" spc="100" dirty="0">
                <a:solidFill>
                  <a:schemeClr val="bg1"/>
                </a:solidFill>
                <a:latin typeface="Arial" panose="020B0604020202020204" pitchFamily="34" charset="0"/>
                <a:cs typeface="Arial" panose="020B0604020202020204" pitchFamily="34" charset="0"/>
              </a:rPr>
              <a:t>Radio tracking</a:t>
            </a:r>
            <a:endParaRPr lang="en-US" sz="2400" b="1" i="1" spc="100" dirty="0">
              <a:solidFill>
                <a:srgbClr val="FFFFFF"/>
              </a:solidFill>
              <a:latin typeface="Arial" panose="020B0604020202020204" pitchFamily="34" charset="0"/>
              <a:cs typeface="Arial" panose="020B0604020202020204" pitchFamily="34" charset="0"/>
            </a:endParaRPr>
          </a:p>
          <a:p>
            <a:pPr>
              <a:lnSpc>
                <a:spcPct val="120000"/>
              </a:lnSpc>
            </a:pPr>
            <a:endParaRPr lang="en-US" spc="100" dirty="0">
              <a:solidFill>
                <a:srgbClr val="FFFFFF"/>
              </a:solidFill>
              <a:latin typeface="Arial"/>
              <a:cs typeface="Arial"/>
            </a:endParaRPr>
          </a:p>
        </p:txBody>
      </p:sp>
      <p:pic>
        <p:nvPicPr>
          <p:cNvPr id="7" name="Picture 6" descr="PMRP Logo White-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2223" y="149620"/>
            <a:ext cx="2164448" cy="1031553"/>
          </a:xfrm>
          <a:prstGeom prst="rect">
            <a:avLst/>
          </a:prstGeom>
        </p:spPr>
      </p:pic>
      <p:cxnSp>
        <p:nvCxnSpPr>
          <p:cNvPr id="8" name="Straight Connector 7"/>
          <p:cNvCxnSpPr/>
          <p:nvPr/>
        </p:nvCxnSpPr>
        <p:spPr>
          <a:xfrm>
            <a:off x="0" y="1443780"/>
            <a:ext cx="9144000" cy="0"/>
          </a:xfrm>
          <a:prstGeom prst="line">
            <a:avLst/>
          </a:prstGeom>
          <a:ln w="76200" cmpd="sng">
            <a:solidFill>
              <a:srgbClr val="9BC336"/>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5978" y="2445354"/>
            <a:ext cx="3987800" cy="307777"/>
          </a:xfrm>
          <a:prstGeom prst="rect">
            <a:avLst/>
          </a:prstGeom>
          <a:noFill/>
        </p:spPr>
        <p:txBody>
          <a:bodyPr wrap="square" rtlCol="0">
            <a:spAutoFit/>
          </a:bodyPr>
          <a:lstStyle/>
          <a:p>
            <a:pPr marL="285750" indent="-285750">
              <a:buFont typeface="Arial"/>
              <a:buChar char="•"/>
            </a:pPr>
            <a:endParaRPr lang="en-US" sz="1400" dirty="0">
              <a:solidFill>
                <a:schemeClr val="tx1">
                  <a:lumMod val="75000"/>
                  <a:lumOff val="25000"/>
                </a:schemeClr>
              </a:solidFill>
              <a:latin typeface="Trebuchet MS"/>
              <a:cs typeface="Trebuchet MS"/>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52" y="1633233"/>
            <a:ext cx="4248472" cy="2389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descr="https://scontent-lhr3-1.xx.fbcdn.net/v/t1.0-9/12032992_10156108997950370_338042571714381986_n.jpg?oh=656d260baa79413722563feb0a8798d8&amp;oe=57FFF2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149080"/>
            <a:ext cx="4571999"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scontent-lhr3-1.xx.fbcdn.net/v/t1.0-9/12108939_10153636130137299_3283616865561981539_n.jpg?oh=0b328156878f038f9f7012289b07a492&amp;oe=57E865D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4091650"/>
            <a:ext cx="3528392" cy="26462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7116" y="1651636"/>
            <a:ext cx="4061788" cy="228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118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2982</TotalTime>
  <Words>840</Words>
  <Application>Microsoft Office PowerPoint</Application>
  <PresentationFormat>On-screen Show (4:3)</PresentationFormat>
  <Paragraphs>207</Paragraphs>
  <Slides>34</Slides>
  <Notes>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3" baseType="lpstr">
      <vt:lpstr>Arial</vt:lpstr>
      <vt:lpstr>Bauhaus Medium</vt:lpstr>
      <vt:lpstr>Calibri</vt:lpstr>
      <vt:lpstr>Times New Roman</vt:lpstr>
      <vt:lpstr>Trebuchet MS</vt:lpstr>
      <vt:lpstr>Verdana</vt:lpstr>
      <vt:lpstr>Office Theme</vt:lpstr>
      <vt:lpstr>1_Office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Kidwell</dc:creator>
  <cp:lastModifiedBy>Nikki Robinson</cp:lastModifiedBy>
  <cp:revision>119</cp:revision>
  <dcterms:created xsi:type="dcterms:W3CDTF">2016-08-22T12:08:56Z</dcterms:created>
  <dcterms:modified xsi:type="dcterms:W3CDTF">2018-04-19T09:25:06Z</dcterms:modified>
</cp:coreProperties>
</file>