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51" r:id="rId2"/>
    <p:sldId id="349" r:id="rId3"/>
    <p:sldId id="355" r:id="rId4"/>
    <p:sldId id="350" r:id="rId5"/>
    <p:sldId id="353" r:id="rId6"/>
    <p:sldId id="358" r:id="rId7"/>
    <p:sldId id="357" r:id="rId8"/>
    <p:sldId id="368" r:id="rId9"/>
    <p:sldId id="354" r:id="rId10"/>
    <p:sldId id="361" r:id="rId11"/>
    <p:sldId id="359" r:id="rId12"/>
    <p:sldId id="325" r:id="rId13"/>
    <p:sldId id="365" r:id="rId14"/>
    <p:sldId id="362" r:id="rId15"/>
    <p:sldId id="364" r:id="rId16"/>
    <p:sldId id="369" r:id="rId17"/>
    <p:sldId id="356" r:id="rId18"/>
    <p:sldId id="374" r:id="rId19"/>
    <p:sldId id="366" r:id="rId20"/>
    <p:sldId id="375" r:id="rId21"/>
    <p:sldId id="328"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552" autoAdjust="0"/>
  </p:normalViewPr>
  <p:slideViewPr>
    <p:cSldViewPr>
      <p:cViewPr varScale="1">
        <p:scale>
          <a:sx n="108" d="100"/>
          <a:sy n="108" d="100"/>
        </p:scale>
        <p:origin x="170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A385E5E-BA24-4A7D-A086-600B0E871B87}" type="datetimeFigureOut">
              <a:rPr lang="en-GB"/>
              <a:pPr>
                <a:defRPr/>
              </a:pPr>
              <a:t>11/06/2018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610A482F-8D5A-4261-B3DD-4A31B5EDBCA7}" type="slidenum">
              <a:rPr lang="en-GB" altLang="en-US"/>
              <a:pPr/>
              <a:t>‹#›</a:t>
            </a:fld>
            <a:endParaRPr lang="en-GB" altLang="en-US"/>
          </a:p>
        </p:txBody>
      </p:sp>
    </p:spTree>
    <p:extLst>
      <p:ext uri="{BB962C8B-B14F-4D97-AF65-F5344CB8AC3E}">
        <p14:creationId xmlns:p14="http://schemas.microsoft.com/office/powerpoint/2010/main" val="5170470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0A482F-8D5A-4261-B3DD-4A31B5EDBCA7}" type="slidenum">
              <a:rPr lang="en-GB" altLang="en-US" smtClean="0"/>
              <a:pPr/>
              <a:t>2</a:t>
            </a:fld>
            <a:endParaRPr lang="en-GB" altLang="en-US"/>
          </a:p>
        </p:txBody>
      </p:sp>
    </p:spTree>
    <p:extLst>
      <p:ext uri="{BB962C8B-B14F-4D97-AF65-F5344CB8AC3E}">
        <p14:creationId xmlns:p14="http://schemas.microsoft.com/office/powerpoint/2010/main" val="11288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 </a:t>
            </a:r>
            <a:endParaRPr lang="en-GB" dirty="0"/>
          </a:p>
        </p:txBody>
      </p:sp>
      <p:sp>
        <p:nvSpPr>
          <p:cNvPr id="4" name="Slide Number Placeholder 3"/>
          <p:cNvSpPr>
            <a:spLocks noGrp="1"/>
          </p:cNvSpPr>
          <p:nvPr>
            <p:ph type="sldNum" sz="quarter" idx="10"/>
          </p:nvPr>
        </p:nvSpPr>
        <p:spPr/>
        <p:txBody>
          <a:bodyPr/>
          <a:lstStyle/>
          <a:p>
            <a:fld id="{610A482F-8D5A-4261-B3DD-4A31B5EDBCA7}" type="slidenum">
              <a:rPr lang="en-GB" altLang="en-US" smtClean="0"/>
              <a:pPr/>
              <a:t>11</a:t>
            </a:fld>
            <a:endParaRPr lang="en-GB" altLang="en-US"/>
          </a:p>
        </p:txBody>
      </p:sp>
    </p:spTree>
    <p:extLst>
      <p:ext uri="{BB962C8B-B14F-4D97-AF65-F5344CB8AC3E}">
        <p14:creationId xmlns:p14="http://schemas.microsoft.com/office/powerpoint/2010/main" val="778788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610A482F-8D5A-4261-B3DD-4A31B5EDBCA7}" type="slidenum">
              <a:rPr lang="en-GB" altLang="en-US" smtClean="0"/>
              <a:pPr/>
              <a:t>12</a:t>
            </a:fld>
            <a:endParaRPr lang="en-GB" altLang="en-US"/>
          </a:p>
        </p:txBody>
      </p:sp>
    </p:spTree>
    <p:extLst>
      <p:ext uri="{BB962C8B-B14F-4D97-AF65-F5344CB8AC3E}">
        <p14:creationId xmlns:p14="http://schemas.microsoft.com/office/powerpoint/2010/main" val="4176529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 </a:t>
            </a:r>
            <a:endParaRPr lang="en-GB" dirty="0"/>
          </a:p>
        </p:txBody>
      </p:sp>
      <p:sp>
        <p:nvSpPr>
          <p:cNvPr id="4" name="Slide Number Placeholder 3"/>
          <p:cNvSpPr>
            <a:spLocks noGrp="1"/>
          </p:cNvSpPr>
          <p:nvPr>
            <p:ph type="sldNum" sz="quarter" idx="10"/>
          </p:nvPr>
        </p:nvSpPr>
        <p:spPr/>
        <p:txBody>
          <a:bodyPr/>
          <a:lstStyle/>
          <a:p>
            <a:fld id="{610A482F-8D5A-4261-B3DD-4A31B5EDBCA7}" type="slidenum">
              <a:rPr lang="en-GB" altLang="en-US" smtClean="0"/>
              <a:pPr/>
              <a:t>13</a:t>
            </a:fld>
            <a:endParaRPr lang="en-GB" altLang="en-US"/>
          </a:p>
        </p:txBody>
      </p:sp>
    </p:spTree>
    <p:extLst>
      <p:ext uri="{BB962C8B-B14F-4D97-AF65-F5344CB8AC3E}">
        <p14:creationId xmlns:p14="http://schemas.microsoft.com/office/powerpoint/2010/main" val="3689558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  </a:t>
            </a:r>
            <a:endParaRPr lang="en-GB" dirty="0"/>
          </a:p>
          <a:p>
            <a:endParaRPr lang="en-GB" dirty="0"/>
          </a:p>
        </p:txBody>
      </p:sp>
      <p:sp>
        <p:nvSpPr>
          <p:cNvPr id="4" name="Slide Number Placeholder 3"/>
          <p:cNvSpPr>
            <a:spLocks noGrp="1"/>
          </p:cNvSpPr>
          <p:nvPr>
            <p:ph type="sldNum" sz="quarter" idx="10"/>
          </p:nvPr>
        </p:nvSpPr>
        <p:spPr/>
        <p:txBody>
          <a:bodyPr/>
          <a:lstStyle/>
          <a:p>
            <a:fld id="{610A482F-8D5A-4261-B3DD-4A31B5EDBCA7}" type="slidenum">
              <a:rPr lang="en-GB" altLang="en-US" smtClean="0"/>
              <a:pPr/>
              <a:t>14</a:t>
            </a:fld>
            <a:endParaRPr lang="en-GB" altLang="en-US"/>
          </a:p>
        </p:txBody>
      </p:sp>
    </p:spTree>
    <p:extLst>
      <p:ext uri="{BB962C8B-B14F-4D97-AF65-F5344CB8AC3E}">
        <p14:creationId xmlns:p14="http://schemas.microsoft.com/office/powerpoint/2010/main" val="426332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 </a:t>
            </a:r>
            <a:endParaRPr lang="en-GB" dirty="0"/>
          </a:p>
        </p:txBody>
      </p:sp>
      <p:sp>
        <p:nvSpPr>
          <p:cNvPr id="4" name="Slide Number Placeholder 3"/>
          <p:cNvSpPr>
            <a:spLocks noGrp="1"/>
          </p:cNvSpPr>
          <p:nvPr>
            <p:ph type="sldNum" sz="quarter" idx="10"/>
          </p:nvPr>
        </p:nvSpPr>
        <p:spPr/>
        <p:txBody>
          <a:bodyPr/>
          <a:lstStyle/>
          <a:p>
            <a:fld id="{610A482F-8D5A-4261-B3DD-4A31B5EDBCA7}" type="slidenum">
              <a:rPr lang="en-GB" altLang="en-US" smtClean="0"/>
              <a:pPr/>
              <a:t>15</a:t>
            </a:fld>
            <a:endParaRPr lang="en-GB" altLang="en-US"/>
          </a:p>
        </p:txBody>
      </p:sp>
    </p:spTree>
    <p:extLst>
      <p:ext uri="{BB962C8B-B14F-4D97-AF65-F5344CB8AC3E}">
        <p14:creationId xmlns:p14="http://schemas.microsoft.com/office/powerpoint/2010/main" val="628892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0A482F-8D5A-4261-B3DD-4A31B5EDBCA7}" type="slidenum">
              <a:rPr lang="en-GB" altLang="en-US" smtClean="0"/>
              <a:pPr/>
              <a:t>16</a:t>
            </a:fld>
            <a:endParaRPr lang="en-GB" altLang="en-US"/>
          </a:p>
        </p:txBody>
      </p:sp>
    </p:spTree>
    <p:extLst>
      <p:ext uri="{BB962C8B-B14F-4D97-AF65-F5344CB8AC3E}">
        <p14:creationId xmlns:p14="http://schemas.microsoft.com/office/powerpoint/2010/main" val="886626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0A482F-8D5A-4261-B3DD-4A31B5EDBCA7}" type="slidenum">
              <a:rPr lang="en-GB" altLang="en-US" smtClean="0"/>
              <a:pPr/>
              <a:t>18</a:t>
            </a:fld>
            <a:endParaRPr lang="en-GB" altLang="en-US"/>
          </a:p>
        </p:txBody>
      </p:sp>
    </p:spTree>
    <p:extLst>
      <p:ext uri="{BB962C8B-B14F-4D97-AF65-F5344CB8AC3E}">
        <p14:creationId xmlns:p14="http://schemas.microsoft.com/office/powerpoint/2010/main" val="1905116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0A482F-8D5A-4261-B3DD-4A31B5EDBCA7}" type="slidenum">
              <a:rPr lang="en-GB" altLang="en-US" smtClean="0"/>
              <a:pPr/>
              <a:t>19</a:t>
            </a:fld>
            <a:endParaRPr lang="en-GB" altLang="en-US"/>
          </a:p>
        </p:txBody>
      </p:sp>
    </p:spTree>
    <p:extLst>
      <p:ext uri="{BB962C8B-B14F-4D97-AF65-F5344CB8AC3E}">
        <p14:creationId xmlns:p14="http://schemas.microsoft.com/office/powerpoint/2010/main" val="24936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   </a:t>
            </a:r>
            <a:endParaRPr lang="en-GB" dirty="0"/>
          </a:p>
        </p:txBody>
      </p:sp>
      <p:sp>
        <p:nvSpPr>
          <p:cNvPr id="4" name="Slide Number Placeholder 3"/>
          <p:cNvSpPr>
            <a:spLocks noGrp="1"/>
          </p:cNvSpPr>
          <p:nvPr>
            <p:ph type="sldNum" sz="quarter" idx="10"/>
          </p:nvPr>
        </p:nvSpPr>
        <p:spPr/>
        <p:txBody>
          <a:bodyPr/>
          <a:lstStyle/>
          <a:p>
            <a:fld id="{610A482F-8D5A-4261-B3DD-4A31B5EDBCA7}" type="slidenum">
              <a:rPr lang="en-GB" altLang="en-US" smtClean="0"/>
              <a:pPr/>
              <a:t>3</a:t>
            </a:fld>
            <a:endParaRPr lang="en-GB" altLang="en-US"/>
          </a:p>
        </p:txBody>
      </p:sp>
    </p:spTree>
    <p:extLst>
      <p:ext uri="{BB962C8B-B14F-4D97-AF65-F5344CB8AC3E}">
        <p14:creationId xmlns:p14="http://schemas.microsoft.com/office/powerpoint/2010/main" val="648854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0A482F-8D5A-4261-B3DD-4A31B5EDBCA7}" type="slidenum">
              <a:rPr lang="en-GB" altLang="en-US" smtClean="0"/>
              <a:pPr/>
              <a:t>4</a:t>
            </a:fld>
            <a:endParaRPr lang="en-GB" altLang="en-US"/>
          </a:p>
        </p:txBody>
      </p:sp>
    </p:spTree>
    <p:extLst>
      <p:ext uri="{BB962C8B-B14F-4D97-AF65-F5344CB8AC3E}">
        <p14:creationId xmlns:p14="http://schemas.microsoft.com/office/powerpoint/2010/main" val="1593640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0A482F-8D5A-4261-B3DD-4A31B5EDBCA7}" type="slidenum">
              <a:rPr lang="en-GB" altLang="en-US" smtClean="0"/>
              <a:pPr/>
              <a:t>5</a:t>
            </a:fld>
            <a:endParaRPr lang="en-GB" altLang="en-US"/>
          </a:p>
        </p:txBody>
      </p:sp>
    </p:spTree>
    <p:extLst>
      <p:ext uri="{BB962C8B-B14F-4D97-AF65-F5344CB8AC3E}">
        <p14:creationId xmlns:p14="http://schemas.microsoft.com/office/powerpoint/2010/main" val="1227888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0A482F-8D5A-4261-B3DD-4A31B5EDBCA7}" type="slidenum">
              <a:rPr lang="en-GB" altLang="en-US" smtClean="0"/>
              <a:pPr/>
              <a:t>6</a:t>
            </a:fld>
            <a:endParaRPr lang="en-GB" altLang="en-US"/>
          </a:p>
        </p:txBody>
      </p:sp>
    </p:spTree>
    <p:extLst>
      <p:ext uri="{BB962C8B-B14F-4D97-AF65-F5344CB8AC3E}">
        <p14:creationId xmlns:p14="http://schemas.microsoft.com/office/powerpoint/2010/main" val="4043716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0A482F-8D5A-4261-B3DD-4A31B5EDBCA7}" type="slidenum">
              <a:rPr lang="en-GB" altLang="en-US" smtClean="0"/>
              <a:pPr/>
              <a:t>7</a:t>
            </a:fld>
            <a:endParaRPr lang="en-GB" altLang="en-US"/>
          </a:p>
        </p:txBody>
      </p:sp>
    </p:spTree>
    <p:extLst>
      <p:ext uri="{BB962C8B-B14F-4D97-AF65-F5344CB8AC3E}">
        <p14:creationId xmlns:p14="http://schemas.microsoft.com/office/powerpoint/2010/main" val="1311706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 </a:t>
            </a:r>
            <a:endParaRPr lang="en-GB" dirty="0"/>
          </a:p>
          <a:p>
            <a:endParaRPr lang="en-GB" dirty="0"/>
          </a:p>
        </p:txBody>
      </p:sp>
      <p:sp>
        <p:nvSpPr>
          <p:cNvPr id="4" name="Slide Number Placeholder 3"/>
          <p:cNvSpPr>
            <a:spLocks noGrp="1"/>
          </p:cNvSpPr>
          <p:nvPr>
            <p:ph type="sldNum" sz="quarter" idx="10"/>
          </p:nvPr>
        </p:nvSpPr>
        <p:spPr/>
        <p:txBody>
          <a:bodyPr/>
          <a:lstStyle/>
          <a:p>
            <a:fld id="{610A482F-8D5A-4261-B3DD-4A31B5EDBCA7}" type="slidenum">
              <a:rPr lang="en-GB" altLang="en-US" smtClean="0"/>
              <a:pPr/>
              <a:t>8</a:t>
            </a:fld>
            <a:endParaRPr lang="en-GB" altLang="en-US"/>
          </a:p>
        </p:txBody>
      </p:sp>
    </p:spTree>
    <p:extLst>
      <p:ext uri="{BB962C8B-B14F-4D97-AF65-F5344CB8AC3E}">
        <p14:creationId xmlns:p14="http://schemas.microsoft.com/office/powerpoint/2010/main" val="4155397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0A482F-8D5A-4261-B3DD-4A31B5EDBCA7}" type="slidenum">
              <a:rPr lang="en-GB" altLang="en-US" smtClean="0"/>
              <a:pPr/>
              <a:t>9</a:t>
            </a:fld>
            <a:endParaRPr lang="en-GB" altLang="en-US"/>
          </a:p>
        </p:txBody>
      </p:sp>
    </p:spTree>
    <p:extLst>
      <p:ext uri="{BB962C8B-B14F-4D97-AF65-F5344CB8AC3E}">
        <p14:creationId xmlns:p14="http://schemas.microsoft.com/office/powerpoint/2010/main" val="817964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0A482F-8D5A-4261-B3DD-4A31B5EDBCA7}" type="slidenum">
              <a:rPr lang="en-GB" altLang="en-US" smtClean="0"/>
              <a:pPr/>
              <a:t>10</a:t>
            </a:fld>
            <a:endParaRPr lang="en-GB" altLang="en-US"/>
          </a:p>
        </p:txBody>
      </p:sp>
    </p:spTree>
    <p:extLst>
      <p:ext uri="{BB962C8B-B14F-4D97-AF65-F5344CB8AC3E}">
        <p14:creationId xmlns:p14="http://schemas.microsoft.com/office/powerpoint/2010/main" val="2615620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0BD05AA6-60D1-4CBB-B1AC-6CA659CBE804}" type="datetimeFigureOut">
              <a:rPr lang="en-GB"/>
              <a:pPr>
                <a:defRPr/>
              </a:pPr>
              <a:t>11/06/2018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7BECCD94-33F1-4ECC-8C6F-CD6552CD59E4}" type="slidenum">
              <a:rPr lang="en-GB" altLang="en-US"/>
              <a:pPr/>
              <a:t>‹#›</a:t>
            </a:fld>
            <a:endParaRPr lang="en-GB" altLang="en-US"/>
          </a:p>
        </p:txBody>
      </p:sp>
    </p:spTree>
    <p:extLst>
      <p:ext uri="{BB962C8B-B14F-4D97-AF65-F5344CB8AC3E}">
        <p14:creationId xmlns:p14="http://schemas.microsoft.com/office/powerpoint/2010/main" val="3644543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892CA7FF-9FA9-4F2B-AF46-1280048609CE}" type="datetimeFigureOut">
              <a:rPr lang="en-GB"/>
              <a:pPr>
                <a:defRPr/>
              </a:pPr>
              <a:t>11/06/2018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58C2DE3E-38EF-4221-80C2-0BC4E78CD54D}" type="slidenum">
              <a:rPr lang="en-GB" altLang="en-US"/>
              <a:pPr/>
              <a:t>‹#›</a:t>
            </a:fld>
            <a:endParaRPr lang="en-GB" altLang="en-US"/>
          </a:p>
        </p:txBody>
      </p:sp>
    </p:spTree>
    <p:extLst>
      <p:ext uri="{BB962C8B-B14F-4D97-AF65-F5344CB8AC3E}">
        <p14:creationId xmlns:p14="http://schemas.microsoft.com/office/powerpoint/2010/main" val="214165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D513BE8F-B3E6-4382-97E1-92B40B66A6AD}" type="datetimeFigureOut">
              <a:rPr lang="en-GB"/>
              <a:pPr>
                <a:defRPr/>
              </a:pPr>
              <a:t>11/06/2018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2D4AC3A9-5B69-49E7-9494-65C1A1728A1C}" type="slidenum">
              <a:rPr lang="en-GB" altLang="en-US"/>
              <a:pPr/>
              <a:t>‹#›</a:t>
            </a:fld>
            <a:endParaRPr lang="en-GB" altLang="en-US"/>
          </a:p>
        </p:txBody>
      </p:sp>
    </p:spTree>
    <p:extLst>
      <p:ext uri="{BB962C8B-B14F-4D97-AF65-F5344CB8AC3E}">
        <p14:creationId xmlns:p14="http://schemas.microsoft.com/office/powerpoint/2010/main" val="490104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hart Placeholder 3"/>
          <p:cNvSpPr>
            <a:spLocks noGrp="1"/>
          </p:cNvSpPr>
          <p:nvPr>
            <p:ph type="chart" sz="half" idx="2"/>
          </p:nvPr>
        </p:nvSpPr>
        <p:spPr>
          <a:xfrm>
            <a:off x="4648200" y="1600200"/>
            <a:ext cx="4038600" cy="4525963"/>
          </a:xfrm>
        </p:spPr>
        <p:txBody>
          <a:bodyPr/>
          <a:lstStyle/>
          <a:p>
            <a:endParaRPr lang="en-GB"/>
          </a:p>
        </p:txBody>
      </p:sp>
      <p:sp>
        <p:nvSpPr>
          <p:cNvPr id="5" name="Date Placeholder 4"/>
          <p:cNvSpPr>
            <a:spLocks noGrp="1"/>
          </p:cNvSpPr>
          <p:nvPr>
            <p:ph type="dt" sz="half" idx="10"/>
          </p:nvPr>
        </p:nvSpPr>
        <p:spPr>
          <a:xfrm>
            <a:off x="457200" y="6356350"/>
            <a:ext cx="2133600" cy="365125"/>
          </a:xfrm>
        </p:spPr>
        <p:txBody>
          <a:bodyPr/>
          <a:lstStyle>
            <a:lvl1pPr>
              <a:defRPr smtClean="0"/>
            </a:lvl1pPr>
          </a:lstStyle>
          <a:p>
            <a:pPr>
              <a:defRPr/>
            </a:pPr>
            <a:fld id="{C4CCFB4E-5014-4519-B60E-C0CE8CC1EE4F}" type="datetimeFigureOut">
              <a:rPr lang="en-GB"/>
              <a:pPr>
                <a:defRPr/>
              </a:pPr>
              <a:t>11/06/2018</a:t>
            </a:fld>
            <a:endParaRPr lang="en-GB"/>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GB"/>
          </a:p>
        </p:txBody>
      </p:sp>
      <p:sp>
        <p:nvSpPr>
          <p:cNvPr id="7" name="Slide Number Placeholder 6"/>
          <p:cNvSpPr>
            <a:spLocks noGrp="1"/>
          </p:cNvSpPr>
          <p:nvPr>
            <p:ph type="sldNum" sz="quarter" idx="12"/>
          </p:nvPr>
        </p:nvSpPr>
        <p:spPr>
          <a:xfrm>
            <a:off x="6553200" y="6356350"/>
            <a:ext cx="2133600" cy="365125"/>
          </a:xfrm>
        </p:spPr>
        <p:txBody>
          <a:bodyPr/>
          <a:lstStyle>
            <a:lvl1pPr>
              <a:defRPr/>
            </a:lvl1pPr>
          </a:lstStyle>
          <a:p>
            <a:fld id="{27C6F923-A36A-41B8-8F5E-FB681C30427E}" type="slidenum">
              <a:rPr lang="en-GB" altLang="en-US"/>
              <a:pPr/>
              <a:t>‹#›</a:t>
            </a:fld>
            <a:endParaRPr lang="en-GB" altLang="en-US"/>
          </a:p>
        </p:txBody>
      </p:sp>
    </p:spTree>
    <p:extLst>
      <p:ext uri="{BB962C8B-B14F-4D97-AF65-F5344CB8AC3E}">
        <p14:creationId xmlns:p14="http://schemas.microsoft.com/office/powerpoint/2010/main" val="481041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5E297BA-FEAD-4FC8-BD0A-912D40F850C5}" type="datetimeFigureOut">
              <a:rPr lang="en-GB"/>
              <a:pPr>
                <a:defRPr/>
              </a:pPr>
              <a:t>11/06/2018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EBA9A39F-93A7-48E1-9C3A-5489F8BE7D10}" type="slidenum">
              <a:rPr lang="en-GB" altLang="en-US"/>
              <a:pPr/>
              <a:t>‹#›</a:t>
            </a:fld>
            <a:endParaRPr lang="en-GB" altLang="en-US"/>
          </a:p>
        </p:txBody>
      </p:sp>
    </p:spTree>
    <p:extLst>
      <p:ext uri="{BB962C8B-B14F-4D97-AF65-F5344CB8AC3E}">
        <p14:creationId xmlns:p14="http://schemas.microsoft.com/office/powerpoint/2010/main" val="2825031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CE01781-FDDC-4C65-A7A0-71AC86C86791}" type="datetimeFigureOut">
              <a:rPr lang="en-GB"/>
              <a:pPr>
                <a:defRPr/>
              </a:pPr>
              <a:t>11/06/2018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24DBCDFD-55BF-4B28-849C-3FAFD5204AFA}" type="slidenum">
              <a:rPr lang="en-GB" altLang="en-US"/>
              <a:pPr/>
              <a:t>‹#›</a:t>
            </a:fld>
            <a:endParaRPr lang="en-GB" altLang="en-US"/>
          </a:p>
        </p:txBody>
      </p:sp>
    </p:spTree>
    <p:extLst>
      <p:ext uri="{BB962C8B-B14F-4D97-AF65-F5344CB8AC3E}">
        <p14:creationId xmlns:p14="http://schemas.microsoft.com/office/powerpoint/2010/main" val="2401759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5791268F-948D-4529-9BFA-F089D52A4D2F}" type="datetimeFigureOut">
              <a:rPr lang="en-GB"/>
              <a:pPr>
                <a:defRPr/>
              </a:pPr>
              <a:t>11/06/2018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3DC58295-A8CA-4449-B29D-641F58B338D7}" type="slidenum">
              <a:rPr lang="en-GB" altLang="en-US"/>
              <a:pPr/>
              <a:t>‹#›</a:t>
            </a:fld>
            <a:endParaRPr lang="en-GB" altLang="en-US"/>
          </a:p>
        </p:txBody>
      </p:sp>
    </p:spTree>
    <p:extLst>
      <p:ext uri="{BB962C8B-B14F-4D97-AF65-F5344CB8AC3E}">
        <p14:creationId xmlns:p14="http://schemas.microsoft.com/office/powerpoint/2010/main" val="1198233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7DF85DE5-C87A-48D1-B418-6E0C66FEA071}" type="datetimeFigureOut">
              <a:rPr lang="en-GB"/>
              <a:pPr>
                <a:defRPr/>
              </a:pPr>
              <a:t>11/06/2018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657F44D2-5C30-44AD-9FA0-888B61E8F266}" type="slidenum">
              <a:rPr lang="en-GB" altLang="en-US"/>
              <a:pPr/>
              <a:t>‹#›</a:t>
            </a:fld>
            <a:endParaRPr lang="en-GB" altLang="en-US"/>
          </a:p>
        </p:txBody>
      </p:sp>
    </p:spTree>
    <p:extLst>
      <p:ext uri="{BB962C8B-B14F-4D97-AF65-F5344CB8AC3E}">
        <p14:creationId xmlns:p14="http://schemas.microsoft.com/office/powerpoint/2010/main" val="1688511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C3402F59-C20E-4941-9E51-1C3C6EBCE3E1}" type="datetimeFigureOut">
              <a:rPr lang="en-GB"/>
              <a:pPr>
                <a:defRPr/>
              </a:pPr>
              <a:t>11/06/2018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D066E5B8-1FC3-4D52-8BB6-70F090882901}" type="slidenum">
              <a:rPr lang="en-GB" altLang="en-US"/>
              <a:pPr/>
              <a:t>‹#›</a:t>
            </a:fld>
            <a:endParaRPr lang="en-GB" altLang="en-US"/>
          </a:p>
        </p:txBody>
      </p:sp>
    </p:spTree>
    <p:extLst>
      <p:ext uri="{BB962C8B-B14F-4D97-AF65-F5344CB8AC3E}">
        <p14:creationId xmlns:p14="http://schemas.microsoft.com/office/powerpoint/2010/main" val="952713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DB9E412-241E-401B-8DD8-C1C10650131A}" type="datetimeFigureOut">
              <a:rPr lang="en-GB"/>
              <a:pPr>
                <a:defRPr/>
              </a:pPr>
              <a:t>11/06/2018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363CF18E-B35E-4496-BC77-EA66B59B76C9}" type="slidenum">
              <a:rPr lang="en-GB" altLang="en-US"/>
              <a:pPr/>
              <a:t>‹#›</a:t>
            </a:fld>
            <a:endParaRPr lang="en-GB" altLang="en-US"/>
          </a:p>
        </p:txBody>
      </p:sp>
    </p:spTree>
    <p:extLst>
      <p:ext uri="{BB962C8B-B14F-4D97-AF65-F5344CB8AC3E}">
        <p14:creationId xmlns:p14="http://schemas.microsoft.com/office/powerpoint/2010/main" val="363797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3EF07E0-E984-4FE5-B925-087B7725774C}" type="datetimeFigureOut">
              <a:rPr lang="en-GB"/>
              <a:pPr>
                <a:defRPr/>
              </a:pPr>
              <a:t>11/06/2018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0C1071A4-BD35-41D5-8333-8963E8CB955E}" type="slidenum">
              <a:rPr lang="en-GB" altLang="en-US"/>
              <a:pPr/>
              <a:t>‹#›</a:t>
            </a:fld>
            <a:endParaRPr lang="en-GB" altLang="en-US"/>
          </a:p>
        </p:txBody>
      </p:sp>
    </p:spTree>
    <p:extLst>
      <p:ext uri="{BB962C8B-B14F-4D97-AF65-F5344CB8AC3E}">
        <p14:creationId xmlns:p14="http://schemas.microsoft.com/office/powerpoint/2010/main" val="3601493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903B5A9-3544-45DE-94E8-234B3E4C889D}" type="datetimeFigureOut">
              <a:rPr lang="en-GB"/>
              <a:pPr>
                <a:defRPr/>
              </a:pPr>
              <a:t>11/06/2018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71066365-DA23-4E27-BE4D-0780F78E46DC}" type="slidenum">
              <a:rPr lang="en-GB" altLang="en-US"/>
              <a:pPr/>
              <a:t>‹#›</a:t>
            </a:fld>
            <a:endParaRPr lang="en-GB" altLang="en-US"/>
          </a:p>
        </p:txBody>
      </p:sp>
    </p:spTree>
    <p:extLst>
      <p:ext uri="{BB962C8B-B14F-4D97-AF65-F5344CB8AC3E}">
        <p14:creationId xmlns:p14="http://schemas.microsoft.com/office/powerpoint/2010/main" val="4270984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B0F9A57-E7F5-4326-93A9-525615F9E3C2}" type="datetimeFigureOut">
              <a:rPr lang="en-GB"/>
              <a:pPr>
                <a:defRPr/>
              </a:pPr>
              <a:t>11/06/2018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96FBC73D-A72D-42AF-97E4-053CD6D8B6BA}"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notesSlide" Target="../notesSlides/notesSlide10.xml"/><Relationship Id="rId7"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2.bin"/><Relationship Id="rId10" Type="http://schemas.openxmlformats.org/officeDocument/2006/relationships/image" Target="../media/image12.emf"/><Relationship Id="rId4" Type="http://schemas.openxmlformats.org/officeDocument/2006/relationships/image" Target="../media/image2.jpeg"/><Relationship Id="rId9" Type="http://schemas.openxmlformats.org/officeDocument/2006/relationships/package" Target="../embeddings/Microsoft_Excel_Worksheet1.xlsx"/></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3.emf"/><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notesSlide" Target="../notesSlides/notesSlide12.xml"/><Relationship Id="rId7"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8.emf"/><Relationship Id="rId5" Type="http://schemas.openxmlformats.org/officeDocument/2006/relationships/oleObject" Target="../embeddings/oleObject5.bin"/><Relationship Id="rId4" Type="http://schemas.openxmlformats.org/officeDocument/2006/relationships/image" Target="../media/image2.jpeg"/><Relationship Id="rId9" Type="http://schemas.openxmlformats.org/officeDocument/2006/relationships/image" Target="../media/image14.jpeg"/></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notesSlide" Target="../notesSlides/notesSlide13.xml"/><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8.emf"/><Relationship Id="rId11" Type="http://schemas.openxmlformats.org/officeDocument/2006/relationships/image" Target="../media/image19.jpeg"/><Relationship Id="rId5" Type="http://schemas.openxmlformats.org/officeDocument/2006/relationships/oleObject" Target="../embeddings/oleObject7.bin"/><Relationship Id="rId15" Type="http://schemas.openxmlformats.org/officeDocument/2006/relationships/image" Target="../media/image23.jpeg"/><Relationship Id="rId10" Type="http://schemas.openxmlformats.org/officeDocument/2006/relationships/image" Target="../media/image18.jpeg"/><Relationship Id="rId4" Type="http://schemas.openxmlformats.org/officeDocument/2006/relationships/image" Target="../media/image2.jpeg"/><Relationship Id="rId9" Type="http://schemas.openxmlformats.org/officeDocument/2006/relationships/image" Target="../media/image17.jpeg"/><Relationship Id="rId1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8.emf"/><Relationship Id="rId5" Type="http://schemas.openxmlformats.org/officeDocument/2006/relationships/oleObject" Target="../embeddings/oleObject8.bin"/><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notesSlide" Target="../notesSlides/notesSlide17.xml"/><Relationship Id="rId7" Type="http://schemas.openxmlformats.org/officeDocument/2006/relationships/image" Target="../media/image24.jpeg"/><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8.emf"/><Relationship Id="rId5" Type="http://schemas.openxmlformats.org/officeDocument/2006/relationships/oleObject" Target="../embeddings/oleObject9.bin"/><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mailto:J.bailey203@btinternet.com" TargetMode="External"/><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8.xml"/><Relationship Id="rId7" Type="http://schemas.openxmlformats.org/officeDocument/2006/relationships/package" Target="../embeddings/Microsoft_Excel_Worksheet.xlsx"/><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 Box 3"/>
          <p:cNvSpPr txBox="1">
            <a:spLocks noChangeArrowheads="1"/>
          </p:cNvSpPr>
          <p:nvPr/>
        </p:nvSpPr>
        <p:spPr bwMode="auto">
          <a:xfrm>
            <a:off x="1476375" y="1268413"/>
            <a:ext cx="5400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tLang="en-US"/>
          </a:p>
        </p:txBody>
      </p:sp>
      <p:pic>
        <p:nvPicPr>
          <p:cNvPr id="50181"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8784976" cy="6588733"/>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Text Box 5"/>
          <p:cNvSpPr txBox="1">
            <a:spLocks noChangeArrowheads="1"/>
          </p:cNvSpPr>
          <p:nvPr/>
        </p:nvSpPr>
        <p:spPr bwMode="auto">
          <a:xfrm>
            <a:off x="1644220" y="499903"/>
            <a:ext cx="58555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sz="3600" b="1" dirty="0"/>
              <a:t>Community Conservation</a:t>
            </a:r>
          </a:p>
        </p:txBody>
      </p:sp>
      <p:sp>
        <p:nvSpPr>
          <p:cNvPr id="5" name="Title 3"/>
          <p:cNvSpPr>
            <a:spLocks/>
          </p:cNvSpPr>
          <p:nvPr/>
        </p:nvSpPr>
        <p:spPr bwMode="auto">
          <a:xfrm>
            <a:off x="12584" y="-99392"/>
            <a:ext cx="326327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anose="020F0502020204030204" pitchFamily="34" charset="0"/>
              </a:defRPr>
            </a:lvl1pPr>
            <a:lvl2pPr algn="ctr" eaLnBrk="0" hangingPunct="0">
              <a:defRPr sz="4400">
                <a:solidFill>
                  <a:schemeClr val="tx1"/>
                </a:solidFill>
                <a:latin typeface="Calibri" panose="020F0502020204030204" pitchFamily="34" charset="0"/>
              </a:defRPr>
            </a:lvl2pPr>
            <a:lvl3pPr algn="ctr" eaLnBrk="0" hangingPunct="0">
              <a:defRPr sz="4400">
                <a:solidFill>
                  <a:schemeClr val="tx1"/>
                </a:solidFill>
                <a:latin typeface="Calibri" panose="020F0502020204030204" pitchFamily="34" charset="0"/>
              </a:defRPr>
            </a:lvl3pPr>
            <a:lvl4pPr algn="ctr" eaLnBrk="0" hangingPunct="0">
              <a:defRPr sz="4400">
                <a:solidFill>
                  <a:schemeClr val="tx1"/>
                </a:solidFill>
                <a:latin typeface="Calibri" panose="020F0502020204030204" pitchFamily="34" charset="0"/>
              </a:defRPr>
            </a:lvl4pPr>
            <a:lvl5pPr algn="ctr" eaLnBrk="0" hangingPunct="0">
              <a:defRPr sz="4400">
                <a:solidFill>
                  <a:schemeClr val="tx1"/>
                </a:solidFill>
                <a:latin typeface="Calibri" panose="020F0502020204030204" pitchFamily="34" charset="0"/>
              </a:defRPr>
            </a:lvl5pPr>
            <a:lvl6pPr marL="457200" algn="ctr" eaLnBrk="0" fontAlgn="base" hangingPunct="0">
              <a:spcBef>
                <a:spcPct val="0"/>
              </a:spcBef>
              <a:spcAft>
                <a:spcPct val="0"/>
              </a:spcAft>
              <a:defRPr sz="4400">
                <a:solidFill>
                  <a:schemeClr val="tx1"/>
                </a:solidFill>
                <a:latin typeface="Calibri" panose="020F0502020204030204" pitchFamily="34" charset="0"/>
              </a:defRPr>
            </a:lvl6pPr>
            <a:lvl7pPr marL="914400" algn="ctr" eaLnBrk="0" fontAlgn="base" hangingPunct="0">
              <a:spcBef>
                <a:spcPct val="0"/>
              </a:spcBef>
              <a:spcAft>
                <a:spcPct val="0"/>
              </a:spcAft>
              <a:defRPr sz="4400">
                <a:solidFill>
                  <a:schemeClr val="tx1"/>
                </a:solidFill>
                <a:latin typeface="Calibri" panose="020F0502020204030204" pitchFamily="34" charset="0"/>
              </a:defRPr>
            </a:lvl7pPr>
            <a:lvl8pPr marL="1371600" algn="ctr" eaLnBrk="0" fontAlgn="base" hangingPunct="0">
              <a:spcBef>
                <a:spcPct val="0"/>
              </a:spcBef>
              <a:spcAft>
                <a:spcPct val="0"/>
              </a:spcAft>
              <a:defRPr sz="4400">
                <a:solidFill>
                  <a:schemeClr val="tx1"/>
                </a:solidFill>
                <a:latin typeface="Calibri" panose="020F0502020204030204" pitchFamily="34" charset="0"/>
              </a:defRPr>
            </a:lvl8pPr>
            <a:lvl9pPr marL="1828800" algn="ctr" eaLnBrk="0" fontAlgn="base" hangingPunct="0">
              <a:spcBef>
                <a:spcPct val="0"/>
              </a:spcBef>
              <a:spcAft>
                <a:spcPct val="0"/>
              </a:spcAft>
              <a:defRPr sz="4400">
                <a:solidFill>
                  <a:schemeClr val="tx1"/>
                </a:solidFill>
                <a:latin typeface="Calibri" panose="020F0502020204030204" pitchFamily="34" charset="0"/>
              </a:defRPr>
            </a:lvl9pPr>
          </a:lstStyle>
          <a:p>
            <a:pPr eaLnBrk="1" hangingPunct="1"/>
            <a:r>
              <a:rPr lang="en-GB" altLang="en-US" sz="1600" dirty="0"/>
              <a:t>Julie Bailey – Belfast – March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lum bright="20000" contrast="-50000"/>
          </a:blip>
          <a:srcRect/>
          <a:stretch>
            <a:fillRect/>
          </a:stretch>
        </p:blipFill>
        <p:spPr bwMode="auto">
          <a:xfrm>
            <a:off x="3175" y="6351"/>
            <a:ext cx="9140825" cy="6858000"/>
          </a:xfrm>
          <a:prstGeom prst="rect">
            <a:avLst/>
          </a:prstGeom>
          <a:ln>
            <a:noFill/>
          </a:ln>
          <a:effectLst>
            <a:outerShdw blurRad="292100" dist="139700" dir="2700000" algn="tl" rotWithShape="0">
              <a:srgbClr val="333333">
                <a:alpha val="65000"/>
              </a:srgbClr>
            </a:outerShdw>
          </a:effectLst>
        </p:spPr>
      </p:pic>
      <p:sp>
        <p:nvSpPr>
          <p:cNvPr id="53251" name="Text Box 3"/>
          <p:cNvSpPr txBox="1">
            <a:spLocks noChangeArrowheads="1"/>
          </p:cNvSpPr>
          <p:nvPr/>
        </p:nvSpPr>
        <p:spPr bwMode="auto">
          <a:xfrm>
            <a:off x="1476375" y="1268413"/>
            <a:ext cx="5400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tLang="en-US"/>
          </a:p>
        </p:txBody>
      </p:sp>
      <p:sp>
        <p:nvSpPr>
          <p:cNvPr id="53252" name="Text Box 4"/>
          <p:cNvSpPr txBox="1">
            <a:spLocks noChangeArrowheads="1"/>
          </p:cNvSpPr>
          <p:nvPr/>
        </p:nvSpPr>
        <p:spPr bwMode="auto">
          <a:xfrm>
            <a:off x="2751137" y="790092"/>
            <a:ext cx="1819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tLang="en-US"/>
          </a:p>
        </p:txBody>
      </p:sp>
      <p:sp>
        <p:nvSpPr>
          <p:cNvPr id="53253" name="Title 3"/>
          <p:cNvSpPr>
            <a:spLocks/>
          </p:cNvSpPr>
          <p:nvPr/>
        </p:nvSpPr>
        <p:spPr bwMode="auto">
          <a:xfrm>
            <a:off x="3558381" y="6351"/>
            <a:ext cx="202723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anose="020F0502020204030204" pitchFamily="34" charset="0"/>
              </a:defRPr>
            </a:lvl1pPr>
            <a:lvl2pPr algn="ctr" eaLnBrk="0" hangingPunct="0">
              <a:defRPr sz="4400">
                <a:solidFill>
                  <a:schemeClr val="tx1"/>
                </a:solidFill>
                <a:latin typeface="Calibri" panose="020F0502020204030204" pitchFamily="34" charset="0"/>
              </a:defRPr>
            </a:lvl2pPr>
            <a:lvl3pPr algn="ctr" eaLnBrk="0" hangingPunct="0">
              <a:defRPr sz="4400">
                <a:solidFill>
                  <a:schemeClr val="tx1"/>
                </a:solidFill>
                <a:latin typeface="Calibri" panose="020F0502020204030204" pitchFamily="34" charset="0"/>
              </a:defRPr>
            </a:lvl3pPr>
            <a:lvl4pPr algn="ctr" eaLnBrk="0" hangingPunct="0">
              <a:defRPr sz="4400">
                <a:solidFill>
                  <a:schemeClr val="tx1"/>
                </a:solidFill>
                <a:latin typeface="Calibri" panose="020F0502020204030204" pitchFamily="34" charset="0"/>
              </a:defRPr>
            </a:lvl4pPr>
            <a:lvl5pPr algn="ctr" eaLnBrk="0" hangingPunct="0">
              <a:defRPr sz="4400">
                <a:solidFill>
                  <a:schemeClr val="tx1"/>
                </a:solidFill>
                <a:latin typeface="Calibri" panose="020F0502020204030204" pitchFamily="34" charset="0"/>
              </a:defRPr>
            </a:lvl5pPr>
            <a:lvl6pPr marL="457200" algn="ctr" eaLnBrk="0" fontAlgn="base" hangingPunct="0">
              <a:spcBef>
                <a:spcPct val="0"/>
              </a:spcBef>
              <a:spcAft>
                <a:spcPct val="0"/>
              </a:spcAft>
              <a:defRPr sz="4400">
                <a:solidFill>
                  <a:schemeClr val="tx1"/>
                </a:solidFill>
                <a:latin typeface="Calibri" panose="020F0502020204030204" pitchFamily="34" charset="0"/>
              </a:defRPr>
            </a:lvl6pPr>
            <a:lvl7pPr marL="914400" algn="ctr" eaLnBrk="0" fontAlgn="base" hangingPunct="0">
              <a:spcBef>
                <a:spcPct val="0"/>
              </a:spcBef>
              <a:spcAft>
                <a:spcPct val="0"/>
              </a:spcAft>
              <a:defRPr sz="4400">
                <a:solidFill>
                  <a:schemeClr val="tx1"/>
                </a:solidFill>
                <a:latin typeface="Calibri" panose="020F0502020204030204" pitchFamily="34" charset="0"/>
              </a:defRPr>
            </a:lvl7pPr>
            <a:lvl8pPr marL="1371600" algn="ctr" eaLnBrk="0" fontAlgn="base" hangingPunct="0">
              <a:spcBef>
                <a:spcPct val="0"/>
              </a:spcBef>
              <a:spcAft>
                <a:spcPct val="0"/>
              </a:spcAft>
              <a:defRPr sz="4400">
                <a:solidFill>
                  <a:schemeClr val="tx1"/>
                </a:solidFill>
                <a:latin typeface="Calibri" panose="020F0502020204030204" pitchFamily="34" charset="0"/>
              </a:defRPr>
            </a:lvl8pPr>
            <a:lvl9pPr marL="1828800" algn="ctr" eaLnBrk="0" fontAlgn="base" hangingPunct="0">
              <a:spcBef>
                <a:spcPct val="0"/>
              </a:spcBef>
              <a:spcAft>
                <a:spcPct val="0"/>
              </a:spcAft>
              <a:defRPr sz="4400">
                <a:solidFill>
                  <a:schemeClr val="tx1"/>
                </a:solidFill>
                <a:latin typeface="Calibri" panose="020F0502020204030204" pitchFamily="34" charset="0"/>
              </a:defRPr>
            </a:lvl9pPr>
          </a:lstStyle>
          <a:p>
            <a:pPr eaLnBrk="1" hangingPunct="1"/>
            <a:r>
              <a:rPr lang="en-GB" altLang="en-US" sz="4000" b="1" dirty="0"/>
              <a:t>Strategy</a:t>
            </a:r>
          </a:p>
        </p:txBody>
      </p:sp>
      <p:pic>
        <p:nvPicPr>
          <p:cNvPr id="8"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4387" y="998690"/>
            <a:ext cx="2031197" cy="3074481"/>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467544" y="3877633"/>
            <a:ext cx="8405565" cy="2862322"/>
          </a:xfrm>
          <a:prstGeom prst="rect">
            <a:avLst/>
          </a:prstGeom>
        </p:spPr>
        <p:txBody>
          <a:bodyPr wrap="square">
            <a:spAutoFit/>
          </a:bodyPr>
          <a:lstStyle/>
          <a:p>
            <a:r>
              <a:rPr lang="en-GB" sz="3200" b="1" dirty="0">
                <a:solidFill>
                  <a:srgbClr val="FF0000"/>
                </a:solidFill>
                <a:latin typeface="Calibri" panose="020F0502020204030204" pitchFamily="34" charset="0"/>
              </a:rPr>
              <a:t>I</a:t>
            </a:r>
            <a:r>
              <a:rPr lang="en-GB" sz="2400" b="1" dirty="0">
                <a:solidFill>
                  <a:srgbClr val="FF0000"/>
                </a:solidFill>
                <a:latin typeface="Calibri" panose="020F0502020204030204" pitchFamily="34" charset="0"/>
              </a:rPr>
              <a:t>  </a:t>
            </a:r>
            <a:r>
              <a:rPr lang="en-GB" sz="2000" b="1" dirty="0">
                <a:solidFill>
                  <a:srgbClr val="FF0000"/>
                </a:solidFill>
                <a:latin typeface="Calibri" panose="020F0502020204030204" pitchFamily="34" charset="0"/>
              </a:rPr>
              <a:t> </a:t>
            </a:r>
            <a:r>
              <a:rPr lang="en-GB" sz="2000" b="1" dirty="0">
                <a:latin typeface="Calibri" panose="020F0502020204030204" pitchFamily="34" charset="0"/>
              </a:rPr>
              <a:t>Identify all wooded areas – OS 1:25000 scale map</a:t>
            </a:r>
          </a:p>
          <a:p>
            <a:r>
              <a:rPr lang="en-GB" sz="3200" b="1" dirty="0">
                <a:solidFill>
                  <a:srgbClr val="FF0000"/>
                </a:solidFill>
                <a:latin typeface="Calibri" panose="020F0502020204030204" pitchFamily="34" charset="0"/>
              </a:rPr>
              <a:t>S</a:t>
            </a:r>
            <a:r>
              <a:rPr lang="en-GB" sz="2000" b="1" dirty="0">
                <a:solidFill>
                  <a:srgbClr val="FF0000"/>
                </a:solidFill>
                <a:latin typeface="Calibri" panose="020F0502020204030204" pitchFamily="34" charset="0"/>
              </a:rPr>
              <a:t> </a:t>
            </a:r>
            <a:r>
              <a:rPr lang="en-GB" sz="2000" b="1" dirty="0">
                <a:latin typeface="Calibri" panose="020F0502020204030204" pitchFamily="34" charset="0"/>
              </a:rPr>
              <a:t> Seek access/permission – define specific protocols of action </a:t>
            </a:r>
            <a:r>
              <a:rPr lang="en-GB" sz="2000" b="1" dirty="0" err="1">
                <a:latin typeface="Calibri" panose="020F0502020204030204" pitchFamily="34" charset="0"/>
              </a:rPr>
              <a:t>etc</a:t>
            </a:r>
            <a:endParaRPr lang="en-GB" sz="2000" b="1" dirty="0">
              <a:latin typeface="Calibri" panose="020F0502020204030204" pitchFamily="34" charset="0"/>
            </a:endParaRPr>
          </a:p>
          <a:p>
            <a:endParaRPr lang="en-GB" sz="2000" b="1" dirty="0">
              <a:latin typeface="Calibri" panose="020F0502020204030204" pitchFamily="34" charset="0"/>
            </a:endParaRPr>
          </a:p>
          <a:p>
            <a:r>
              <a:rPr lang="en-GB" sz="3200" b="1" dirty="0">
                <a:solidFill>
                  <a:srgbClr val="FF0000"/>
                </a:solidFill>
                <a:latin typeface="Calibri" panose="020F0502020204030204" pitchFamily="34" charset="0"/>
              </a:rPr>
              <a:t>K</a:t>
            </a:r>
            <a:r>
              <a:rPr lang="en-GB" sz="2000" b="1" dirty="0">
                <a:latin typeface="Calibri" panose="020F0502020204030204" pitchFamily="34" charset="0"/>
              </a:rPr>
              <a:t>  Knowledge – woodland – ‘hot spots’ – complete risk assessment</a:t>
            </a:r>
          </a:p>
          <a:p>
            <a:r>
              <a:rPr lang="en-GB" sz="3200" b="1" dirty="0">
                <a:solidFill>
                  <a:srgbClr val="FF0000"/>
                </a:solidFill>
                <a:latin typeface="Calibri" panose="020F0502020204030204" pitchFamily="34" charset="0"/>
              </a:rPr>
              <a:t>E</a:t>
            </a:r>
            <a:r>
              <a:rPr lang="en-GB" sz="2000" b="1" dirty="0">
                <a:latin typeface="Calibri" panose="020F0502020204030204" pitchFamily="34" charset="0"/>
              </a:rPr>
              <a:t>  Establish – feed and monitoring areas</a:t>
            </a:r>
          </a:p>
          <a:p>
            <a:r>
              <a:rPr lang="en-GB" sz="3200" b="1" dirty="0">
                <a:solidFill>
                  <a:srgbClr val="FF0000"/>
                </a:solidFill>
                <a:latin typeface="Calibri" panose="020F0502020204030204" pitchFamily="34" charset="0"/>
              </a:rPr>
              <a:t>Y</a:t>
            </a:r>
            <a:r>
              <a:rPr lang="en-GB" sz="3200" b="1" dirty="0">
                <a:latin typeface="Calibri" panose="020F0502020204030204" pitchFamily="34" charset="0"/>
              </a:rPr>
              <a:t> </a:t>
            </a:r>
            <a:r>
              <a:rPr lang="en-GB" sz="2000" b="1" dirty="0">
                <a:latin typeface="Calibri" panose="020F0502020204030204" pitchFamily="34" charset="0"/>
              </a:rPr>
              <a:t> You’re on your way</a:t>
            </a:r>
            <a:endParaRPr lang="en-GB" sz="2000" b="1" dirty="0">
              <a:solidFill>
                <a:srgbClr val="000000"/>
              </a:solidFill>
              <a:latin typeface="Calibri" panose="020F0502020204030204" pitchFamily="34" charset="0"/>
            </a:endParaRPr>
          </a:p>
        </p:txBody>
      </p:sp>
      <p:sp>
        <p:nvSpPr>
          <p:cNvPr id="4" name="Rectangle 3"/>
          <p:cNvSpPr/>
          <p:nvPr/>
        </p:nvSpPr>
        <p:spPr>
          <a:xfrm>
            <a:off x="461411" y="757600"/>
            <a:ext cx="5688632" cy="2677656"/>
          </a:xfrm>
          <a:prstGeom prst="rect">
            <a:avLst/>
          </a:prstGeom>
        </p:spPr>
        <p:txBody>
          <a:bodyPr wrap="square">
            <a:spAutoFit/>
          </a:bodyPr>
          <a:lstStyle/>
          <a:p>
            <a:r>
              <a:rPr lang="en-GB" sz="2800" b="1" dirty="0">
                <a:solidFill>
                  <a:srgbClr val="000000"/>
                </a:solidFill>
                <a:latin typeface="Calibri" panose="020F0502020204030204" pitchFamily="34" charset="0"/>
              </a:rPr>
              <a:t>Run coordinated systematic programmes using a combination methodology of shooting and trapping as the most effective means of grey squirrel clearance, to allow safe havens for our reds</a:t>
            </a:r>
            <a:endParaRPr lang="en-GB" sz="2800" dirty="0"/>
          </a:p>
        </p:txBody>
      </p:sp>
    </p:spTree>
    <p:extLst>
      <p:ext uri="{BB962C8B-B14F-4D97-AF65-F5344CB8AC3E}">
        <p14:creationId xmlns:p14="http://schemas.microsoft.com/office/powerpoint/2010/main" val="4076025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lum bright="20000" contrast="-50000"/>
          </a:blip>
          <a:srcRect/>
          <a:stretch>
            <a:fillRect/>
          </a:stretch>
        </p:blipFill>
        <p:spPr bwMode="auto">
          <a:xfrm>
            <a:off x="-21018" y="0"/>
            <a:ext cx="9140825" cy="6858000"/>
          </a:xfrm>
          <a:prstGeom prst="rect">
            <a:avLst/>
          </a:prstGeom>
          <a:ln>
            <a:noFill/>
          </a:ln>
          <a:effectLst>
            <a:outerShdw blurRad="292100" dist="139700" dir="2700000" algn="tl" rotWithShape="0">
              <a:srgbClr val="333333">
                <a:alpha val="65000"/>
              </a:srgbClr>
            </a:outerShdw>
          </a:effectLst>
        </p:spPr>
      </p:pic>
      <p:sp>
        <p:nvSpPr>
          <p:cNvPr id="53251" name="Text Box 3"/>
          <p:cNvSpPr txBox="1">
            <a:spLocks noChangeArrowheads="1"/>
          </p:cNvSpPr>
          <p:nvPr/>
        </p:nvSpPr>
        <p:spPr bwMode="auto">
          <a:xfrm>
            <a:off x="1476375" y="1268413"/>
            <a:ext cx="5400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tLang="en-US"/>
          </a:p>
        </p:txBody>
      </p:sp>
      <p:sp>
        <p:nvSpPr>
          <p:cNvPr id="53252" name="Text Box 4"/>
          <p:cNvSpPr txBox="1">
            <a:spLocks noChangeArrowheads="1"/>
          </p:cNvSpPr>
          <p:nvPr/>
        </p:nvSpPr>
        <p:spPr bwMode="auto">
          <a:xfrm>
            <a:off x="2484438" y="712788"/>
            <a:ext cx="1819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tLang="en-US"/>
          </a:p>
        </p:txBody>
      </p:sp>
      <p:sp>
        <p:nvSpPr>
          <p:cNvPr id="53253" name="Title 3"/>
          <p:cNvSpPr>
            <a:spLocks/>
          </p:cNvSpPr>
          <p:nvPr/>
        </p:nvSpPr>
        <p:spPr bwMode="auto">
          <a:xfrm>
            <a:off x="457200" y="274638"/>
            <a:ext cx="82296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anose="020F0502020204030204" pitchFamily="34" charset="0"/>
              </a:defRPr>
            </a:lvl1pPr>
            <a:lvl2pPr algn="ctr" eaLnBrk="0" hangingPunct="0">
              <a:defRPr sz="4400">
                <a:solidFill>
                  <a:schemeClr val="tx1"/>
                </a:solidFill>
                <a:latin typeface="Calibri" panose="020F0502020204030204" pitchFamily="34" charset="0"/>
              </a:defRPr>
            </a:lvl2pPr>
            <a:lvl3pPr algn="ctr" eaLnBrk="0" hangingPunct="0">
              <a:defRPr sz="4400">
                <a:solidFill>
                  <a:schemeClr val="tx1"/>
                </a:solidFill>
                <a:latin typeface="Calibri" panose="020F0502020204030204" pitchFamily="34" charset="0"/>
              </a:defRPr>
            </a:lvl3pPr>
            <a:lvl4pPr algn="ctr" eaLnBrk="0" hangingPunct="0">
              <a:defRPr sz="4400">
                <a:solidFill>
                  <a:schemeClr val="tx1"/>
                </a:solidFill>
                <a:latin typeface="Calibri" panose="020F0502020204030204" pitchFamily="34" charset="0"/>
              </a:defRPr>
            </a:lvl4pPr>
            <a:lvl5pPr algn="ctr" eaLnBrk="0" hangingPunct="0">
              <a:defRPr sz="4400">
                <a:solidFill>
                  <a:schemeClr val="tx1"/>
                </a:solidFill>
                <a:latin typeface="Calibri" panose="020F0502020204030204" pitchFamily="34" charset="0"/>
              </a:defRPr>
            </a:lvl5pPr>
            <a:lvl6pPr marL="457200" algn="ctr" eaLnBrk="0" fontAlgn="base" hangingPunct="0">
              <a:spcBef>
                <a:spcPct val="0"/>
              </a:spcBef>
              <a:spcAft>
                <a:spcPct val="0"/>
              </a:spcAft>
              <a:defRPr sz="4400">
                <a:solidFill>
                  <a:schemeClr val="tx1"/>
                </a:solidFill>
                <a:latin typeface="Calibri" panose="020F0502020204030204" pitchFamily="34" charset="0"/>
              </a:defRPr>
            </a:lvl6pPr>
            <a:lvl7pPr marL="914400" algn="ctr" eaLnBrk="0" fontAlgn="base" hangingPunct="0">
              <a:spcBef>
                <a:spcPct val="0"/>
              </a:spcBef>
              <a:spcAft>
                <a:spcPct val="0"/>
              </a:spcAft>
              <a:defRPr sz="4400">
                <a:solidFill>
                  <a:schemeClr val="tx1"/>
                </a:solidFill>
                <a:latin typeface="Calibri" panose="020F0502020204030204" pitchFamily="34" charset="0"/>
              </a:defRPr>
            </a:lvl7pPr>
            <a:lvl8pPr marL="1371600" algn="ctr" eaLnBrk="0" fontAlgn="base" hangingPunct="0">
              <a:spcBef>
                <a:spcPct val="0"/>
              </a:spcBef>
              <a:spcAft>
                <a:spcPct val="0"/>
              </a:spcAft>
              <a:defRPr sz="4400">
                <a:solidFill>
                  <a:schemeClr val="tx1"/>
                </a:solidFill>
                <a:latin typeface="Calibri" panose="020F0502020204030204" pitchFamily="34" charset="0"/>
              </a:defRPr>
            </a:lvl8pPr>
            <a:lvl9pPr marL="1828800" algn="ctr" eaLnBrk="0" fontAlgn="base" hangingPunct="0">
              <a:spcBef>
                <a:spcPct val="0"/>
              </a:spcBef>
              <a:spcAft>
                <a:spcPct val="0"/>
              </a:spcAft>
              <a:defRPr sz="4400">
                <a:solidFill>
                  <a:schemeClr val="tx1"/>
                </a:solidFill>
                <a:latin typeface="Calibri" panose="020F0502020204030204" pitchFamily="34" charset="0"/>
              </a:defRPr>
            </a:lvl9pPr>
          </a:lstStyle>
          <a:p>
            <a:pPr eaLnBrk="1" hangingPunct="1"/>
            <a:r>
              <a:rPr lang="en-GB" altLang="en-US" sz="4000" b="1" dirty="0"/>
              <a:t>Group Stats</a:t>
            </a:r>
          </a:p>
        </p:txBody>
      </p:sp>
      <p:graphicFrame>
        <p:nvGraphicFramePr>
          <p:cNvPr id="53257" name="Object 9"/>
          <p:cNvGraphicFramePr>
            <a:graphicFrameLocks noGrp="1" noChangeAspect="1"/>
          </p:cNvGraphicFramePr>
          <p:nvPr>
            <p:ph sz="quarter" idx="4294967295"/>
          </p:nvPr>
        </p:nvGraphicFramePr>
        <p:xfrm>
          <a:off x="0" y="3929063"/>
          <a:ext cx="4027488" cy="2200275"/>
        </p:xfrm>
        <a:graphic>
          <a:graphicData uri="http://schemas.openxmlformats.org/presentationml/2006/ole">
            <mc:AlternateContent xmlns:mc="http://schemas.openxmlformats.org/markup-compatibility/2006">
              <mc:Choice xmlns:v="urn:schemas-microsoft-com:vml" Requires="v">
                <p:oleObj spid="_x0000_s54869" name="Chart" r:id="rId5" imgW="4038693" imgH="2200229" progId="MSGraph.Chart.8">
                  <p:embed followColorScheme="full"/>
                </p:oleObj>
              </mc:Choice>
              <mc:Fallback>
                <p:oleObj name="Chart" r:id="rId5" imgW="4038693" imgH="2200229" progId="MSGraph.Chart.8">
                  <p:embed followColorScheme="full"/>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29063"/>
                        <a:ext cx="4027488" cy="2200275"/>
                      </a:xfrm>
                      <a:prstGeom prst="rect">
                        <a:avLst/>
                      </a:prstGeom>
                    </p:spPr>
                  </p:pic>
                </p:oleObj>
              </mc:Fallback>
            </mc:AlternateContent>
          </a:graphicData>
        </a:graphic>
      </p:graphicFrame>
      <p:graphicFrame>
        <p:nvGraphicFramePr>
          <p:cNvPr id="53294" name="Object 46"/>
          <p:cNvGraphicFramePr>
            <a:graphicFrameLocks noGrp="1" noChangeAspect="1"/>
          </p:cNvGraphicFramePr>
          <p:nvPr>
            <p:ph type="chart" sz="half" idx="2"/>
          </p:nvPr>
        </p:nvGraphicFramePr>
        <p:xfrm>
          <a:off x="4052888" y="4362450"/>
          <a:ext cx="4621212" cy="6694488"/>
        </p:xfrm>
        <a:graphic>
          <a:graphicData uri="http://schemas.openxmlformats.org/presentationml/2006/ole">
            <mc:AlternateContent xmlns:mc="http://schemas.openxmlformats.org/markup-compatibility/2006">
              <mc:Choice xmlns:v="urn:schemas-microsoft-com:vml" Requires="v">
                <p:oleObj spid="_x0000_s54870" name="Chart" r:id="rId7" imgW="2228738" imgH="3228945" progId="MSGraph.Chart.8">
                  <p:embed followColorScheme="full"/>
                </p:oleObj>
              </mc:Choice>
              <mc:Fallback>
                <p:oleObj name="Chart" r:id="rId7" imgW="2228738" imgH="3228945" progId="MSGraph.Chart.8">
                  <p:embed followColorScheme="full"/>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52888" y="4362450"/>
                        <a:ext cx="4621212" cy="6694488"/>
                      </a:xfrm>
                      <a:prstGeom prst="rect">
                        <a:avLst/>
                      </a:prstGeom>
                    </p:spPr>
                  </p:pic>
                </p:oleObj>
              </mc:Fallback>
            </mc:AlternateContent>
          </a:graphicData>
        </a:graphic>
      </p:graphicFrame>
      <p:sp>
        <p:nvSpPr>
          <p:cNvPr id="11" name="Title 3"/>
          <p:cNvSpPr>
            <a:spLocks/>
          </p:cNvSpPr>
          <p:nvPr/>
        </p:nvSpPr>
        <p:spPr bwMode="auto">
          <a:xfrm>
            <a:off x="107504" y="5838155"/>
            <a:ext cx="892899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anose="020F0502020204030204" pitchFamily="34" charset="0"/>
              </a:defRPr>
            </a:lvl1pPr>
            <a:lvl2pPr algn="ctr" eaLnBrk="0" hangingPunct="0">
              <a:defRPr sz="4400">
                <a:solidFill>
                  <a:schemeClr val="tx1"/>
                </a:solidFill>
                <a:latin typeface="Calibri" panose="020F0502020204030204" pitchFamily="34" charset="0"/>
              </a:defRPr>
            </a:lvl2pPr>
            <a:lvl3pPr algn="ctr" eaLnBrk="0" hangingPunct="0">
              <a:defRPr sz="4400">
                <a:solidFill>
                  <a:schemeClr val="tx1"/>
                </a:solidFill>
                <a:latin typeface="Calibri" panose="020F0502020204030204" pitchFamily="34" charset="0"/>
              </a:defRPr>
            </a:lvl3pPr>
            <a:lvl4pPr algn="ctr" eaLnBrk="0" hangingPunct="0">
              <a:defRPr sz="4400">
                <a:solidFill>
                  <a:schemeClr val="tx1"/>
                </a:solidFill>
                <a:latin typeface="Calibri" panose="020F0502020204030204" pitchFamily="34" charset="0"/>
              </a:defRPr>
            </a:lvl4pPr>
            <a:lvl5pPr algn="ctr" eaLnBrk="0" hangingPunct="0">
              <a:defRPr sz="4400">
                <a:solidFill>
                  <a:schemeClr val="tx1"/>
                </a:solidFill>
                <a:latin typeface="Calibri" panose="020F0502020204030204" pitchFamily="34" charset="0"/>
              </a:defRPr>
            </a:lvl5pPr>
            <a:lvl6pPr marL="457200" algn="ctr" eaLnBrk="0" fontAlgn="base" hangingPunct="0">
              <a:spcBef>
                <a:spcPct val="0"/>
              </a:spcBef>
              <a:spcAft>
                <a:spcPct val="0"/>
              </a:spcAft>
              <a:defRPr sz="4400">
                <a:solidFill>
                  <a:schemeClr val="tx1"/>
                </a:solidFill>
                <a:latin typeface="Calibri" panose="020F0502020204030204" pitchFamily="34" charset="0"/>
              </a:defRPr>
            </a:lvl6pPr>
            <a:lvl7pPr marL="914400" algn="ctr" eaLnBrk="0" fontAlgn="base" hangingPunct="0">
              <a:spcBef>
                <a:spcPct val="0"/>
              </a:spcBef>
              <a:spcAft>
                <a:spcPct val="0"/>
              </a:spcAft>
              <a:defRPr sz="4400">
                <a:solidFill>
                  <a:schemeClr val="tx1"/>
                </a:solidFill>
                <a:latin typeface="Calibri" panose="020F0502020204030204" pitchFamily="34" charset="0"/>
              </a:defRPr>
            </a:lvl7pPr>
            <a:lvl8pPr marL="1371600" algn="ctr" eaLnBrk="0" fontAlgn="base" hangingPunct="0">
              <a:spcBef>
                <a:spcPct val="0"/>
              </a:spcBef>
              <a:spcAft>
                <a:spcPct val="0"/>
              </a:spcAft>
              <a:defRPr sz="4400">
                <a:solidFill>
                  <a:schemeClr val="tx1"/>
                </a:solidFill>
                <a:latin typeface="Calibri" panose="020F0502020204030204" pitchFamily="34" charset="0"/>
              </a:defRPr>
            </a:lvl8pPr>
            <a:lvl9pPr marL="1828800" algn="ctr" eaLnBrk="0" fontAlgn="base" hangingPunct="0">
              <a:spcBef>
                <a:spcPct val="0"/>
              </a:spcBef>
              <a:spcAft>
                <a:spcPct val="0"/>
              </a:spcAft>
              <a:defRPr sz="4400">
                <a:solidFill>
                  <a:schemeClr val="tx1"/>
                </a:solidFill>
                <a:latin typeface="Calibri" panose="020F0502020204030204" pitchFamily="34" charset="0"/>
              </a:defRPr>
            </a:lvl9pPr>
          </a:lstStyle>
          <a:p>
            <a:pPr eaLnBrk="1" hangingPunct="1"/>
            <a:r>
              <a:rPr lang="en-GB" altLang="en-US" sz="2800" b="1" dirty="0"/>
              <a:t>From data submitted that is usable for this analysis </a:t>
            </a:r>
          </a:p>
        </p:txBody>
      </p:sp>
      <p:graphicFrame>
        <p:nvGraphicFramePr>
          <p:cNvPr id="2" name="Object 1"/>
          <p:cNvGraphicFramePr>
            <a:graphicFrameLocks noChangeAspect="1"/>
          </p:cNvGraphicFramePr>
          <p:nvPr>
            <p:extLst>
              <p:ext uri="{D42A27DB-BD31-4B8C-83A1-F6EECF244321}">
                <p14:modId xmlns:p14="http://schemas.microsoft.com/office/powerpoint/2010/main" val="1484855914"/>
              </p:ext>
            </p:extLst>
          </p:nvPr>
        </p:nvGraphicFramePr>
        <p:xfrm>
          <a:off x="275003" y="981075"/>
          <a:ext cx="8593995" cy="4857080"/>
        </p:xfrm>
        <a:graphic>
          <a:graphicData uri="http://schemas.openxmlformats.org/presentationml/2006/ole">
            <mc:AlternateContent xmlns:mc="http://schemas.openxmlformats.org/markup-compatibility/2006">
              <mc:Choice xmlns:v="urn:schemas-microsoft-com:vml" Requires="v">
                <p:oleObj spid="_x0000_s54871" name="Worksheet" r:id="rId9" imgW="9357278" imgH="3871002" progId="Excel.Sheet.12">
                  <p:embed/>
                </p:oleObj>
              </mc:Choice>
              <mc:Fallback>
                <p:oleObj name="Worksheet" r:id="rId9" imgW="9357278" imgH="3871002" progId="Excel.Sheet.12">
                  <p:embed/>
                  <p:pic>
                    <p:nvPicPr>
                      <p:cNvPr id="0" name=""/>
                      <p:cNvPicPr/>
                      <p:nvPr/>
                    </p:nvPicPr>
                    <p:blipFill>
                      <a:blip r:embed="rId10"/>
                      <a:stretch>
                        <a:fillRect/>
                      </a:stretch>
                    </p:blipFill>
                    <p:spPr>
                      <a:xfrm>
                        <a:off x="275003" y="981075"/>
                        <a:ext cx="8593995" cy="4857080"/>
                      </a:xfrm>
                      <a:prstGeom prst="rect">
                        <a:avLst/>
                      </a:prstGeom>
                    </p:spPr>
                  </p:pic>
                </p:oleObj>
              </mc:Fallback>
            </mc:AlternateContent>
          </a:graphicData>
        </a:graphic>
      </p:graphicFrame>
    </p:spTree>
    <p:extLst>
      <p:ext uri="{BB962C8B-B14F-4D97-AF65-F5344CB8AC3E}">
        <p14:creationId xmlns:p14="http://schemas.microsoft.com/office/powerpoint/2010/main" val="2158494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90" name="Object 18"/>
          <p:cNvGraphicFramePr>
            <a:graphicFrameLocks noChangeAspect="1"/>
          </p:cNvGraphicFramePr>
          <p:nvPr>
            <p:extLst>
              <p:ext uri="{D42A27DB-BD31-4B8C-83A1-F6EECF244321}">
                <p14:modId xmlns:p14="http://schemas.microsoft.com/office/powerpoint/2010/main" val="3701832868"/>
              </p:ext>
            </p:extLst>
          </p:nvPr>
        </p:nvGraphicFramePr>
        <p:xfrm>
          <a:off x="449796" y="387632"/>
          <a:ext cx="8244408" cy="6037995"/>
        </p:xfrm>
        <a:graphic>
          <a:graphicData uri="http://schemas.openxmlformats.org/presentationml/2006/ole">
            <mc:AlternateContent xmlns:mc="http://schemas.openxmlformats.org/markup-compatibility/2006">
              <mc:Choice xmlns:v="urn:schemas-microsoft-com:vml" Requires="v">
                <p:oleObj spid="_x0000_s3360" name="Worksheet" r:id="rId4" imgW="14348406" imgH="12092972" progId="Excel.Sheet.8">
                  <p:embed/>
                </p:oleObj>
              </mc:Choice>
              <mc:Fallback>
                <p:oleObj name="Worksheet" r:id="rId4" imgW="14348406" imgH="12092972" progId="Excel.Sheet.8">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796" y="387632"/>
                        <a:ext cx="8244408" cy="6037995"/>
                      </a:xfrm>
                      <a:prstGeom prst="rect">
                        <a:avLst/>
                      </a:prstGeom>
                      <a:noFill/>
                      <a:ln w="38100">
                        <a:solidFill>
                          <a:schemeClr val="tx1"/>
                        </a:solidFill>
                      </a:ln>
                      <a:extLst/>
                    </p:spPr>
                  </p:pic>
                </p:oleObj>
              </mc:Fallback>
            </mc:AlternateContent>
          </a:graphicData>
        </a:graphic>
      </p:graphicFrame>
      <p:sp>
        <p:nvSpPr>
          <p:cNvPr id="4" name="Rectangle 3"/>
          <p:cNvSpPr/>
          <p:nvPr/>
        </p:nvSpPr>
        <p:spPr>
          <a:xfrm>
            <a:off x="2087724" y="3406630"/>
            <a:ext cx="4968552" cy="1754326"/>
          </a:xfrm>
          <a:prstGeom prst="rect">
            <a:avLst/>
          </a:prstGeom>
        </p:spPr>
        <p:txBody>
          <a:bodyPr>
            <a:spAutoFit/>
          </a:bodyPr>
          <a:lstStyle/>
          <a:p>
            <a:pPr algn="ctr">
              <a:defRPr/>
            </a:pPr>
            <a:r>
              <a:rPr lang="en-GB" sz="54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rPr>
              <a:t>Why Keep Records?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lum bright="20000" contrast="-50000"/>
          </a:blip>
          <a:srcRect/>
          <a:stretch>
            <a:fillRect/>
          </a:stretch>
        </p:blipFill>
        <p:spPr bwMode="auto">
          <a:xfrm>
            <a:off x="-8183" y="0"/>
            <a:ext cx="9140825" cy="6858000"/>
          </a:xfrm>
          <a:prstGeom prst="rect">
            <a:avLst/>
          </a:prstGeom>
          <a:ln>
            <a:noFill/>
          </a:ln>
          <a:effectLst>
            <a:outerShdw blurRad="292100" dist="139700" dir="2700000" algn="tl" rotWithShape="0">
              <a:srgbClr val="333333">
                <a:alpha val="65000"/>
              </a:srgbClr>
            </a:outerShdw>
          </a:effectLst>
        </p:spPr>
      </p:pic>
      <p:sp>
        <p:nvSpPr>
          <p:cNvPr id="53251" name="Text Box 3"/>
          <p:cNvSpPr txBox="1">
            <a:spLocks noChangeArrowheads="1"/>
          </p:cNvSpPr>
          <p:nvPr/>
        </p:nvSpPr>
        <p:spPr bwMode="auto">
          <a:xfrm>
            <a:off x="1476375" y="1268413"/>
            <a:ext cx="5400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tLang="en-US"/>
          </a:p>
        </p:txBody>
      </p:sp>
      <p:sp>
        <p:nvSpPr>
          <p:cNvPr id="53252" name="Text Box 4"/>
          <p:cNvSpPr txBox="1">
            <a:spLocks noChangeArrowheads="1"/>
          </p:cNvSpPr>
          <p:nvPr/>
        </p:nvSpPr>
        <p:spPr bwMode="auto">
          <a:xfrm>
            <a:off x="2484438" y="712788"/>
            <a:ext cx="1819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tLang="en-US"/>
          </a:p>
        </p:txBody>
      </p:sp>
      <p:sp>
        <p:nvSpPr>
          <p:cNvPr id="53253" name="Title 3"/>
          <p:cNvSpPr>
            <a:spLocks/>
          </p:cNvSpPr>
          <p:nvPr/>
        </p:nvSpPr>
        <p:spPr bwMode="auto">
          <a:xfrm>
            <a:off x="457200" y="-29546"/>
            <a:ext cx="82296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anose="020F0502020204030204" pitchFamily="34" charset="0"/>
              </a:defRPr>
            </a:lvl1pPr>
            <a:lvl2pPr algn="ctr" eaLnBrk="0" hangingPunct="0">
              <a:defRPr sz="4400">
                <a:solidFill>
                  <a:schemeClr val="tx1"/>
                </a:solidFill>
                <a:latin typeface="Calibri" panose="020F0502020204030204" pitchFamily="34" charset="0"/>
              </a:defRPr>
            </a:lvl2pPr>
            <a:lvl3pPr algn="ctr" eaLnBrk="0" hangingPunct="0">
              <a:defRPr sz="4400">
                <a:solidFill>
                  <a:schemeClr val="tx1"/>
                </a:solidFill>
                <a:latin typeface="Calibri" panose="020F0502020204030204" pitchFamily="34" charset="0"/>
              </a:defRPr>
            </a:lvl3pPr>
            <a:lvl4pPr algn="ctr" eaLnBrk="0" hangingPunct="0">
              <a:defRPr sz="4400">
                <a:solidFill>
                  <a:schemeClr val="tx1"/>
                </a:solidFill>
                <a:latin typeface="Calibri" panose="020F0502020204030204" pitchFamily="34" charset="0"/>
              </a:defRPr>
            </a:lvl4pPr>
            <a:lvl5pPr algn="ctr" eaLnBrk="0" hangingPunct="0">
              <a:defRPr sz="4400">
                <a:solidFill>
                  <a:schemeClr val="tx1"/>
                </a:solidFill>
                <a:latin typeface="Calibri" panose="020F0502020204030204" pitchFamily="34" charset="0"/>
              </a:defRPr>
            </a:lvl5pPr>
            <a:lvl6pPr marL="457200" algn="ctr" eaLnBrk="0" fontAlgn="base" hangingPunct="0">
              <a:spcBef>
                <a:spcPct val="0"/>
              </a:spcBef>
              <a:spcAft>
                <a:spcPct val="0"/>
              </a:spcAft>
              <a:defRPr sz="4400">
                <a:solidFill>
                  <a:schemeClr val="tx1"/>
                </a:solidFill>
                <a:latin typeface="Calibri" panose="020F0502020204030204" pitchFamily="34" charset="0"/>
              </a:defRPr>
            </a:lvl6pPr>
            <a:lvl7pPr marL="914400" algn="ctr" eaLnBrk="0" fontAlgn="base" hangingPunct="0">
              <a:spcBef>
                <a:spcPct val="0"/>
              </a:spcBef>
              <a:spcAft>
                <a:spcPct val="0"/>
              </a:spcAft>
              <a:defRPr sz="4400">
                <a:solidFill>
                  <a:schemeClr val="tx1"/>
                </a:solidFill>
                <a:latin typeface="Calibri" panose="020F0502020204030204" pitchFamily="34" charset="0"/>
              </a:defRPr>
            </a:lvl7pPr>
            <a:lvl8pPr marL="1371600" algn="ctr" eaLnBrk="0" fontAlgn="base" hangingPunct="0">
              <a:spcBef>
                <a:spcPct val="0"/>
              </a:spcBef>
              <a:spcAft>
                <a:spcPct val="0"/>
              </a:spcAft>
              <a:defRPr sz="4400">
                <a:solidFill>
                  <a:schemeClr val="tx1"/>
                </a:solidFill>
                <a:latin typeface="Calibri" panose="020F0502020204030204" pitchFamily="34" charset="0"/>
              </a:defRPr>
            </a:lvl8pPr>
            <a:lvl9pPr marL="1828800" algn="ctr" eaLnBrk="0" fontAlgn="base" hangingPunct="0">
              <a:spcBef>
                <a:spcPct val="0"/>
              </a:spcBef>
              <a:spcAft>
                <a:spcPct val="0"/>
              </a:spcAft>
              <a:defRPr sz="4400">
                <a:solidFill>
                  <a:schemeClr val="tx1"/>
                </a:solidFill>
                <a:latin typeface="Calibri" panose="020F0502020204030204" pitchFamily="34" charset="0"/>
              </a:defRPr>
            </a:lvl9pPr>
          </a:lstStyle>
          <a:p>
            <a:pPr eaLnBrk="1" hangingPunct="1"/>
            <a:r>
              <a:rPr lang="en-GB" altLang="en-US" sz="3600" b="1" dirty="0"/>
              <a:t>Red presence in Cumbria (2013 -2016)</a:t>
            </a:r>
          </a:p>
        </p:txBody>
      </p:sp>
      <p:graphicFrame>
        <p:nvGraphicFramePr>
          <p:cNvPr id="53257" name="Object 9"/>
          <p:cNvGraphicFramePr>
            <a:graphicFrameLocks noGrp="1" noChangeAspect="1"/>
          </p:cNvGraphicFramePr>
          <p:nvPr>
            <p:ph sz="quarter" idx="4294967295"/>
          </p:nvPr>
        </p:nvGraphicFramePr>
        <p:xfrm>
          <a:off x="0" y="3929063"/>
          <a:ext cx="4027488" cy="2200275"/>
        </p:xfrm>
        <a:graphic>
          <a:graphicData uri="http://schemas.openxmlformats.org/presentationml/2006/ole">
            <mc:AlternateContent xmlns:mc="http://schemas.openxmlformats.org/markup-compatibility/2006">
              <mc:Choice xmlns:v="urn:schemas-microsoft-com:vml" Requires="v">
                <p:oleObj spid="_x0000_s60888" name="Chart" r:id="rId5" imgW="4038693" imgH="2200229" progId="MSGraph.Chart.8">
                  <p:embed followColorScheme="full"/>
                </p:oleObj>
              </mc:Choice>
              <mc:Fallback>
                <p:oleObj name="Chart" r:id="rId5" imgW="4038693" imgH="2200229" progId="MSGraph.Chart.8">
                  <p:embed followColorScheme="full"/>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29063"/>
                        <a:ext cx="4027488" cy="2200275"/>
                      </a:xfrm>
                      <a:prstGeom prst="rect">
                        <a:avLst/>
                      </a:prstGeom>
                    </p:spPr>
                  </p:pic>
                </p:oleObj>
              </mc:Fallback>
            </mc:AlternateContent>
          </a:graphicData>
        </a:graphic>
      </p:graphicFrame>
      <p:graphicFrame>
        <p:nvGraphicFramePr>
          <p:cNvPr id="53294" name="Object 46"/>
          <p:cNvGraphicFramePr>
            <a:graphicFrameLocks noGrp="1" noChangeAspect="1"/>
          </p:cNvGraphicFramePr>
          <p:nvPr>
            <p:ph type="chart" sz="half" idx="2"/>
          </p:nvPr>
        </p:nvGraphicFramePr>
        <p:xfrm>
          <a:off x="4052888" y="4362450"/>
          <a:ext cx="4621212" cy="6694488"/>
        </p:xfrm>
        <a:graphic>
          <a:graphicData uri="http://schemas.openxmlformats.org/presentationml/2006/ole">
            <mc:AlternateContent xmlns:mc="http://schemas.openxmlformats.org/markup-compatibility/2006">
              <mc:Choice xmlns:v="urn:schemas-microsoft-com:vml" Requires="v">
                <p:oleObj spid="_x0000_s60889" name="Chart" r:id="rId7" imgW="2228738" imgH="3228945" progId="MSGraph.Chart.8">
                  <p:embed followColorScheme="full"/>
                </p:oleObj>
              </mc:Choice>
              <mc:Fallback>
                <p:oleObj name="Chart" r:id="rId7" imgW="2228738" imgH="3228945" progId="MSGraph.Chart.8">
                  <p:embed followColorScheme="full"/>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52888" y="4362450"/>
                        <a:ext cx="4621212" cy="6694488"/>
                      </a:xfrm>
                      <a:prstGeom prst="rect">
                        <a:avLst/>
                      </a:prstGeom>
                    </p:spPr>
                  </p:pic>
                </p:oleObj>
              </mc:Fallback>
            </mc:AlternateContent>
          </a:graphicData>
        </a:graphic>
      </p:graphicFrame>
      <p:sp>
        <p:nvSpPr>
          <p:cNvPr id="4" name="Rectangle 3"/>
          <p:cNvSpPr/>
          <p:nvPr/>
        </p:nvSpPr>
        <p:spPr>
          <a:xfrm>
            <a:off x="5649030" y="1079500"/>
            <a:ext cx="3494970" cy="2677656"/>
          </a:xfrm>
          <a:prstGeom prst="rect">
            <a:avLst/>
          </a:prstGeom>
        </p:spPr>
        <p:txBody>
          <a:bodyPr wrap="square">
            <a:spAutoFit/>
          </a:bodyPr>
          <a:lstStyle/>
          <a:p>
            <a:pPr marL="457200" indent="-457200">
              <a:buFont typeface="Arial" panose="020B0604020202020204" pitchFamily="34" charset="0"/>
              <a:buChar char="•"/>
            </a:pPr>
            <a:r>
              <a:rPr lang="en-GB" sz="2400" dirty="0"/>
              <a:t>Data still to come in for 2016</a:t>
            </a:r>
          </a:p>
          <a:p>
            <a:endParaRPr lang="en-GB" sz="2400" dirty="0"/>
          </a:p>
          <a:p>
            <a:pPr marL="457200" indent="-457200">
              <a:buFont typeface="Arial" panose="020B0604020202020204" pitchFamily="34" charset="0"/>
              <a:buChar char="•"/>
            </a:pPr>
            <a:r>
              <a:rPr lang="en-GB" sz="2400" dirty="0"/>
              <a:t>We must be getting something right!</a:t>
            </a:r>
          </a:p>
          <a:p>
            <a:endParaRPr lang="en-GB" sz="2400" dirty="0"/>
          </a:p>
          <a:p>
            <a:endParaRPr lang="en-GB" sz="2400" dirty="0"/>
          </a:p>
        </p:txBody>
      </p:sp>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3458" y="676891"/>
            <a:ext cx="5217230" cy="6087149"/>
          </a:xfrm>
          <a:prstGeom prst="rect">
            <a:avLst/>
          </a:prstGeom>
        </p:spPr>
      </p:pic>
    </p:spTree>
    <p:extLst>
      <p:ext uri="{BB962C8B-B14F-4D97-AF65-F5344CB8AC3E}">
        <p14:creationId xmlns:p14="http://schemas.microsoft.com/office/powerpoint/2010/main" val="3392977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lum bright="20000" contrast="-50000"/>
          </a:blip>
          <a:srcRect/>
          <a:stretch>
            <a:fillRect/>
          </a:stretch>
        </p:blipFill>
        <p:spPr bwMode="auto">
          <a:xfrm>
            <a:off x="3175" y="0"/>
            <a:ext cx="9140825" cy="6858000"/>
          </a:xfrm>
          <a:prstGeom prst="rect">
            <a:avLst/>
          </a:prstGeom>
          <a:ln>
            <a:noFill/>
          </a:ln>
          <a:effectLst>
            <a:outerShdw blurRad="292100" dist="139700" dir="2700000" algn="tl" rotWithShape="0">
              <a:srgbClr val="333333">
                <a:alpha val="65000"/>
              </a:srgbClr>
            </a:outerShdw>
          </a:effectLst>
        </p:spPr>
      </p:pic>
      <p:sp>
        <p:nvSpPr>
          <p:cNvPr id="53251" name="Text Box 3"/>
          <p:cNvSpPr txBox="1">
            <a:spLocks noChangeArrowheads="1"/>
          </p:cNvSpPr>
          <p:nvPr/>
        </p:nvSpPr>
        <p:spPr bwMode="auto">
          <a:xfrm>
            <a:off x="1476375" y="1268413"/>
            <a:ext cx="5400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tLang="en-US"/>
          </a:p>
        </p:txBody>
      </p:sp>
      <p:sp>
        <p:nvSpPr>
          <p:cNvPr id="53252" name="Text Box 4"/>
          <p:cNvSpPr txBox="1">
            <a:spLocks noChangeArrowheads="1"/>
          </p:cNvSpPr>
          <p:nvPr/>
        </p:nvSpPr>
        <p:spPr bwMode="auto">
          <a:xfrm>
            <a:off x="2484438" y="712788"/>
            <a:ext cx="1819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tLang="en-US"/>
          </a:p>
        </p:txBody>
      </p:sp>
      <p:sp>
        <p:nvSpPr>
          <p:cNvPr id="53253" name="Title 3"/>
          <p:cNvSpPr>
            <a:spLocks/>
          </p:cNvSpPr>
          <p:nvPr/>
        </p:nvSpPr>
        <p:spPr bwMode="auto">
          <a:xfrm>
            <a:off x="3358938" y="127289"/>
            <a:ext cx="242612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anose="020F0502020204030204" pitchFamily="34" charset="0"/>
              </a:defRPr>
            </a:lvl1pPr>
            <a:lvl2pPr algn="ctr" eaLnBrk="0" hangingPunct="0">
              <a:defRPr sz="4400">
                <a:solidFill>
                  <a:schemeClr val="tx1"/>
                </a:solidFill>
                <a:latin typeface="Calibri" panose="020F0502020204030204" pitchFamily="34" charset="0"/>
              </a:defRPr>
            </a:lvl2pPr>
            <a:lvl3pPr algn="ctr" eaLnBrk="0" hangingPunct="0">
              <a:defRPr sz="4400">
                <a:solidFill>
                  <a:schemeClr val="tx1"/>
                </a:solidFill>
                <a:latin typeface="Calibri" panose="020F0502020204030204" pitchFamily="34" charset="0"/>
              </a:defRPr>
            </a:lvl3pPr>
            <a:lvl4pPr algn="ctr" eaLnBrk="0" hangingPunct="0">
              <a:defRPr sz="4400">
                <a:solidFill>
                  <a:schemeClr val="tx1"/>
                </a:solidFill>
                <a:latin typeface="Calibri" panose="020F0502020204030204" pitchFamily="34" charset="0"/>
              </a:defRPr>
            </a:lvl4pPr>
            <a:lvl5pPr algn="ctr" eaLnBrk="0" hangingPunct="0">
              <a:defRPr sz="4400">
                <a:solidFill>
                  <a:schemeClr val="tx1"/>
                </a:solidFill>
                <a:latin typeface="Calibri" panose="020F0502020204030204" pitchFamily="34" charset="0"/>
              </a:defRPr>
            </a:lvl5pPr>
            <a:lvl6pPr marL="457200" algn="ctr" eaLnBrk="0" fontAlgn="base" hangingPunct="0">
              <a:spcBef>
                <a:spcPct val="0"/>
              </a:spcBef>
              <a:spcAft>
                <a:spcPct val="0"/>
              </a:spcAft>
              <a:defRPr sz="4400">
                <a:solidFill>
                  <a:schemeClr val="tx1"/>
                </a:solidFill>
                <a:latin typeface="Calibri" panose="020F0502020204030204" pitchFamily="34" charset="0"/>
              </a:defRPr>
            </a:lvl6pPr>
            <a:lvl7pPr marL="914400" algn="ctr" eaLnBrk="0" fontAlgn="base" hangingPunct="0">
              <a:spcBef>
                <a:spcPct val="0"/>
              </a:spcBef>
              <a:spcAft>
                <a:spcPct val="0"/>
              </a:spcAft>
              <a:defRPr sz="4400">
                <a:solidFill>
                  <a:schemeClr val="tx1"/>
                </a:solidFill>
                <a:latin typeface="Calibri" panose="020F0502020204030204" pitchFamily="34" charset="0"/>
              </a:defRPr>
            </a:lvl7pPr>
            <a:lvl8pPr marL="1371600" algn="ctr" eaLnBrk="0" fontAlgn="base" hangingPunct="0">
              <a:spcBef>
                <a:spcPct val="0"/>
              </a:spcBef>
              <a:spcAft>
                <a:spcPct val="0"/>
              </a:spcAft>
              <a:defRPr sz="4400">
                <a:solidFill>
                  <a:schemeClr val="tx1"/>
                </a:solidFill>
                <a:latin typeface="Calibri" panose="020F0502020204030204" pitchFamily="34" charset="0"/>
              </a:defRPr>
            </a:lvl8pPr>
            <a:lvl9pPr marL="1828800" algn="ctr" eaLnBrk="0" fontAlgn="base" hangingPunct="0">
              <a:spcBef>
                <a:spcPct val="0"/>
              </a:spcBef>
              <a:spcAft>
                <a:spcPct val="0"/>
              </a:spcAft>
              <a:defRPr sz="4400">
                <a:solidFill>
                  <a:schemeClr val="tx1"/>
                </a:solidFill>
                <a:latin typeface="Calibri" panose="020F0502020204030204" pitchFamily="34" charset="0"/>
              </a:defRPr>
            </a:lvl9pPr>
          </a:lstStyle>
          <a:p>
            <a:pPr eaLnBrk="1" hangingPunct="1"/>
            <a:r>
              <a:rPr lang="en-GB" altLang="en-US" sz="4000" b="1" dirty="0"/>
              <a:t>Resources</a:t>
            </a:r>
          </a:p>
        </p:txBody>
      </p:sp>
      <p:graphicFrame>
        <p:nvGraphicFramePr>
          <p:cNvPr id="53257" name="Object 9"/>
          <p:cNvGraphicFramePr>
            <a:graphicFrameLocks noGrp="1" noChangeAspect="1"/>
          </p:cNvGraphicFramePr>
          <p:nvPr>
            <p:ph sz="quarter" idx="4294967295"/>
          </p:nvPr>
        </p:nvGraphicFramePr>
        <p:xfrm>
          <a:off x="0" y="3929063"/>
          <a:ext cx="4027488" cy="2200275"/>
        </p:xfrm>
        <a:graphic>
          <a:graphicData uri="http://schemas.openxmlformats.org/presentationml/2006/ole">
            <mc:AlternateContent xmlns:mc="http://schemas.openxmlformats.org/markup-compatibility/2006">
              <mc:Choice xmlns:v="urn:schemas-microsoft-com:vml" Requires="v">
                <p:oleObj spid="_x0000_s56621" name="Chart" r:id="rId5" imgW="4038693" imgH="2200229" progId="MSGraph.Chart.8">
                  <p:embed followColorScheme="full"/>
                </p:oleObj>
              </mc:Choice>
              <mc:Fallback>
                <p:oleObj name="Chart" r:id="rId5" imgW="4038693" imgH="2200229" progId="MSGraph.Chart.8">
                  <p:embed followColorScheme="full"/>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29063"/>
                        <a:ext cx="4027488" cy="2200275"/>
                      </a:xfrm>
                      <a:prstGeom prst="rect">
                        <a:avLst/>
                      </a:prstGeom>
                    </p:spPr>
                  </p:pic>
                </p:oleObj>
              </mc:Fallback>
            </mc:AlternateContent>
          </a:graphicData>
        </a:graphic>
      </p:graphicFrame>
      <p:pic>
        <p:nvPicPr>
          <p:cNvPr id="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1655" y="1855178"/>
            <a:ext cx="2412561" cy="1538149"/>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3"/>
          <p:cNvPicPr>
            <a:picLocks noChangeAspect="1"/>
          </p:cNvPicPr>
          <p:nvPr/>
        </p:nvPicPr>
        <p:blipFill>
          <a:blip r:embed="rId8"/>
          <a:srcRect/>
          <a:stretch>
            <a:fillRect/>
          </a:stretch>
        </p:blipFill>
        <p:spPr bwMode="auto">
          <a:xfrm>
            <a:off x="431655" y="221655"/>
            <a:ext cx="2412561" cy="14631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3"/>
          <p:cNvPicPr>
            <a:picLocks noChangeAspect="1"/>
          </p:cNvPicPr>
          <p:nvPr/>
        </p:nvPicPr>
        <p:blipFill>
          <a:blip r:embed="rId9"/>
          <a:srcRect/>
          <a:stretch>
            <a:fillRect/>
          </a:stretch>
        </p:blipFill>
        <p:spPr bwMode="auto">
          <a:xfrm>
            <a:off x="431655" y="3596261"/>
            <a:ext cx="2409957" cy="14926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2" descr="C:\Users\Chris\Pictures\20140925_154149.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2720" y="5259332"/>
            <a:ext cx="2428892" cy="1359219"/>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510944" y="2591059"/>
            <a:ext cx="2169139" cy="153814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1"/>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97814" y="4941168"/>
            <a:ext cx="2317783" cy="1666626"/>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44209" y="221655"/>
            <a:ext cx="2271388" cy="2631281"/>
          </a:xfrm>
          <a:prstGeom prst="rect">
            <a:avLst/>
          </a:prstGeom>
          <a:ln w="38100">
            <a:solidFill>
              <a:schemeClr val="tx1"/>
            </a:solidFill>
          </a:ln>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0800000">
            <a:off x="3462039" y="869356"/>
            <a:ext cx="2266950" cy="1275159"/>
          </a:xfrm>
          <a:prstGeom prst="rect">
            <a:avLst/>
          </a:prstGeom>
          <a:ln w="38100">
            <a:solidFill>
              <a:schemeClr val="tx1"/>
            </a:solidFill>
          </a:ln>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43135" y="4553142"/>
            <a:ext cx="1564063" cy="2145126"/>
          </a:xfrm>
          <a:prstGeom prst="rect">
            <a:avLst/>
          </a:prstGeom>
          <a:ln w="38100">
            <a:solidFill>
              <a:schemeClr val="tx1"/>
            </a:solidFill>
          </a:ln>
        </p:spPr>
      </p:pic>
      <p:sp>
        <p:nvSpPr>
          <p:cNvPr id="24" name="Title 3"/>
          <p:cNvSpPr>
            <a:spLocks/>
          </p:cNvSpPr>
          <p:nvPr/>
        </p:nvSpPr>
        <p:spPr bwMode="auto">
          <a:xfrm>
            <a:off x="6012161" y="3506701"/>
            <a:ext cx="3131840" cy="96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anose="020F0502020204030204" pitchFamily="34" charset="0"/>
              </a:defRPr>
            </a:lvl1pPr>
            <a:lvl2pPr algn="ctr" eaLnBrk="0" hangingPunct="0">
              <a:defRPr sz="4400">
                <a:solidFill>
                  <a:schemeClr val="tx1"/>
                </a:solidFill>
                <a:latin typeface="Calibri" panose="020F0502020204030204" pitchFamily="34" charset="0"/>
              </a:defRPr>
            </a:lvl2pPr>
            <a:lvl3pPr algn="ctr" eaLnBrk="0" hangingPunct="0">
              <a:defRPr sz="4400">
                <a:solidFill>
                  <a:schemeClr val="tx1"/>
                </a:solidFill>
                <a:latin typeface="Calibri" panose="020F0502020204030204" pitchFamily="34" charset="0"/>
              </a:defRPr>
            </a:lvl3pPr>
            <a:lvl4pPr algn="ctr" eaLnBrk="0" hangingPunct="0">
              <a:defRPr sz="4400">
                <a:solidFill>
                  <a:schemeClr val="tx1"/>
                </a:solidFill>
                <a:latin typeface="Calibri" panose="020F0502020204030204" pitchFamily="34" charset="0"/>
              </a:defRPr>
            </a:lvl4pPr>
            <a:lvl5pPr algn="ctr" eaLnBrk="0" hangingPunct="0">
              <a:defRPr sz="4400">
                <a:solidFill>
                  <a:schemeClr val="tx1"/>
                </a:solidFill>
                <a:latin typeface="Calibri" panose="020F0502020204030204" pitchFamily="34" charset="0"/>
              </a:defRPr>
            </a:lvl5pPr>
            <a:lvl6pPr marL="457200" algn="ctr" eaLnBrk="0" fontAlgn="base" hangingPunct="0">
              <a:spcBef>
                <a:spcPct val="0"/>
              </a:spcBef>
              <a:spcAft>
                <a:spcPct val="0"/>
              </a:spcAft>
              <a:defRPr sz="4400">
                <a:solidFill>
                  <a:schemeClr val="tx1"/>
                </a:solidFill>
                <a:latin typeface="Calibri" panose="020F0502020204030204" pitchFamily="34" charset="0"/>
              </a:defRPr>
            </a:lvl6pPr>
            <a:lvl7pPr marL="914400" algn="ctr" eaLnBrk="0" fontAlgn="base" hangingPunct="0">
              <a:spcBef>
                <a:spcPct val="0"/>
              </a:spcBef>
              <a:spcAft>
                <a:spcPct val="0"/>
              </a:spcAft>
              <a:defRPr sz="4400">
                <a:solidFill>
                  <a:schemeClr val="tx1"/>
                </a:solidFill>
                <a:latin typeface="Calibri" panose="020F0502020204030204" pitchFamily="34" charset="0"/>
              </a:defRPr>
            </a:lvl7pPr>
            <a:lvl8pPr marL="1371600" algn="ctr" eaLnBrk="0" fontAlgn="base" hangingPunct="0">
              <a:spcBef>
                <a:spcPct val="0"/>
              </a:spcBef>
              <a:spcAft>
                <a:spcPct val="0"/>
              </a:spcAft>
              <a:defRPr sz="4400">
                <a:solidFill>
                  <a:schemeClr val="tx1"/>
                </a:solidFill>
                <a:latin typeface="Calibri" panose="020F0502020204030204" pitchFamily="34" charset="0"/>
              </a:defRPr>
            </a:lvl8pPr>
            <a:lvl9pPr marL="1828800" algn="ctr" eaLnBrk="0" fontAlgn="base" hangingPunct="0">
              <a:spcBef>
                <a:spcPct val="0"/>
              </a:spcBef>
              <a:spcAft>
                <a:spcPct val="0"/>
              </a:spcAft>
              <a:defRPr sz="4400">
                <a:solidFill>
                  <a:schemeClr val="tx1"/>
                </a:solidFill>
                <a:latin typeface="Calibri" panose="020F0502020204030204" pitchFamily="34" charset="0"/>
              </a:defRPr>
            </a:lvl9pPr>
          </a:lstStyle>
          <a:p>
            <a:pPr marL="285750" indent="-285750" eaLnBrk="1" hangingPunct="1">
              <a:buFont typeface="Arial" panose="020B0604020202020204" pitchFamily="34" charset="0"/>
              <a:buChar char="•"/>
            </a:pPr>
            <a:r>
              <a:rPr lang="en-GB" altLang="en-US" sz="1800" b="1" dirty="0"/>
              <a:t>Standardised recording and group paperwork packs</a:t>
            </a:r>
          </a:p>
          <a:p>
            <a:pPr eaLnBrk="1" hangingPunct="1"/>
            <a:endParaRPr lang="en-GB" altLang="en-US" sz="1800" b="1" dirty="0"/>
          </a:p>
          <a:p>
            <a:pPr marL="285750" indent="-285750" eaLnBrk="1" hangingPunct="1">
              <a:buFont typeface="Arial" panose="020B0604020202020204" pitchFamily="34" charset="0"/>
              <a:buChar char="•"/>
            </a:pPr>
            <a:r>
              <a:rPr lang="en-GB" altLang="en-US" sz="1800" b="1" dirty="0"/>
              <a:t>Current funded projects as platforms</a:t>
            </a:r>
          </a:p>
        </p:txBody>
      </p:sp>
    </p:spTree>
    <p:extLst>
      <p:ext uri="{BB962C8B-B14F-4D97-AF65-F5344CB8AC3E}">
        <p14:creationId xmlns:p14="http://schemas.microsoft.com/office/powerpoint/2010/main" val="1431746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lum bright="20000" contrast="-50000"/>
          </a:blip>
          <a:srcRect/>
          <a:stretch>
            <a:fillRect/>
          </a:stretch>
        </p:blipFill>
        <p:spPr bwMode="auto">
          <a:xfrm>
            <a:off x="3175" y="0"/>
            <a:ext cx="9140825" cy="6858000"/>
          </a:xfrm>
          <a:prstGeom prst="rect">
            <a:avLst/>
          </a:prstGeom>
          <a:ln>
            <a:noFill/>
          </a:ln>
          <a:effectLst>
            <a:outerShdw blurRad="292100" dist="139700" dir="2700000" algn="tl" rotWithShape="0">
              <a:srgbClr val="333333">
                <a:alpha val="65000"/>
              </a:srgbClr>
            </a:outerShdw>
          </a:effectLst>
        </p:spPr>
      </p:pic>
      <p:sp>
        <p:nvSpPr>
          <p:cNvPr id="53251" name="Text Box 3"/>
          <p:cNvSpPr txBox="1">
            <a:spLocks noChangeArrowheads="1"/>
          </p:cNvSpPr>
          <p:nvPr/>
        </p:nvSpPr>
        <p:spPr bwMode="auto">
          <a:xfrm>
            <a:off x="239019" y="1079500"/>
            <a:ext cx="8665963" cy="6149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defRPr/>
            </a:pPr>
            <a:endParaRPr lang="en-GB" sz="1200" b="1" dirty="0"/>
          </a:p>
          <a:p>
            <a:pPr marL="342900" indent="-342900">
              <a:spcBef>
                <a:spcPct val="20000"/>
              </a:spcBef>
              <a:buFont typeface="Arial" charset="0"/>
              <a:buChar char="•"/>
              <a:defRPr/>
            </a:pPr>
            <a:r>
              <a:rPr lang="en-GB" b="1" dirty="0"/>
              <a:t>Squirrel organisations’ confusion –  NRS, RSST, ESI, RSNE, UKSA, BRS, RSU (RTD2 ?)</a:t>
            </a:r>
          </a:p>
          <a:p>
            <a:pPr marL="342900" indent="-342900">
              <a:spcBef>
                <a:spcPct val="20000"/>
              </a:spcBef>
              <a:buFont typeface="Arial" charset="0"/>
              <a:buChar char="•"/>
              <a:defRPr/>
            </a:pPr>
            <a:endParaRPr lang="en-GB" b="1" dirty="0"/>
          </a:p>
          <a:p>
            <a:pPr marL="342900" indent="-342900">
              <a:spcBef>
                <a:spcPct val="20000"/>
              </a:spcBef>
              <a:buFont typeface="Arial" charset="0"/>
              <a:buChar char="•"/>
              <a:defRPr/>
            </a:pPr>
            <a:r>
              <a:rPr lang="en-GB" b="1" dirty="0"/>
              <a:t>Access – public parks/other greenspaces – some don’t allow clearance</a:t>
            </a:r>
          </a:p>
          <a:p>
            <a:pPr marL="342900" indent="-342900">
              <a:spcBef>
                <a:spcPct val="20000"/>
              </a:spcBef>
              <a:buFont typeface="Arial" charset="0"/>
              <a:buChar char="•"/>
              <a:defRPr/>
            </a:pPr>
            <a:endParaRPr lang="en-GB" b="1" dirty="0"/>
          </a:p>
          <a:p>
            <a:pPr marL="342900" indent="-342900">
              <a:spcBef>
                <a:spcPct val="20000"/>
              </a:spcBef>
              <a:buFont typeface="Arial" panose="020B0604020202020204" pitchFamily="34" charset="0"/>
              <a:buChar char="•"/>
              <a:defRPr/>
            </a:pPr>
            <a:r>
              <a:rPr lang="en-GB" b="1" dirty="0"/>
              <a:t>Sustainability of non-funded community groups – huge lack of funding provision for the ‘leaders on the ground’</a:t>
            </a:r>
          </a:p>
          <a:p>
            <a:pPr marL="342900" indent="-342900">
              <a:spcBef>
                <a:spcPct val="20000"/>
              </a:spcBef>
              <a:buFont typeface="Arial" panose="020B0604020202020204" pitchFamily="34" charset="0"/>
              <a:buChar char="•"/>
              <a:defRPr/>
            </a:pPr>
            <a:endParaRPr lang="en-GB" b="1" dirty="0"/>
          </a:p>
          <a:p>
            <a:pPr marL="342900" indent="-342900">
              <a:spcBef>
                <a:spcPct val="20000"/>
              </a:spcBef>
              <a:buFont typeface="Arial" panose="020B0604020202020204" pitchFamily="34" charset="0"/>
              <a:buChar char="•"/>
              <a:defRPr/>
            </a:pPr>
            <a:r>
              <a:rPr lang="en-GB" b="1" dirty="0"/>
              <a:t>Policies – current ‘stronghold’ criteria  </a:t>
            </a:r>
          </a:p>
          <a:p>
            <a:pPr marL="342900" indent="-342900">
              <a:spcBef>
                <a:spcPct val="20000"/>
              </a:spcBef>
              <a:buFont typeface="Arial" panose="020B0604020202020204" pitchFamily="34" charset="0"/>
              <a:buChar char="•"/>
              <a:defRPr/>
            </a:pPr>
            <a:endParaRPr lang="en-GB" b="1" dirty="0"/>
          </a:p>
          <a:p>
            <a:pPr marL="342900" indent="-342900">
              <a:spcBef>
                <a:spcPct val="20000"/>
              </a:spcBef>
              <a:buFont typeface="Arial" panose="020B0604020202020204" pitchFamily="34" charset="0"/>
              <a:buChar char="•"/>
              <a:defRPr/>
            </a:pPr>
            <a:r>
              <a:rPr lang="en-GB" b="1" dirty="0"/>
              <a:t>Guidelines for grey control  – put reds at risk</a:t>
            </a:r>
          </a:p>
          <a:p>
            <a:pPr marL="342900" indent="-342900">
              <a:spcBef>
                <a:spcPct val="20000"/>
              </a:spcBef>
              <a:buFont typeface="Arial" panose="020B0604020202020204" pitchFamily="34" charset="0"/>
              <a:buChar char="•"/>
              <a:defRPr/>
            </a:pPr>
            <a:endParaRPr lang="en-GB" b="1" dirty="0"/>
          </a:p>
          <a:p>
            <a:pPr marL="342900" indent="-342900">
              <a:spcBef>
                <a:spcPct val="20000"/>
              </a:spcBef>
              <a:buFont typeface="Arial" panose="020B0604020202020204" pitchFamily="34" charset="0"/>
              <a:buChar char="•"/>
              <a:defRPr/>
            </a:pPr>
            <a:r>
              <a:rPr lang="en-GB" b="1" dirty="0"/>
              <a:t>Manpower – time restrictions/work commitments</a:t>
            </a:r>
          </a:p>
          <a:p>
            <a:pPr marL="342900" indent="-342900">
              <a:spcBef>
                <a:spcPct val="20000"/>
              </a:spcBef>
              <a:buFont typeface="Arial" panose="020B0604020202020204" pitchFamily="34" charset="0"/>
              <a:buChar char="•"/>
              <a:defRPr/>
            </a:pPr>
            <a:endParaRPr lang="en-GB" b="1" dirty="0"/>
          </a:p>
          <a:p>
            <a:pPr>
              <a:spcBef>
                <a:spcPct val="20000"/>
              </a:spcBef>
              <a:defRPr/>
            </a:pPr>
            <a:endParaRPr lang="en-GB" b="1" dirty="0"/>
          </a:p>
          <a:p>
            <a:pPr marL="342900" indent="-342900">
              <a:spcBef>
                <a:spcPct val="20000"/>
              </a:spcBef>
              <a:buFont typeface="Arial" panose="020B0604020202020204" pitchFamily="34" charset="0"/>
              <a:buChar char="•"/>
              <a:defRPr/>
            </a:pPr>
            <a:endParaRPr lang="en-GB" b="1" dirty="0"/>
          </a:p>
          <a:p>
            <a:pPr>
              <a:spcBef>
                <a:spcPct val="20000"/>
              </a:spcBef>
              <a:defRPr/>
            </a:pPr>
            <a:endParaRPr lang="en-GB" b="1" dirty="0"/>
          </a:p>
          <a:p>
            <a:pPr marL="342900" indent="-342900">
              <a:spcBef>
                <a:spcPct val="20000"/>
              </a:spcBef>
              <a:buFont typeface="Arial" panose="020B0604020202020204" pitchFamily="34" charset="0"/>
              <a:buChar char="•"/>
              <a:defRPr/>
            </a:pPr>
            <a:endParaRPr lang="en-GB" dirty="0"/>
          </a:p>
        </p:txBody>
      </p:sp>
      <p:sp>
        <p:nvSpPr>
          <p:cNvPr id="53252" name="Text Box 4"/>
          <p:cNvSpPr txBox="1">
            <a:spLocks noChangeArrowheads="1"/>
          </p:cNvSpPr>
          <p:nvPr/>
        </p:nvSpPr>
        <p:spPr bwMode="auto">
          <a:xfrm>
            <a:off x="2484438" y="712788"/>
            <a:ext cx="1819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tLang="en-US"/>
          </a:p>
        </p:txBody>
      </p:sp>
      <p:sp>
        <p:nvSpPr>
          <p:cNvPr id="53253" name="Title 3"/>
          <p:cNvSpPr>
            <a:spLocks/>
          </p:cNvSpPr>
          <p:nvPr/>
        </p:nvSpPr>
        <p:spPr bwMode="auto">
          <a:xfrm>
            <a:off x="3668315" y="45559"/>
            <a:ext cx="1810544"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anose="020F0502020204030204" pitchFamily="34" charset="0"/>
              </a:defRPr>
            </a:lvl1pPr>
            <a:lvl2pPr algn="ctr" eaLnBrk="0" hangingPunct="0">
              <a:defRPr sz="4400">
                <a:solidFill>
                  <a:schemeClr val="tx1"/>
                </a:solidFill>
                <a:latin typeface="Calibri" panose="020F0502020204030204" pitchFamily="34" charset="0"/>
              </a:defRPr>
            </a:lvl2pPr>
            <a:lvl3pPr algn="ctr" eaLnBrk="0" hangingPunct="0">
              <a:defRPr sz="4400">
                <a:solidFill>
                  <a:schemeClr val="tx1"/>
                </a:solidFill>
                <a:latin typeface="Calibri" panose="020F0502020204030204" pitchFamily="34" charset="0"/>
              </a:defRPr>
            </a:lvl3pPr>
            <a:lvl4pPr algn="ctr" eaLnBrk="0" hangingPunct="0">
              <a:defRPr sz="4400">
                <a:solidFill>
                  <a:schemeClr val="tx1"/>
                </a:solidFill>
                <a:latin typeface="Calibri" panose="020F0502020204030204" pitchFamily="34" charset="0"/>
              </a:defRPr>
            </a:lvl4pPr>
            <a:lvl5pPr algn="ctr" eaLnBrk="0" hangingPunct="0">
              <a:defRPr sz="4400">
                <a:solidFill>
                  <a:schemeClr val="tx1"/>
                </a:solidFill>
                <a:latin typeface="Calibri" panose="020F0502020204030204" pitchFamily="34" charset="0"/>
              </a:defRPr>
            </a:lvl5pPr>
            <a:lvl6pPr marL="457200" algn="ctr" eaLnBrk="0" fontAlgn="base" hangingPunct="0">
              <a:spcBef>
                <a:spcPct val="0"/>
              </a:spcBef>
              <a:spcAft>
                <a:spcPct val="0"/>
              </a:spcAft>
              <a:defRPr sz="4400">
                <a:solidFill>
                  <a:schemeClr val="tx1"/>
                </a:solidFill>
                <a:latin typeface="Calibri" panose="020F0502020204030204" pitchFamily="34" charset="0"/>
              </a:defRPr>
            </a:lvl6pPr>
            <a:lvl7pPr marL="914400" algn="ctr" eaLnBrk="0" fontAlgn="base" hangingPunct="0">
              <a:spcBef>
                <a:spcPct val="0"/>
              </a:spcBef>
              <a:spcAft>
                <a:spcPct val="0"/>
              </a:spcAft>
              <a:defRPr sz="4400">
                <a:solidFill>
                  <a:schemeClr val="tx1"/>
                </a:solidFill>
                <a:latin typeface="Calibri" panose="020F0502020204030204" pitchFamily="34" charset="0"/>
              </a:defRPr>
            </a:lvl7pPr>
            <a:lvl8pPr marL="1371600" algn="ctr" eaLnBrk="0" fontAlgn="base" hangingPunct="0">
              <a:spcBef>
                <a:spcPct val="0"/>
              </a:spcBef>
              <a:spcAft>
                <a:spcPct val="0"/>
              </a:spcAft>
              <a:defRPr sz="4400">
                <a:solidFill>
                  <a:schemeClr val="tx1"/>
                </a:solidFill>
                <a:latin typeface="Calibri" panose="020F0502020204030204" pitchFamily="34" charset="0"/>
              </a:defRPr>
            </a:lvl8pPr>
            <a:lvl9pPr marL="1828800" algn="ctr" eaLnBrk="0" fontAlgn="base" hangingPunct="0">
              <a:spcBef>
                <a:spcPct val="0"/>
              </a:spcBef>
              <a:spcAft>
                <a:spcPct val="0"/>
              </a:spcAft>
              <a:defRPr sz="4400">
                <a:solidFill>
                  <a:schemeClr val="tx1"/>
                </a:solidFill>
                <a:latin typeface="Calibri" panose="020F0502020204030204" pitchFamily="34" charset="0"/>
              </a:defRPr>
            </a:lvl9pPr>
          </a:lstStyle>
          <a:p>
            <a:pPr eaLnBrk="1" hangingPunct="1"/>
            <a:r>
              <a:rPr lang="en-GB" altLang="en-US" sz="4000" b="1" dirty="0"/>
              <a:t>Issues</a:t>
            </a:r>
          </a:p>
        </p:txBody>
      </p:sp>
    </p:spTree>
    <p:extLst>
      <p:ext uri="{BB962C8B-B14F-4D97-AF65-F5344CB8AC3E}">
        <p14:creationId xmlns:p14="http://schemas.microsoft.com/office/powerpoint/2010/main" val="641279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lum bright="20000" contrast="-50000"/>
          </a:blip>
          <a:srcRect/>
          <a:stretch>
            <a:fillRect/>
          </a:stretch>
        </p:blipFill>
        <p:spPr bwMode="auto">
          <a:xfrm>
            <a:off x="0" y="0"/>
            <a:ext cx="9140825" cy="6858000"/>
          </a:xfrm>
          <a:prstGeom prst="rect">
            <a:avLst/>
          </a:prstGeom>
          <a:ln>
            <a:noFill/>
          </a:ln>
          <a:effectLst>
            <a:outerShdw blurRad="292100" dist="139700" dir="2700000" algn="tl" rotWithShape="0">
              <a:srgbClr val="333333">
                <a:alpha val="65000"/>
              </a:srgbClr>
            </a:outerShdw>
          </a:effectLst>
        </p:spPr>
      </p:pic>
      <p:sp>
        <p:nvSpPr>
          <p:cNvPr id="53251" name="Text Box 3"/>
          <p:cNvSpPr txBox="1">
            <a:spLocks noChangeArrowheads="1"/>
          </p:cNvSpPr>
          <p:nvPr/>
        </p:nvSpPr>
        <p:spPr bwMode="auto">
          <a:xfrm>
            <a:off x="1476375" y="1268413"/>
            <a:ext cx="5400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tLang="en-US"/>
          </a:p>
        </p:txBody>
      </p:sp>
      <p:sp>
        <p:nvSpPr>
          <p:cNvPr id="53252" name="Text Box 4"/>
          <p:cNvSpPr txBox="1">
            <a:spLocks noChangeArrowheads="1"/>
          </p:cNvSpPr>
          <p:nvPr/>
        </p:nvSpPr>
        <p:spPr bwMode="auto">
          <a:xfrm>
            <a:off x="2484438" y="712788"/>
            <a:ext cx="1819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tLang="en-US"/>
          </a:p>
        </p:txBody>
      </p:sp>
      <p:sp>
        <p:nvSpPr>
          <p:cNvPr id="53253" name="Title 3"/>
          <p:cNvSpPr>
            <a:spLocks/>
          </p:cNvSpPr>
          <p:nvPr/>
        </p:nvSpPr>
        <p:spPr bwMode="auto">
          <a:xfrm>
            <a:off x="457200" y="274638"/>
            <a:ext cx="82296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anose="020F0502020204030204" pitchFamily="34" charset="0"/>
              </a:defRPr>
            </a:lvl1pPr>
            <a:lvl2pPr algn="ctr" eaLnBrk="0" hangingPunct="0">
              <a:defRPr sz="4400">
                <a:solidFill>
                  <a:schemeClr val="tx1"/>
                </a:solidFill>
                <a:latin typeface="Calibri" panose="020F0502020204030204" pitchFamily="34" charset="0"/>
              </a:defRPr>
            </a:lvl2pPr>
            <a:lvl3pPr algn="ctr" eaLnBrk="0" hangingPunct="0">
              <a:defRPr sz="4400">
                <a:solidFill>
                  <a:schemeClr val="tx1"/>
                </a:solidFill>
                <a:latin typeface="Calibri" panose="020F0502020204030204" pitchFamily="34" charset="0"/>
              </a:defRPr>
            </a:lvl3pPr>
            <a:lvl4pPr algn="ctr" eaLnBrk="0" hangingPunct="0">
              <a:defRPr sz="4400">
                <a:solidFill>
                  <a:schemeClr val="tx1"/>
                </a:solidFill>
                <a:latin typeface="Calibri" panose="020F0502020204030204" pitchFamily="34" charset="0"/>
              </a:defRPr>
            </a:lvl4pPr>
            <a:lvl5pPr algn="ctr" eaLnBrk="0" hangingPunct="0">
              <a:defRPr sz="4400">
                <a:solidFill>
                  <a:schemeClr val="tx1"/>
                </a:solidFill>
                <a:latin typeface="Calibri" panose="020F0502020204030204" pitchFamily="34" charset="0"/>
              </a:defRPr>
            </a:lvl5pPr>
            <a:lvl6pPr marL="457200" algn="ctr" eaLnBrk="0" fontAlgn="base" hangingPunct="0">
              <a:spcBef>
                <a:spcPct val="0"/>
              </a:spcBef>
              <a:spcAft>
                <a:spcPct val="0"/>
              </a:spcAft>
              <a:defRPr sz="4400">
                <a:solidFill>
                  <a:schemeClr val="tx1"/>
                </a:solidFill>
                <a:latin typeface="Calibri" panose="020F0502020204030204" pitchFamily="34" charset="0"/>
              </a:defRPr>
            </a:lvl6pPr>
            <a:lvl7pPr marL="914400" algn="ctr" eaLnBrk="0" fontAlgn="base" hangingPunct="0">
              <a:spcBef>
                <a:spcPct val="0"/>
              </a:spcBef>
              <a:spcAft>
                <a:spcPct val="0"/>
              </a:spcAft>
              <a:defRPr sz="4400">
                <a:solidFill>
                  <a:schemeClr val="tx1"/>
                </a:solidFill>
                <a:latin typeface="Calibri" panose="020F0502020204030204" pitchFamily="34" charset="0"/>
              </a:defRPr>
            </a:lvl7pPr>
            <a:lvl8pPr marL="1371600" algn="ctr" eaLnBrk="0" fontAlgn="base" hangingPunct="0">
              <a:spcBef>
                <a:spcPct val="0"/>
              </a:spcBef>
              <a:spcAft>
                <a:spcPct val="0"/>
              </a:spcAft>
              <a:defRPr sz="4400">
                <a:solidFill>
                  <a:schemeClr val="tx1"/>
                </a:solidFill>
                <a:latin typeface="Calibri" panose="020F0502020204030204" pitchFamily="34" charset="0"/>
              </a:defRPr>
            </a:lvl8pPr>
            <a:lvl9pPr marL="1828800" algn="ctr" eaLnBrk="0" fontAlgn="base" hangingPunct="0">
              <a:spcBef>
                <a:spcPct val="0"/>
              </a:spcBef>
              <a:spcAft>
                <a:spcPct val="0"/>
              </a:spcAft>
              <a:defRPr sz="4400">
                <a:solidFill>
                  <a:schemeClr val="tx1"/>
                </a:solidFill>
                <a:latin typeface="Calibri" panose="020F0502020204030204" pitchFamily="34" charset="0"/>
              </a:defRPr>
            </a:lvl9pPr>
          </a:lstStyle>
          <a:p>
            <a:pPr eaLnBrk="1" hangingPunct="1"/>
            <a:endParaRPr lang="en-GB" altLang="en-US" sz="4000" b="1" dirty="0">
              <a:solidFill>
                <a:srgbClr val="FF0000"/>
              </a:solidFill>
            </a:endParaRPr>
          </a:p>
        </p:txBody>
      </p:sp>
      <p:graphicFrame>
        <p:nvGraphicFramePr>
          <p:cNvPr id="53257" name="Object 9"/>
          <p:cNvGraphicFramePr>
            <a:graphicFrameLocks noGrp="1" noChangeAspect="1"/>
          </p:cNvGraphicFramePr>
          <p:nvPr>
            <p:ph sz="quarter" idx="4294967295"/>
          </p:nvPr>
        </p:nvGraphicFramePr>
        <p:xfrm>
          <a:off x="0" y="3929063"/>
          <a:ext cx="4027488" cy="2200275"/>
        </p:xfrm>
        <a:graphic>
          <a:graphicData uri="http://schemas.openxmlformats.org/presentationml/2006/ole">
            <mc:AlternateContent xmlns:mc="http://schemas.openxmlformats.org/markup-compatibility/2006">
              <mc:Choice xmlns:v="urn:schemas-microsoft-com:vml" Requires="v">
                <p:oleObj spid="_x0000_s63704" name="Chart" r:id="rId5" imgW="4038693" imgH="2200229" progId="MSGraph.Chart.8">
                  <p:embed followColorScheme="full"/>
                </p:oleObj>
              </mc:Choice>
              <mc:Fallback>
                <p:oleObj name="Chart" r:id="rId5" imgW="4038693" imgH="2200229" progId="MSGraph.Chart.8">
                  <p:embed followColorScheme="full"/>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29063"/>
                        <a:ext cx="4027488" cy="2200275"/>
                      </a:xfrm>
                      <a:prstGeom prst="rect">
                        <a:avLst/>
                      </a:prstGeom>
                    </p:spPr>
                  </p:pic>
                </p:oleObj>
              </mc:Fallback>
            </mc:AlternateContent>
          </a:graphicData>
        </a:graphic>
      </p:graphicFrame>
      <p:sp>
        <p:nvSpPr>
          <p:cNvPr id="8" name="Title 3"/>
          <p:cNvSpPr>
            <a:spLocks/>
          </p:cNvSpPr>
          <p:nvPr/>
        </p:nvSpPr>
        <p:spPr bwMode="auto">
          <a:xfrm>
            <a:off x="3373437" y="-15698"/>
            <a:ext cx="2393949"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anose="020F0502020204030204" pitchFamily="34" charset="0"/>
              </a:defRPr>
            </a:lvl1pPr>
            <a:lvl2pPr algn="ctr" eaLnBrk="0" hangingPunct="0">
              <a:defRPr sz="4400">
                <a:solidFill>
                  <a:schemeClr val="tx1"/>
                </a:solidFill>
                <a:latin typeface="Calibri" panose="020F0502020204030204" pitchFamily="34" charset="0"/>
              </a:defRPr>
            </a:lvl2pPr>
            <a:lvl3pPr algn="ctr" eaLnBrk="0" hangingPunct="0">
              <a:defRPr sz="4400">
                <a:solidFill>
                  <a:schemeClr val="tx1"/>
                </a:solidFill>
                <a:latin typeface="Calibri" panose="020F0502020204030204" pitchFamily="34" charset="0"/>
              </a:defRPr>
            </a:lvl3pPr>
            <a:lvl4pPr algn="ctr" eaLnBrk="0" hangingPunct="0">
              <a:defRPr sz="4400">
                <a:solidFill>
                  <a:schemeClr val="tx1"/>
                </a:solidFill>
                <a:latin typeface="Calibri" panose="020F0502020204030204" pitchFamily="34" charset="0"/>
              </a:defRPr>
            </a:lvl4pPr>
            <a:lvl5pPr algn="ctr" eaLnBrk="0" hangingPunct="0">
              <a:defRPr sz="4400">
                <a:solidFill>
                  <a:schemeClr val="tx1"/>
                </a:solidFill>
                <a:latin typeface="Calibri" panose="020F0502020204030204" pitchFamily="34" charset="0"/>
              </a:defRPr>
            </a:lvl5pPr>
            <a:lvl6pPr marL="457200" algn="ctr" eaLnBrk="0" fontAlgn="base" hangingPunct="0">
              <a:spcBef>
                <a:spcPct val="0"/>
              </a:spcBef>
              <a:spcAft>
                <a:spcPct val="0"/>
              </a:spcAft>
              <a:defRPr sz="4400">
                <a:solidFill>
                  <a:schemeClr val="tx1"/>
                </a:solidFill>
                <a:latin typeface="Calibri" panose="020F0502020204030204" pitchFamily="34" charset="0"/>
              </a:defRPr>
            </a:lvl6pPr>
            <a:lvl7pPr marL="914400" algn="ctr" eaLnBrk="0" fontAlgn="base" hangingPunct="0">
              <a:spcBef>
                <a:spcPct val="0"/>
              </a:spcBef>
              <a:spcAft>
                <a:spcPct val="0"/>
              </a:spcAft>
              <a:defRPr sz="4400">
                <a:solidFill>
                  <a:schemeClr val="tx1"/>
                </a:solidFill>
                <a:latin typeface="Calibri" panose="020F0502020204030204" pitchFamily="34" charset="0"/>
              </a:defRPr>
            </a:lvl7pPr>
            <a:lvl8pPr marL="1371600" algn="ctr" eaLnBrk="0" fontAlgn="base" hangingPunct="0">
              <a:spcBef>
                <a:spcPct val="0"/>
              </a:spcBef>
              <a:spcAft>
                <a:spcPct val="0"/>
              </a:spcAft>
              <a:defRPr sz="4400">
                <a:solidFill>
                  <a:schemeClr val="tx1"/>
                </a:solidFill>
                <a:latin typeface="Calibri" panose="020F0502020204030204" pitchFamily="34" charset="0"/>
              </a:defRPr>
            </a:lvl8pPr>
            <a:lvl9pPr marL="1828800" algn="ctr" eaLnBrk="0" fontAlgn="base" hangingPunct="0">
              <a:spcBef>
                <a:spcPct val="0"/>
              </a:spcBef>
              <a:spcAft>
                <a:spcPct val="0"/>
              </a:spcAft>
              <a:defRPr sz="4400">
                <a:solidFill>
                  <a:schemeClr val="tx1"/>
                </a:solidFill>
                <a:latin typeface="Calibri" panose="020F0502020204030204" pitchFamily="34" charset="0"/>
              </a:defRPr>
            </a:lvl9pPr>
          </a:lstStyle>
          <a:p>
            <a:pPr eaLnBrk="1" hangingPunct="1"/>
            <a:r>
              <a:rPr lang="en-GB" altLang="en-US" sz="4000" b="1" dirty="0"/>
              <a:t>Solutions</a:t>
            </a:r>
          </a:p>
        </p:txBody>
      </p:sp>
      <p:sp>
        <p:nvSpPr>
          <p:cNvPr id="10" name="Text Box 3"/>
          <p:cNvSpPr txBox="1">
            <a:spLocks noChangeArrowheads="1"/>
          </p:cNvSpPr>
          <p:nvPr/>
        </p:nvSpPr>
        <p:spPr bwMode="auto">
          <a:xfrm>
            <a:off x="354150" y="466753"/>
            <a:ext cx="8261076" cy="6924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defRPr/>
            </a:pPr>
            <a:endParaRPr lang="en-GB" sz="1200" b="1" dirty="0"/>
          </a:p>
          <a:p>
            <a:pPr marL="342900" indent="-342900">
              <a:spcBef>
                <a:spcPct val="20000"/>
              </a:spcBef>
              <a:buFont typeface="Arial" charset="0"/>
              <a:buChar char="•"/>
              <a:defRPr/>
            </a:pPr>
            <a:endParaRPr lang="en-GB" b="1" dirty="0"/>
          </a:p>
          <a:p>
            <a:pPr marL="342900" indent="-342900">
              <a:spcBef>
                <a:spcPct val="20000"/>
              </a:spcBef>
              <a:buFont typeface="Arial" charset="0"/>
              <a:buChar char="•"/>
              <a:defRPr/>
            </a:pPr>
            <a:r>
              <a:rPr lang="en-GB" b="1" dirty="0"/>
              <a:t>Squirrel organisations’ confusion – accept it, there will be others as one project ends and another commences (new funding/new project/new name) </a:t>
            </a:r>
          </a:p>
          <a:p>
            <a:pPr marL="342900" indent="-342900">
              <a:spcBef>
                <a:spcPct val="20000"/>
              </a:spcBef>
              <a:buFont typeface="Arial" charset="0"/>
              <a:buChar char="•"/>
              <a:defRPr/>
            </a:pPr>
            <a:endParaRPr lang="en-GB" b="1" dirty="0"/>
          </a:p>
          <a:p>
            <a:pPr marL="342900" indent="-342900">
              <a:spcBef>
                <a:spcPct val="20000"/>
              </a:spcBef>
              <a:buFont typeface="Arial" charset="0"/>
              <a:buChar char="•"/>
              <a:defRPr/>
            </a:pPr>
            <a:r>
              <a:rPr lang="en-GB" b="1" dirty="0"/>
              <a:t>Access –  introduce new laws nationally </a:t>
            </a:r>
          </a:p>
          <a:p>
            <a:pPr marL="342900" indent="-342900">
              <a:spcBef>
                <a:spcPct val="20000"/>
              </a:spcBef>
              <a:buFont typeface="Arial" charset="0"/>
              <a:buChar char="•"/>
              <a:defRPr/>
            </a:pPr>
            <a:endParaRPr lang="en-GB" b="1" dirty="0"/>
          </a:p>
          <a:p>
            <a:pPr marL="342900" indent="-342900">
              <a:spcBef>
                <a:spcPct val="20000"/>
              </a:spcBef>
              <a:buFont typeface="Arial" panose="020B0604020202020204" pitchFamily="34" charset="0"/>
              <a:buChar char="•"/>
              <a:defRPr/>
            </a:pPr>
            <a:r>
              <a:rPr lang="en-GB" b="1" dirty="0"/>
              <a:t>Sustainability of non-funded community groups – introduce substantial funding schemes applicable to the consistent work of the local communities </a:t>
            </a:r>
          </a:p>
          <a:p>
            <a:pPr marL="342900" indent="-342900">
              <a:spcBef>
                <a:spcPct val="20000"/>
              </a:spcBef>
              <a:buFont typeface="Arial" panose="020B0604020202020204" pitchFamily="34" charset="0"/>
              <a:buChar char="•"/>
              <a:defRPr/>
            </a:pPr>
            <a:endParaRPr lang="en-GB" b="1" dirty="0"/>
          </a:p>
          <a:p>
            <a:pPr marL="342900" indent="-342900">
              <a:spcBef>
                <a:spcPct val="20000"/>
              </a:spcBef>
              <a:buFont typeface="Arial" panose="020B0604020202020204" pitchFamily="34" charset="0"/>
              <a:buChar char="•"/>
              <a:defRPr/>
            </a:pPr>
            <a:r>
              <a:rPr lang="en-GB" b="1" dirty="0"/>
              <a:t>Policies – encourage ‘strongholds’ criteria review to reflect the current picture as we have viable red squirrel populations too!</a:t>
            </a:r>
          </a:p>
          <a:p>
            <a:pPr>
              <a:spcBef>
                <a:spcPct val="20000"/>
              </a:spcBef>
              <a:defRPr/>
            </a:pPr>
            <a:endParaRPr lang="en-GB" b="1" dirty="0"/>
          </a:p>
          <a:p>
            <a:pPr marL="342900" indent="-342900">
              <a:spcBef>
                <a:spcPct val="20000"/>
              </a:spcBef>
              <a:buFont typeface="Arial" panose="020B0604020202020204" pitchFamily="34" charset="0"/>
              <a:buChar char="•"/>
              <a:defRPr/>
            </a:pPr>
            <a:r>
              <a:rPr lang="en-GB" b="1" dirty="0"/>
              <a:t>Guidelines for grey control – continue to use our own protocols but encourage a change to current guidelines to a high standards protocol </a:t>
            </a:r>
          </a:p>
          <a:p>
            <a:pPr marL="342900" indent="-342900">
              <a:spcBef>
                <a:spcPct val="20000"/>
              </a:spcBef>
              <a:buFont typeface="Arial" panose="020B0604020202020204" pitchFamily="34" charset="0"/>
              <a:buChar char="•"/>
              <a:defRPr/>
            </a:pPr>
            <a:endParaRPr lang="en-GB" b="1" dirty="0"/>
          </a:p>
          <a:p>
            <a:pPr marL="342900" indent="-342900">
              <a:spcBef>
                <a:spcPct val="20000"/>
              </a:spcBef>
              <a:buFont typeface="Arial" panose="020B0604020202020204" pitchFamily="34" charset="0"/>
              <a:buChar char="•"/>
              <a:defRPr/>
            </a:pPr>
            <a:r>
              <a:rPr lang="en-GB" b="1" dirty="0"/>
              <a:t>Manpower – continuous awareness campaigns</a:t>
            </a:r>
          </a:p>
          <a:p>
            <a:pPr marL="342900" indent="-342900">
              <a:spcBef>
                <a:spcPct val="20000"/>
              </a:spcBef>
              <a:buFont typeface="Arial" panose="020B0604020202020204" pitchFamily="34" charset="0"/>
              <a:buChar char="•"/>
              <a:defRPr/>
            </a:pPr>
            <a:endParaRPr lang="en-GB" b="1" dirty="0"/>
          </a:p>
          <a:p>
            <a:pPr>
              <a:spcBef>
                <a:spcPct val="20000"/>
              </a:spcBef>
              <a:defRPr/>
            </a:pPr>
            <a:endParaRPr lang="en-GB" b="1" dirty="0"/>
          </a:p>
          <a:p>
            <a:pPr>
              <a:spcBef>
                <a:spcPct val="20000"/>
              </a:spcBef>
              <a:defRPr/>
            </a:pPr>
            <a:endParaRPr lang="en-GB" b="1" dirty="0"/>
          </a:p>
        </p:txBody>
      </p:sp>
    </p:spTree>
    <p:extLst>
      <p:ext uri="{BB962C8B-B14F-4D97-AF65-F5344CB8AC3E}">
        <p14:creationId xmlns:p14="http://schemas.microsoft.com/office/powerpoint/2010/main" val="3200295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lum bright="20000" contrast="-50000"/>
          </a:blip>
          <a:srcRect/>
          <a:stretch>
            <a:fillRect/>
          </a:stretch>
        </p:blipFill>
        <p:spPr bwMode="auto">
          <a:xfrm>
            <a:off x="3175" y="0"/>
            <a:ext cx="9140825" cy="6858000"/>
          </a:xfrm>
          <a:prstGeom prst="rect">
            <a:avLst/>
          </a:prstGeom>
          <a:ln>
            <a:noFill/>
          </a:ln>
          <a:effectLst>
            <a:outerShdw blurRad="292100" dist="139700" dir="2700000" algn="tl" rotWithShape="0">
              <a:srgbClr val="333333">
                <a:alpha val="65000"/>
              </a:srgbClr>
            </a:outerShdw>
          </a:effectLst>
        </p:spPr>
      </p:pic>
      <p:sp>
        <p:nvSpPr>
          <p:cNvPr id="55299" name="Text Box 3"/>
          <p:cNvSpPr txBox="1">
            <a:spLocks noChangeArrowheads="1"/>
          </p:cNvSpPr>
          <p:nvPr/>
        </p:nvSpPr>
        <p:spPr bwMode="auto">
          <a:xfrm>
            <a:off x="1476375" y="1268413"/>
            <a:ext cx="5400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tLang="en-US"/>
          </a:p>
        </p:txBody>
      </p:sp>
      <p:sp>
        <p:nvSpPr>
          <p:cNvPr id="55300" name="Text Box 4"/>
          <p:cNvSpPr txBox="1">
            <a:spLocks noChangeArrowheads="1"/>
          </p:cNvSpPr>
          <p:nvPr/>
        </p:nvSpPr>
        <p:spPr bwMode="auto">
          <a:xfrm>
            <a:off x="2484438" y="712788"/>
            <a:ext cx="1819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tLang="en-US"/>
          </a:p>
        </p:txBody>
      </p:sp>
      <p:sp>
        <p:nvSpPr>
          <p:cNvPr id="6" name="Title 1"/>
          <p:cNvSpPr txBox="1">
            <a:spLocks/>
          </p:cNvSpPr>
          <p:nvPr/>
        </p:nvSpPr>
        <p:spPr>
          <a:xfrm>
            <a:off x="492125" y="407988"/>
            <a:ext cx="8229600" cy="1143000"/>
          </a:xfrm>
          <a:prstGeom prst="rect">
            <a:avLst/>
          </a:prstGeom>
          <a:ln>
            <a:miter lim="800000"/>
            <a:headEnd/>
            <a:tailEnd/>
          </a:ln>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endParaRPr lang="en-GB" sz="3600" dirty="0"/>
          </a:p>
        </p:txBody>
      </p:sp>
      <p:sp>
        <p:nvSpPr>
          <p:cNvPr id="7" name="Content Placeholder 2"/>
          <p:cNvSpPr txBox="1">
            <a:spLocks/>
          </p:cNvSpPr>
          <p:nvPr/>
        </p:nvSpPr>
        <p:spPr>
          <a:xfrm>
            <a:off x="413793" y="1858962"/>
            <a:ext cx="8316415" cy="3946302"/>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GB" altLang="en-US" sz="2400" b="1" dirty="0">
                <a:latin typeface="Arial" panose="020B0604020202020204" pitchFamily="34" charset="0"/>
                <a:cs typeface="Arial" panose="020B0604020202020204" pitchFamily="34" charset="0"/>
              </a:rPr>
              <a:t>Few likeminded individuals </a:t>
            </a:r>
          </a:p>
          <a:p>
            <a:pPr eaLnBrk="1" hangingPunct="1"/>
            <a:r>
              <a:rPr lang="en-GB" altLang="en-US" sz="2400" b="1" dirty="0">
                <a:latin typeface="Arial" panose="020B0604020202020204" pitchFamily="34" charset="0"/>
                <a:cs typeface="Arial" panose="020B0604020202020204" pitchFamily="34" charset="0"/>
              </a:rPr>
              <a:t>Host a public meeting to determine need </a:t>
            </a:r>
          </a:p>
          <a:p>
            <a:pPr eaLnBrk="1" hangingPunct="1"/>
            <a:r>
              <a:rPr lang="en-GB" altLang="en-US" sz="2400" b="1" dirty="0">
                <a:latin typeface="Arial" panose="020B0604020202020204" pitchFamily="34" charset="0"/>
                <a:cs typeface="Arial" panose="020B0604020202020204" pitchFamily="34" charset="0"/>
              </a:rPr>
              <a:t>Hold an interested parties meeting – minute this</a:t>
            </a:r>
          </a:p>
          <a:p>
            <a:pPr eaLnBrk="1" hangingPunct="1"/>
            <a:r>
              <a:rPr lang="en-GB" altLang="en-US" sz="2400" b="1" dirty="0">
                <a:latin typeface="Arial" panose="020B0604020202020204" pitchFamily="34" charset="0"/>
                <a:cs typeface="Arial" panose="020B0604020202020204" pitchFamily="34" charset="0"/>
              </a:rPr>
              <a:t>Recruit a Chair/Secretary/Treasurer</a:t>
            </a:r>
          </a:p>
          <a:p>
            <a:pPr eaLnBrk="1" hangingPunct="1"/>
            <a:r>
              <a:rPr lang="en-GB" altLang="en-US" sz="2400" b="1" dirty="0">
                <a:latin typeface="Arial" panose="020B0604020202020204" pitchFamily="34" charset="0"/>
                <a:cs typeface="Arial" panose="020B0604020202020204" pitchFamily="34" charset="0"/>
              </a:rPr>
              <a:t>Open a bank account – minutes, £1 coin and basic constitution</a:t>
            </a:r>
          </a:p>
          <a:p>
            <a:pPr eaLnBrk="1" hangingPunct="1"/>
            <a:r>
              <a:rPr lang="en-GB" altLang="en-US" sz="2400" b="1" dirty="0">
                <a:latin typeface="Arial" panose="020B0604020202020204" pitchFamily="34" charset="0"/>
                <a:cs typeface="Arial" panose="020B0604020202020204" pitchFamily="34" charset="0"/>
              </a:rPr>
              <a:t>Host induction/training workshops – grey control,     protocols, paperwork</a:t>
            </a:r>
          </a:p>
          <a:p>
            <a:pPr eaLnBrk="1" hangingPunct="1"/>
            <a:endParaRPr lang="en-GB" altLang="en-US" sz="2400" b="1" dirty="0">
              <a:latin typeface="Arial" panose="020B0604020202020204" pitchFamily="34" charset="0"/>
              <a:cs typeface="Arial" panose="020B0604020202020204" pitchFamily="34" charset="0"/>
            </a:endParaRPr>
          </a:p>
          <a:p>
            <a:pPr marL="0" indent="0" eaLnBrk="1" hangingPunct="1">
              <a:buNone/>
            </a:pPr>
            <a:endParaRPr lang="en-GB" altLang="en-US" sz="1800" dirty="0">
              <a:latin typeface="Arial" panose="020B0604020202020204" pitchFamily="34" charset="0"/>
              <a:cs typeface="Arial" panose="020B0604020202020204" pitchFamily="34" charset="0"/>
            </a:endParaRPr>
          </a:p>
        </p:txBody>
      </p:sp>
      <p:sp>
        <p:nvSpPr>
          <p:cNvPr id="9" name="Title 3"/>
          <p:cNvSpPr>
            <a:spLocks/>
          </p:cNvSpPr>
          <p:nvPr/>
        </p:nvSpPr>
        <p:spPr bwMode="auto">
          <a:xfrm>
            <a:off x="609600" y="427038"/>
            <a:ext cx="82296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anose="020F0502020204030204" pitchFamily="34" charset="0"/>
              </a:defRPr>
            </a:lvl1pPr>
            <a:lvl2pPr algn="ctr" eaLnBrk="0" hangingPunct="0">
              <a:defRPr sz="4400">
                <a:solidFill>
                  <a:schemeClr val="tx1"/>
                </a:solidFill>
                <a:latin typeface="Calibri" panose="020F0502020204030204" pitchFamily="34" charset="0"/>
              </a:defRPr>
            </a:lvl2pPr>
            <a:lvl3pPr algn="ctr" eaLnBrk="0" hangingPunct="0">
              <a:defRPr sz="4400">
                <a:solidFill>
                  <a:schemeClr val="tx1"/>
                </a:solidFill>
                <a:latin typeface="Calibri" panose="020F0502020204030204" pitchFamily="34" charset="0"/>
              </a:defRPr>
            </a:lvl3pPr>
            <a:lvl4pPr algn="ctr" eaLnBrk="0" hangingPunct="0">
              <a:defRPr sz="4400">
                <a:solidFill>
                  <a:schemeClr val="tx1"/>
                </a:solidFill>
                <a:latin typeface="Calibri" panose="020F0502020204030204" pitchFamily="34" charset="0"/>
              </a:defRPr>
            </a:lvl4pPr>
            <a:lvl5pPr algn="ctr" eaLnBrk="0" hangingPunct="0">
              <a:defRPr sz="4400">
                <a:solidFill>
                  <a:schemeClr val="tx1"/>
                </a:solidFill>
                <a:latin typeface="Calibri" panose="020F0502020204030204" pitchFamily="34" charset="0"/>
              </a:defRPr>
            </a:lvl5pPr>
            <a:lvl6pPr marL="457200" algn="ctr" eaLnBrk="0" fontAlgn="base" hangingPunct="0">
              <a:spcBef>
                <a:spcPct val="0"/>
              </a:spcBef>
              <a:spcAft>
                <a:spcPct val="0"/>
              </a:spcAft>
              <a:defRPr sz="4400">
                <a:solidFill>
                  <a:schemeClr val="tx1"/>
                </a:solidFill>
                <a:latin typeface="Calibri" panose="020F0502020204030204" pitchFamily="34" charset="0"/>
              </a:defRPr>
            </a:lvl6pPr>
            <a:lvl7pPr marL="914400" algn="ctr" eaLnBrk="0" fontAlgn="base" hangingPunct="0">
              <a:spcBef>
                <a:spcPct val="0"/>
              </a:spcBef>
              <a:spcAft>
                <a:spcPct val="0"/>
              </a:spcAft>
              <a:defRPr sz="4400">
                <a:solidFill>
                  <a:schemeClr val="tx1"/>
                </a:solidFill>
                <a:latin typeface="Calibri" panose="020F0502020204030204" pitchFamily="34" charset="0"/>
              </a:defRPr>
            </a:lvl7pPr>
            <a:lvl8pPr marL="1371600" algn="ctr" eaLnBrk="0" fontAlgn="base" hangingPunct="0">
              <a:spcBef>
                <a:spcPct val="0"/>
              </a:spcBef>
              <a:spcAft>
                <a:spcPct val="0"/>
              </a:spcAft>
              <a:defRPr sz="4400">
                <a:solidFill>
                  <a:schemeClr val="tx1"/>
                </a:solidFill>
                <a:latin typeface="Calibri" panose="020F0502020204030204" pitchFamily="34" charset="0"/>
              </a:defRPr>
            </a:lvl8pPr>
            <a:lvl9pPr marL="1828800" algn="ctr" eaLnBrk="0" fontAlgn="base" hangingPunct="0">
              <a:spcBef>
                <a:spcPct val="0"/>
              </a:spcBef>
              <a:spcAft>
                <a:spcPct val="0"/>
              </a:spcAft>
              <a:defRPr sz="4400">
                <a:solidFill>
                  <a:schemeClr val="tx1"/>
                </a:solidFill>
                <a:latin typeface="Calibri" panose="020F0502020204030204" pitchFamily="34" charset="0"/>
              </a:defRPr>
            </a:lvl9pPr>
          </a:lstStyle>
          <a:p>
            <a:pPr eaLnBrk="1" hangingPunct="1"/>
            <a:r>
              <a:rPr lang="en-GB" altLang="en-US" sz="4000" b="1" dirty="0"/>
              <a:t>Setting up a new group - Basics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lum bright="20000" contrast="-50000"/>
          </a:blip>
          <a:srcRect/>
          <a:stretch>
            <a:fillRect/>
          </a:stretch>
        </p:blipFill>
        <p:spPr bwMode="auto">
          <a:xfrm>
            <a:off x="3175" y="0"/>
            <a:ext cx="9140825" cy="6858000"/>
          </a:xfrm>
          <a:prstGeom prst="rect">
            <a:avLst/>
          </a:prstGeom>
          <a:ln>
            <a:noFill/>
          </a:ln>
          <a:effectLst>
            <a:outerShdw blurRad="292100" dist="139700" dir="2700000" algn="tl" rotWithShape="0">
              <a:srgbClr val="333333">
                <a:alpha val="65000"/>
              </a:srgbClr>
            </a:outerShdw>
          </a:effectLst>
        </p:spPr>
      </p:pic>
      <p:sp>
        <p:nvSpPr>
          <p:cNvPr id="55299" name="Text Box 3"/>
          <p:cNvSpPr txBox="1">
            <a:spLocks noChangeArrowheads="1"/>
          </p:cNvSpPr>
          <p:nvPr/>
        </p:nvSpPr>
        <p:spPr bwMode="auto">
          <a:xfrm>
            <a:off x="1476375" y="1268413"/>
            <a:ext cx="5400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tLang="en-US"/>
          </a:p>
        </p:txBody>
      </p:sp>
      <p:sp>
        <p:nvSpPr>
          <p:cNvPr id="55300" name="Text Box 4"/>
          <p:cNvSpPr txBox="1">
            <a:spLocks noChangeArrowheads="1"/>
          </p:cNvSpPr>
          <p:nvPr/>
        </p:nvSpPr>
        <p:spPr bwMode="auto">
          <a:xfrm>
            <a:off x="2484438" y="712788"/>
            <a:ext cx="1819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tLang="en-US"/>
          </a:p>
        </p:txBody>
      </p:sp>
      <p:sp>
        <p:nvSpPr>
          <p:cNvPr id="7" name="Content Placeholder 2"/>
          <p:cNvSpPr txBox="1">
            <a:spLocks/>
          </p:cNvSpPr>
          <p:nvPr/>
        </p:nvSpPr>
        <p:spPr>
          <a:xfrm>
            <a:off x="538979" y="1858962"/>
            <a:ext cx="4038600" cy="507365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GB" altLang="en-US" sz="1800" b="1" dirty="0">
                <a:latin typeface="Arial" panose="020B0604020202020204" pitchFamily="34" charset="0"/>
                <a:cs typeface="Arial" panose="020B0604020202020204" pitchFamily="34" charset="0"/>
              </a:rPr>
              <a:t>Shows </a:t>
            </a:r>
          </a:p>
          <a:p>
            <a:pPr eaLnBrk="1" hangingPunct="1"/>
            <a:r>
              <a:rPr lang="en-GB" altLang="en-US" sz="1800" b="1" dirty="0">
                <a:latin typeface="Arial" panose="020B0604020202020204" pitchFamily="34" charset="0"/>
                <a:cs typeface="Arial" panose="020B0604020202020204" pitchFamily="34" charset="0"/>
              </a:rPr>
              <a:t>Events</a:t>
            </a:r>
          </a:p>
          <a:p>
            <a:pPr eaLnBrk="1" hangingPunct="1"/>
            <a:r>
              <a:rPr lang="en-GB" altLang="en-US" sz="1800" b="1" dirty="0">
                <a:latin typeface="Arial" panose="020B0604020202020204" pitchFamily="34" charset="0"/>
                <a:cs typeface="Arial" panose="020B0604020202020204" pitchFamily="34" charset="0"/>
              </a:rPr>
              <a:t>Talks – waive speaker fee</a:t>
            </a:r>
          </a:p>
          <a:p>
            <a:pPr eaLnBrk="1" hangingPunct="1"/>
            <a:r>
              <a:rPr lang="en-GB" altLang="en-US" sz="1800" b="1" dirty="0">
                <a:latin typeface="Arial" panose="020B0604020202020204" pitchFamily="34" charset="0"/>
                <a:cs typeface="Arial" panose="020B0604020202020204" pitchFamily="34" charset="0"/>
              </a:rPr>
              <a:t>Bi-annual appeal letters – shopping list (feeders/traps/monitoring cams/thermal imaging/equipment for shows)</a:t>
            </a:r>
          </a:p>
          <a:p>
            <a:pPr eaLnBrk="1" hangingPunct="1"/>
            <a:r>
              <a:rPr lang="en-GB" altLang="en-US" sz="1800" b="1" dirty="0">
                <a:latin typeface="Arial" panose="020B0604020202020204" pitchFamily="34" charset="0"/>
                <a:cs typeface="Arial" panose="020B0604020202020204" pitchFamily="34" charset="0"/>
              </a:rPr>
              <a:t>Grants</a:t>
            </a:r>
          </a:p>
          <a:p>
            <a:pPr eaLnBrk="1" hangingPunct="1"/>
            <a:r>
              <a:rPr lang="en-GB" altLang="en-US" sz="1800" b="1" dirty="0">
                <a:latin typeface="Arial" panose="020B0604020202020204" pitchFamily="34" charset="0"/>
                <a:cs typeface="Arial" panose="020B0604020202020204" pitchFamily="34" charset="0"/>
              </a:rPr>
              <a:t>Posters, leaflets</a:t>
            </a:r>
          </a:p>
          <a:p>
            <a:pPr eaLnBrk="1" hangingPunct="1"/>
            <a:r>
              <a:rPr lang="en-GB" altLang="en-US" sz="1800" b="1" dirty="0">
                <a:latin typeface="Arial" panose="020B0604020202020204" pitchFamily="34" charset="0"/>
                <a:cs typeface="Arial" panose="020B0604020202020204" pitchFamily="34" charset="0"/>
              </a:rPr>
              <a:t>Parish Newsletters </a:t>
            </a:r>
          </a:p>
          <a:p>
            <a:pPr eaLnBrk="1" hangingPunct="1"/>
            <a:r>
              <a:rPr lang="en-GB" altLang="en-US" sz="1800" b="1" dirty="0">
                <a:latin typeface="Arial" panose="020B0604020202020204" pitchFamily="34" charset="0"/>
                <a:cs typeface="Arial" panose="020B0604020202020204" pitchFamily="34" charset="0"/>
              </a:rPr>
              <a:t>Newspapers – free advertising</a:t>
            </a:r>
          </a:p>
          <a:p>
            <a:pPr eaLnBrk="1" hangingPunct="1"/>
            <a:endParaRPr lang="en-GB" altLang="en-US" dirty="0">
              <a:latin typeface="Arial" panose="020B0604020202020204" pitchFamily="34" charset="0"/>
              <a:cs typeface="Arial" panose="020B0604020202020204" pitchFamily="34" charset="0"/>
            </a:endParaRPr>
          </a:p>
        </p:txBody>
      </p:sp>
      <p:sp>
        <p:nvSpPr>
          <p:cNvPr id="8" name="Content Placeholder 3"/>
          <p:cNvSpPr txBox="1">
            <a:spLocks/>
          </p:cNvSpPr>
          <p:nvPr/>
        </p:nvSpPr>
        <p:spPr>
          <a:xfrm>
            <a:off x="4682980" y="1842435"/>
            <a:ext cx="4038600" cy="4651846"/>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Font typeface="Arial" charset="0"/>
              <a:buChar char="•"/>
              <a:defRPr/>
            </a:pPr>
            <a:r>
              <a:rPr lang="en-GB" sz="1800" b="1" dirty="0">
                <a:latin typeface="Arial" panose="020B0604020202020204" pitchFamily="34" charset="0"/>
                <a:cs typeface="Arial" panose="020B0604020202020204" pitchFamily="34" charset="0"/>
              </a:rPr>
              <a:t>Local landowners – Who?</a:t>
            </a:r>
          </a:p>
          <a:p>
            <a:pPr eaLnBrk="1" hangingPunct="1">
              <a:buFont typeface="Arial" charset="0"/>
              <a:buChar char="•"/>
              <a:defRPr/>
            </a:pPr>
            <a:r>
              <a:rPr lang="en-GB" sz="1800" b="1" dirty="0">
                <a:latin typeface="Arial" panose="020B0604020202020204" pitchFamily="34" charset="0"/>
                <a:cs typeface="Arial" panose="020B0604020202020204" pitchFamily="34" charset="0"/>
              </a:rPr>
              <a:t>Walk n talk, control workshops/Days out to see reds</a:t>
            </a:r>
          </a:p>
          <a:p>
            <a:pPr eaLnBrk="1" hangingPunct="1">
              <a:buFont typeface="Arial" charset="0"/>
              <a:buChar char="•"/>
              <a:defRPr/>
            </a:pPr>
            <a:r>
              <a:rPr lang="en-GB" sz="1800" b="1" dirty="0">
                <a:latin typeface="Arial" panose="020B0604020202020204" pitchFamily="34" charset="0"/>
                <a:cs typeface="Arial" panose="020B0604020202020204" pitchFamily="34" charset="0"/>
              </a:rPr>
              <a:t>W.I.’s, local community groups </a:t>
            </a:r>
            <a:r>
              <a:rPr lang="en-GB" sz="1800" b="1" dirty="0" err="1">
                <a:latin typeface="Arial" panose="020B0604020202020204" pitchFamily="34" charset="0"/>
                <a:cs typeface="Arial" panose="020B0604020202020204" pitchFamily="34" charset="0"/>
              </a:rPr>
              <a:t>etc</a:t>
            </a:r>
            <a:endParaRPr lang="en-GB" sz="1800" b="1" dirty="0">
              <a:latin typeface="Arial" panose="020B0604020202020204" pitchFamily="34" charset="0"/>
              <a:cs typeface="Arial" panose="020B0604020202020204" pitchFamily="34" charset="0"/>
            </a:endParaRPr>
          </a:p>
          <a:p>
            <a:pPr eaLnBrk="1" hangingPunct="1">
              <a:buFont typeface="Arial" charset="0"/>
              <a:buChar char="•"/>
              <a:defRPr/>
            </a:pPr>
            <a:r>
              <a:rPr lang="en-GB" sz="1800" b="1" dirty="0">
                <a:latin typeface="Arial" panose="020B0604020202020204" pitchFamily="34" charset="0"/>
                <a:cs typeface="Arial" panose="020B0604020202020204" pitchFamily="34" charset="0"/>
              </a:rPr>
              <a:t>Civil Parishes</a:t>
            </a:r>
          </a:p>
          <a:p>
            <a:pPr eaLnBrk="1" hangingPunct="1">
              <a:buFont typeface="Arial" charset="0"/>
              <a:buChar char="•"/>
              <a:defRPr/>
            </a:pPr>
            <a:r>
              <a:rPr lang="en-GB" sz="1800" b="1" dirty="0">
                <a:latin typeface="Arial" panose="020B0604020202020204" pitchFamily="34" charset="0"/>
                <a:cs typeface="Arial" panose="020B0604020202020204" pitchFamily="34" charset="0"/>
              </a:rPr>
              <a:t>Merchandise</a:t>
            </a:r>
          </a:p>
          <a:p>
            <a:pPr eaLnBrk="1" hangingPunct="1">
              <a:buFont typeface="Arial" charset="0"/>
              <a:buChar char="•"/>
              <a:defRPr/>
            </a:pPr>
            <a:r>
              <a:rPr lang="en-GB" sz="1800" b="1" dirty="0">
                <a:latin typeface="Arial" panose="020B0604020202020204" pitchFamily="34" charset="0"/>
                <a:cs typeface="Arial" panose="020B0604020202020204" pitchFamily="34" charset="0"/>
              </a:rPr>
              <a:t>Member pack</a:t>
            </a:r>
          </a:p>
          <a:p>
            <a:pPr eaLnBrk="1" hangingPunct="1">
              <a:buFont typeface="Arial" charset="0"/>
              <a:buChar char="•"/>
              <a:defRPr/>
            </a:pPr>
            <a:endParaRPr lang="en-GB" sz="1800" dirty="0"/>
          </a:p>
          <a:p>
            <a:pPr eaLnBrk="1" hangingPunct="1">
              <a:buFont typeface="Arial" charset="0"/>
              <a:buChar char="•"/>
              <a:defRPr/>
            </a:pPr>
            <a:endParaRPr lang="en-GB" sz="1800" dirty="0"/>
          </a:p>
          <a:p>
            <a:pPr marL="0" indent="0" eaLnBrk="1" hangingPunct="1">
              <a:buFont typeface="Arial" charset="0"/>
              <a:buNone/>
              <a:defRPr/>
            </a:pPr>
            <a:endParaRPr lang="en-GB" sz="1800" dirty="0"/>
          </a:p>
          <a:p>
            <a:pPr eaLnBrk="1" hangingPunct="1">
              <a:buFont typeface="Arial" charset="0"/>
              <a:buChar char="•"/>
              <a:defRPr/>
            </a:pPr>
            <a:r>
              <a:rPr lang="en-GB" dirty="0">
                <a:latin typeface="Arial" panose="020B0604020202020204" pitchFamily="34" charset="0"/>
                <a:cs typeface="Arial" panose="020B0604020202020204" pitchFamily="34" charset="0"/>
              </a:rPr>
              <a:t>Don’t have to kill</a:t>
            </a:r>
          </a:p>
          <a:p>
            <a:pPr marL="0" indent="0" eaLnBrk="1" hangingPunct="1">
              <a:buFont typeface="Arial" charset="0"/>
              <a:buNone/>
              <a:defRPr/>
            </a:pPr>
            <a:endParaRPr lang="en-GB" dirty="0">
              <a:latin typeface="Arial" panose="020B0604020202020204" pitchFamily="34" charset="0"/>
              <a:cs typeface="Arial" panose="020B0604020202020204" pitchFamily="34" charset="0"/>
            </a:endParaRPr>
          </a:p>
        </p:txBody>
      </p:sp>
      <p:sp>
        <p:nvSpPr>
          <p:cNvPr id="9" name="Title 3"/>
          <p:cNvSpPr>
            <a:spLocks/>
          </p:cNvSpPr>
          <p:nvPr/>
        </p:nvSpPr>
        <p:spPr bwMode="auto">
          <a:xfrm>
            <a:off x="609600" y="427038"/>
            <a:ext cx="82296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anose="020F0502020204030204" pitchFamily="34" charset="0"/>
              </a:defRPr>
            </a:lvl1pPr>
            <a:lvl2pPr algn="ctr" eaLnBrk="0" hangingPunct="0">
              <a:defRPr sz="4400">
                <a:solidFill>
                  <a:schemeClr val="tx1"/>
                </a:solidFill>
                <a:latin typeface="Calibri" panose="020F0502020204030204" pitchFamily="34" charset="0"/>
              </a:defRPr>
            </a:lvl2pPr>
            <a:lvl3pPr algn="ctr" eaLnBrk="0" hangingPunct="0">
              <a:defRPr sz="4400">
                <a:solidFill>
                  <a:schemeClr val="tx1"/>
                </a:solidFill>
                <a:latin typeface="Calibri" panose="020F0502020204030204" pitchFamily="34" charset="0"/>
              </a:defRPr>
            </a:lvl3pPr>
            <a:lvl4pPr algn="ctr" eaLnBrk="0" hangingPunct="0">
              <a:defRPr sz="4400">
                <a:solidFill>
                  <a:schemeClr val="tx1"/>
                </a:solidFill>
                <a:latin typeface="Calibri" panose="020F0502020204030204" pitchFamily="34" charset="0"/>
              </a:defRPr>
            </a:lvl4pPr>
            <a:lvl5pPr algn="ctr" eaLnBrk="0" hangingPunct="0">
              <a:defRPr sz="4400">
                <a:solidFill>
                  <a:schemeClr val="tx1"/>
                </a:solidFill>
                <a:latin typeface="Calibri" panose="020F0502020204030204" pitchFamily="34" charset="0"/>
              </a:defRPr>
            </a:lvl5pPr>
            <a:lvl6pPr marL="457200" algn="ctr" eaLnBrk="0" fontAlgn="base" hangingPunct="0">
              <a:spcBef>
                <a:spcPct val="0"/>
              </a:spcBef>
              <a:spcAft>
                <a:spcPct val="0"/>
              </a:spcAft>
              <a:defRPr sz="4400">
                <a:solidFill>
                  <a:schemeClr val="tx1"/>
                </a:solidFill>
                <a:latin typeface="Calibri" panose="020F0502020204030204" pitchFamily="34" charset="0"/>
              </a:defRPr>
            </a:lvl6pPr>
            <a:lvl7pPr marL="914400" algn="ctr" eaLnBrk="0" fontAlgn="base" hangingPunct="0">
              <a:spcBef>
                <a:spcPct val="0"/>
              </a:spcBef>
              <a:spcAft>
                <a:spcPct val="0"/>
              </a:spcAft>
              <a:defRPr sz="4400">
                <a:solidFill>
                  <a:schemeClr val="tx1"/>
                </a:solidFill>
                <a:latin typeface="Calibri" panose="020F0502020204030204" pitchFamily="34" charset="0"/>
              </a:defRPr>
            </a:lvl7pPr>
            <a:lvl8pPr marL="1371600" algn="ctr" eaLnBrk="0" fontAlgn="base" hangingPunct="0">
              <a:spcBef>
                <a:spcPct val="0"/>
              </a:spcBef>
              <a:spcAft>
                <a:spcPct val="0"/>
              </a:spcAft>
              <a:defRPr sz="4400">
                <a:solidFill>
                  <a:schemeClr val="tx1"/>
                </a:solidFill>
                <a:latin typeface="Calibri" panose="020F0502020204030204" pitchFamily="34" charset="0"/>
              </a:defRPr>
            </a:lvl8pPr>
            <a:lvl9pPr marL="1828800" algn="ctr" eaLnBrk="0" fontAlgn="base" hangingPunct="0">
              <a:spcBef>
                <a:spcPct val="0"/>
              </a:spcBef>
              <a:spcAft>
                <a:spcPct val="0"/>
              </a:spcAft>
              <a:defRPr sz="4400">
                <a:solidFill>
                  <a:schemeClr val="tx1"/>
                </a:solidFill>
                <a:latin typeface="Calibri" panose="020F0502020204030204" pitchFamily="34" charset="0"/>
              </a:defRPr>
            </a:lvl9pPr>
          </a:lstStyle>
          <a:p>
            <a:pPr eaLnBrk="1" hangingPunct="1"/>
            <a:r>
              <a:rPr lang="en-GB" altLang="en-US" sz="4000" b="1" dirty="0"/>
              <a:t>Setting up a new group – </a:t>
            </a:r>
            <a:r>
              <a:rPr lang="en-GB" altLang="en-US" sz="4000" b="1" dirty="0" err="1"/>
              <a:t>cont</a:t>
            </a:r>
            <a:r>
              <a:rPr lang="en-GB" altLang="en-US" sz="4000" b="1" dirty="0"/>
              <a:t>’</a:t>
            </a:r>
          </a:p>
        </p:txBody>
      </p:sp>
    </p:spTree>
    <p:extLst>
      <p:ext uri="{BB962C8B-B14F-4D97-AF65-F5344CB8AC3E}">
        <p14:creationId xmlns:p14="http://schemas.microsoft.com/office/powerpoint/2010/main" val="1005528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lum bright="20000" contrast="-50000"/>
          </a:blip>
          <a:srcRect/>
          <a:stretch>
            <a:fillRect/>
          </a:stretch>
        </p:blipFill>
        <p:spPr bwMode="auto">
          <a:xfrm>
            <a:off x="3175" y="0"/>
            <a:ext cx="9140825" cy="6858000"/>
          </a:xfrm>
          <a:prstGeom prst="rect">
            <a:avLst/>
          </a:prstGeom>
          <a:ln>
            <a:noFill/>
          </a:ln>
          <a:effectLst>
            <a:outerShdw blurRad="292100" dist="139700" dir="2700000" algn="tl" rotWithShape="0">
              <a:srgbClr val="333333">
                <a:alpha val="65000"/>
              </a:srgbClr>
            </a:outerShdw>
          </a:effectLst>
        </p:spPr>
      </p:pic>
      <p:sp>
        <p:nvSpPr>
          <p:cNvPr id="53251" name="Text Box 3"/>
          <p:cNvSpPr txBox="1">
            <a:spLocks noChangeArrowheads="1"/>
          </p:cNvSpPr>
          <p:nvPr/>
        </p:nvSpPr>
        <p:spPr bwMode="auto">
          <a:xfrm>
            <a:off x="1476375" y="1268413"/>
            <a:ext cx="5400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tLang="en-US"/>
          </a:p>
        </p:txBody>
      </p:sp>
      <p:sp>
        <p:nvSpPr>
          <p:cNvPr id="53252" name="Text Box 4"/>
          <p:cNvSpPr txBox="1">
            <a:spLocks noChangeArrowheads="1"/>
          </p:cNvSpPr>
          <p:nvPr/>
        </p:nvSpPr>
        <p:spPr bwMode="auto">
          <a:xfrm>
            <a:off x="2514167" y="545210"/>
            <a:ext cx="1819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tLang="en-US"/>
          </a:p>
        </p:txBody>
      </p:sp>
      <p:sp>
        <p:nvSpPr>
          <p:cNvPr id="53253" name="Title 3"/>
          <p:cNvSpPr>
            <a:spLocks/>
          </p:cNvSpPr>
          <p:nvPr/>
        </p:nvSpPr>
        <p:spPr bwMode="auto">
          <a:xfrm>
            <a:off x="457200" y="274638"/>
            <a:ext cx="82296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anose="020F0502020204030204" pitchFamily="34" charset="0"/>
              </a:defRPr>
            </a:lvl1pPr>
            <a:lvl2pPr algn="ctr" eaLnBrk="0" hangingPunct="0">
              <a:defRPr sz="4400">
                <a:solidFill>
                  <a:schemeClr val="tx1"/>
                </a:solidFill>
                <a:latin typeface="Calibri" panose="020F0502020204030204" pitchFamily="34" charset="0"/>
              </a:defRPr>
            </a:lvl2pPr>
            <a:lvl3pPr algn="ctr" eaLnBrk="0" hangingPunct="0">
              <a:defRPr sz="4400">
                <a:solidFill>
                  <a:schemeClr val="tx1"/>
                </a:solidFill>
                <a:latin typeface="Calibri" panose="020F0502020204030204" pitchFamily="34" charset="0"/>
              </a:defRPr>
            </a:lvl3pPr>
            <a:lvl4pPr algn="ctr" eaLnBrk="0" hangingPunct="0">
              <a:defRPr sz="4400">
                <a:solidFill>
                  <a:schemeClr val="tx1"/>
                </a:solidFill>
                <a:latin typeface="Calibri" panose="020F0502020204030204" pitchFamily="34" charset="0"/>
              </a:defRPr>
            </a:lvl4pPr>
            <a:lvl5pPr algn="ctr" eaLnBrk="0" hangingPunct="0">
              <a:defRPr sz="4400">
                <a:solidFill>
                  <a:schemeClr val="tx1"/>
                </a:solidFill>
                <a:latin typeface="Calibri" panose="020F0502020204030204" pitchFamily="34" charset="0"/>
              </a:defRPr>
            </a:lvl5pPr>
            <a:lvl6pPr marL="457200" algn="ctr" eaLnBrk="0" fontAlgn="base" hangingPunct="0">
              <a:spcBef>
                <a:spcPct val="0"/>
              </a:spcBef>
              <a:spcAft>
                <a:spcPct val="0"/>
              </a:spcAft>
              <a:defRPr sz="4400">
                <a:solidFill>
                  <a:schemeClr val="tx1"/>
                </a:solidFill>
                <a:latin typeface="Calibri" panose="020F0502020204030204" pitchFamily="34" charset="0"/>
              </a:defRPr>
            </a:lvl6pPr>
            <a:lvl7pPr marL="914400" algn="ctr" eaLnBrk="0" fontAlgn="base" hangingPunct="0">
              <a:spcBef>
                <a:spcPct val="0"/>
              </a:spcBef>
              <a:spcAft>
                <a:spcPct val="0"/>
              </a:spcAft>
              <a:defRPr sz="4400">
                <a:solidFill>
                  <a:schemeClr val="tx1"/>
                </a:solidFill>
                <a:latin typeface="Calibri" panose="020F0502020204030204" pitchFamily="34" charset="0"/>
              </a:defRPr>
            </a:lvl7pPr>
            <a:lvl8pPr marL="1371600" algn="ctr" eaLnBrk="0" fontAlgn="base" hangingPunct="0">
              <a:spcBef>
                <a:spcPct val="0"/>
              </a:spcBef>
              <a:spcAft>
                <a:spcPct val="0"/>
              </a:spcAft>
              <a:defRPr sz="4400">
                <a:solidFill>
                  <a:schemeClr val="tx1"/>
                </a:solidFill>
                <a:latin typeface="Calibri" panose="020F0502020204030204" pitchFamily="34" charset="0"/>
              </a:defRPr>
            </a:lvl8pPr>
            <a:lvl9pPr marL="1828800" algn="ctr" eaLnBrk="0" fontAlgn="base" hangingPunct="0">
              <a:spcBef>
                <a:spcPct val="0"/>
              </a:spcBef>
              <a:spcAft>
                <a:spcPct val="0"/>
              </a:spcAft>
              <a:defRPr sz="4400">
                <a:solidFill>
                  <a:schemeClr val="tx1"/>
                </a:solidFill>
                <a:latin typeface="Calibri" panose="020F0502020204030204" pitchFamily="34" charset="0"/>
              </a:defRPr>
            </a:lvl9pPr>
          </a:lstStyle>
          <a:p>
            <a:pPr eaLnBrk="1" hangingPunct="1"/>
            <a:endParaRPr lang="en-GB" altLang="en-US" sz="4000" b="1" dirty="0">
              <a:solidFill>
                <a:srgbClr val="FF0000"/>
              </a:solidFill>
            </a:endParaRPr>
          </a:p>
        </p:txBody>
      </p:sp>
      <p:graphicFrame>
        <p:nvGraphicFramePr>
          <p:cNvPr id="53257" name="Object 9"/>
          <p:cNvGraphicFramePr>
            <a:graphicFrameLocks noGrp="1" noChangeAspect="1"/>
          </p:cNvGraphicFramePr>
          <p:nvPr>
            <p:ph sz="quarter" idx="4294967295"/>
          </p:nvPr>
        </p:nvGraphicFramePr>
        <p:xfrm>
          <a:off x="0" y="3929063"/>
          <a:ext cx="4027488" cy="2200275"/>
        </p:xfrm>
        <a:graphic>
          <a:graphicData uri="http://schemas.openxmlformats.org/presentationml/2006/ole">
            <mc:AlternateContent xmlns:mc="http://schemas.openxmlformats.org/markup-compatibility/2006">
              <mc:Choice xmlns:v="urn:schemas-microsoft-com:vml" Requires="v">
                <p:oleObj spid="_x0000_s62689" name="Chart" r:id="rId5" imgW="4038693" imgH="2200229" progId="MSGraph.Chart.8">
                  <p:embed followColorScheme="full"/>
                </p:oleObj>
              </mc:Choice>
              <mc:Fallback>
                <p:oleObj name="Chart" r:id="rId5" imgW="4038693" imgH="2200229" progId="MSGraph.Chart.8">
                  <p:embed followColorScheme="full"/>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29063"/>
                        <a:ext cx="4027488" cy="2200275"/>
                      </a:xfrm>
                      <a:prstGeom prst="rect">
                        <a:avLst/>
                      </a:prstGeom>
                    </p:spPr>
                  </p:pic>
                </p:oleObj>
              </mc:Fallback>
            </mc:AlternateContent>
          </a:graphicData>
        </a:graphic>
      </p:graphicFrame>
      <p:sp>
        <p:nvSpPr>
          <p:cNvPr id="8" name="Title 3"/>
          <p:cNvSpPr>
            <a:spLocks/>
          </p:cNvSpPr>
          <p:nvPr/>
        </p:nvSpPr>
        <p:spPr bwMode="auto">
          <a:xfrm>
            <a:off x="97329" y="30734"/>
            <a:ext cx="893916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anose="020F0502020204030204" pitchFamily="34" charset="0"/>
              </a:defRPr>
            </a:lvl1pPr>
            <a:lvl2pPr algn="ctr" eaLnBrk="0" hangingPunct="0">
              <a:defRPr sz="4400">
                <a:solidFill>
                  <a:schemeClr val="tx1"/>
                </a:solidFill>
                <a:latin typeface="Calibri" panose="020F0502020204030204" pitchFamily="34" charset="0"/>
              </a:defRPr>
            </a:lvl2pPr>
            <a:lvl3pPr algn="ctr" eaLnBrk="0" hangingPunct="0">
              <a:defRPr sz="4400">
                <a:solidFill>
                  <a:schemeClr val="tx1"/>
                </a:solidFill>
                <a:latin typeface="Calibri" panose="020F0502020204030204" pitchFamily="34" charset="0"/>
              </a:defRPr>
            </a:lvl3pPr>
            <a:lvl4pPr algn="ctr" eaLnBrk="0" hangingPunct="0">
              <a:defRPr sz="4400">
                <a:solidFill>
                  <a:schemeClr val="tx1"/>
                </a:solidFill>
                <a:latin typeface="Calibri" panose="020F0502020204030204" pitchFamily="34" charset="0"/>
              </a:defRPr>
            </a:lvl4pPr>
            <a:lvl5pPr algn="ctr" eaLnBrk="0" hangingPunct="0">
              <a:defRPr sz="4400">
                <a:solidFill>
                  <a:schemeClr val="tx1"/>
                </a:solidFill>
                <a:latin typeface="Calibri" panose="020F0502020204030204" pitchFamily="34" charset="0"/>
              </a:defRPr>
            </a:lvl5pPr>
            <a:lvl6pPr marL="457200" algn="ctr" eaLnBrk="0" fontAlgn="base" hangingPunct="0">
              <a:spcBef>
                <a:spcPct val="0"/>
              </a:spcBef>
              <a:spcAft>
                <a:spcPct val="0"/>
              </a:spcAft>
              <a:defRPr sz="4400">
                <a:solidFill>
                  <a:schemeClr val="tx1"/>
                </a:solidFill>
                <a:latin typeface="Calibri" panose="020F0502020204030204" pitchFamily="34" charset="0"/>
              </a:defRPr>
            </a:lvl6pPr>
            <a:lvl7pPr marL="914400" algn="ctr" eaLnBrk="0" fontAlgn="base" hangingPunct="0">
              <a:spcBef>
                <a:spcPct val="0"/>
              </a:spcBef>
              <a:spcAft>
                <a:spcPct val="0"/>
              </a:spcAft>
              <a:defRPr sz="4400">
                <a:solidFill>
                  <a:schemeClr val="tx1"/>
                </a:solidFill>
                <a:latin typeface="Calibri" panose="020F0502020204030204" pitchFamily="34" charset="0"/>
              </a:defRPr>
            </a:lvl7pPr>
            <a:lvl8pPr marL="1371600" algn="ctr" eaLnBrk="0" fontAlgn="base" hangingPunct="0">
              <a:spcBef>
                <a:spcPct val="0"/>
              </a:spcBef>
              <a:spcAft>
                <a:spcPct val="0"/>
              </a:spcAft>
              <a:defRPr sz="4400">
                <a:solidFill>
                  <a:schemeClr val="tx1"/>
                </a:solidFill>
                <a:latin typeface="Calibri" panose="020F0502020204030204" pitchFamily="34" charset="0"/>
              </a:defRPr>
            </a:lvl8pPr>
            <a:lvl9pPr marL="1828800" algn="ctr" eaLnBrk="0" fontAlgn="base" hangingPunct="0">
              <a:spcBef>
                <a:spcPct val="0"/>
              </a:spcBef>
              <a:spcAft>
                <a:spcPct val="0"/>
              </a:spcAft>
              <a:defRPr sz="4400">
                <a:solidFill>
                  <a:schemeClr val="tx1"/>
                </a:solidFill>
                <a:latin typeface="Calibri" panose="020F0502020204030204" pitchFamily="34" charset="0"/>
              </a:defRPr>
            </a:lvl9pPr>
          </a:lstStyle>
          <a:p>
            <a:pPr eaLnBrk="1" hangingPunct="1"/>
            <a:r>
              <a:rPr lang="en-GB" altLang="en-US" sz="3200" b="1" dirty="0"/>
              <a:t>Join the ‘front line’ Red Army and follow their lead</a:t>
            </a:r>
          </a:p>
        </p:txBody>
      </p:sp>
      <p:pic>
        <p:nvPicPr>
          <p:cNvPr id="10" name="Picture 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92429" y="940045"/>
            <a:ext cx="1944216" cy="259363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14773" y="3911495"/>
            <a:ext cx="1930488" cy="259363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01598" y="1125979"/>
            <a:ext cx="2423864" cy="5601533"/>
          </a:xfrm>
          <a:prstGeom prst="rect">
            <a:avLst/>
          </a:prstGeom>
          <a:noFill/>
        </p:spPr>
        <p:txBody>
          <a:bodyPr wrap="square" rtlCol="0">
            <a:spAutoFit/>
          </a:bodyPr>
          <a:lstStyle/>
          <a:p>
            <a:pPr algn="ctr"/>
            <a:endParaRPr lang="en-GB" dirty="0"/>
          </a:p>
          <a:p>
            <a:pPr marL="285750" indent="-285750">
              <a:buFont typeface="Wingdings" panose="05000000000000000000" pitchFamily="2" charset="2"/>
              <a:buChar char="§"/>
            </a:pPr>
            <a:r>
              <a:rPr lang="en-GB" sz="3200" b="1" dirty="0">
                <a:solidFill>
                  <a:srgbClr val="FF0000"/>
                </a:solidFill>
              </a:rPr>
              <a:t>S</a:t>
            </a:r>
            <a:r>
              <a:rPr lang="en-GB" sz="2800" b="1" dirty="0"/>
              <a:t>eek</a:t>
            </a:r>
          </a:p>
          <a:p>
            <a:pPr marL="285750" indent="-285750">
              <a:buFont typeface="Wingdings" panose="05000000000000000000" pitchFamily="2" charset="2"/>
              <a:buChar char="§"/>
            </a:pPr>
            <a:r>
              <a:rPr lang="en-GB" sz="3200" b="1" dirty="0">
                <a:solidFill>
                  <a:srgbClr val="FF0000"/>
                </a:solidFill>
              </a:rPr>
              <a:t>M</a:t>
            </a:r>
            <a:r>
              <a:rPr lang="en-GB" sz="2800" b="1" dirty="0"/>
              <a:t>onitor</a:t>
            </a:r>
          </a:p>
          <a:p>
            <a:pPr marL="285750" indent="-285750">
              <a:buFont typeface="Wingdings" panose="05000000000000000000" pitchFamily="2" charset="2"/>
              <a:buChar char="§"/>
            </a:pPr>
            <a:r>
              <a:rPr lang="en-GB" sz="3200" b="1" dirty="0">
                <a:solidFill>
                  <a:srgbClr val="FF0000"/>
                </a:solidFill>
              </a:rPr>
              <a:t>A</a:t>
            </a:r>
            <a:r>
              <a:rPr lang="en-GB" sz="2800" b="1" dirty="0"/>
              <a:t>nalyse</a:t>
            </a:r>
          </a:p>
          <a:p>
            <a:pPr marL="285750" indent="-285750">
              <a:buFont typeface="Wingdings" panose="05000000000000000000" pitchFamily="2" charset="2"/>
              <a:buChar char="§"/>
            </a:pPr>
            <a:r>
              <a:rPr lang="en-GB" sz="3200" b="1" dirty="0">
                <a:solidFill>
                  <a:srgbClr val="FF0000"/>
                </a:solidFill>
              </a:rPr>
              <a:t>R</a:t>
            </a:r>
            <a:r>
              <a:rPr lang="en-GB" sz="2800" b="1" dirty="0"/>
              <a:t>emove</a:t>
            </a:r>
          </a:p>
          <a:p>
            <a:pPr marL="285750" indent="-285750">
              <a:buFont typeface="Wingdings" panose="05000000000000000000" pitchFamily="2" charset="2"/>
              <a:buChar char="§"/>
            </a:pPr>
            <a:r>
              <a:rPr lang="en-GB" sz="3200" b="1" dirty="0">
                <a:solidFill>
                  <a:srgbClr val="FF0000"/>
                </a:solidFill>
              </a:rPr>
              <a:t>T</a:t>
            </a:r>
            <a:r>
              <a:rPr lang="en-GB" sz="2800" b="1" dirty="0"/>
              <a:t>rain</a:t>
            </a:r>
          </a:p>
          <a:p>
            <a:pPr marL="285750" indent="-285750">
              <a:buFont typeface="Wingdings" panose="05000000000000000000" pitchFamily="2" charset="2"/>
              <a:buChar char="§"/>
            </a:pPr>
            <a:endParaRPr lang="en-GB" sz="2800" b="1" dirty="0"/>
          </a:p>
          <a:p>
            <a:pPr marL="285750" indent="-285750">
              <a:buFont typeface="Wingdings" panose="05000000000000000000" pitchFamily="2" charset="2"/>
              <a:buChar char="§"/>
            </a:pPr>
            <a:r>
              <a:rPr lang="en-GB" sz="3200" b="1" dirty="0">
                <a:solidFill>
                  <a:srgbClr val="FF0000"/>
                </a:solidFill>
              </a:rPr>
              <a:t>R</a:t>
            </a:r>
            <a:r>
              <a:rPr lang="en-GB" sz="2800" b="1" dirty="0"/>
              <a:t>esilience</a:t>
            </a:r>
          </a:p>
          <a:p>
            <a:pPr marL="285750" indent="-285750">
              <a:buFont typeface="Wingdings" panose="05000000000000000000" pitchFamily="2" charset="2"/>
              <a:buChar char="§"/>
            </a:pPr>
            <a:r>
              <a:rPr lang="en-GB" sz="3200" b="1" dirty="0">
                <a:solidFill>
                  <a:srgbClr val="FF0000"/>
                </a:solidFill>
              </a:rPr>
              <a:t>E</a:t>
            </a:r>
            <a:r>
              <a:rPr lang="en-GB" sz="2800" b="1" dirty="0"/>
              <a:t>ffort</a:t>
            </a:r>
          </a:p>
          <a:p>
            <a:pPr marL="285750" indent="-285750">
              <a:buFont typeface="Wingdings" panose="05000000000000000000" pitchFamily="2" charset="2"/>
              <a:buChar char="§"/>
            </a:pPr>
            <a:r>
              <a:rPr lang="en-GB" sz="3200" b="1" dirty="0">
                <a:solidFill>
                  <a:srgbClr val="FF0000"/>
                </a:solidFill>
              </a:rPr>
              <a:t>D</a:t>
            </a:r>
            <a:r>
              <a:rPr lang="en-GB" sz="2800" b="1" dirty="0"/>
              <a:t>edication</a:t>
            </a:r>
          </a:p>
          <a:p>
            <a:pPr marL="285750" indent="-285750">
              <a:buFont typeface="Wingdings" panose="05000000000000000000" pitchFamily="2" charset="2"/>
              <a:buChar char="§"/>
            </a:pPr>
            <a:r>
              <a:rPr lang="en-GB" sz="3200" b="1" dirty="0">
                <a:solidFill>
                  <a:srgbClr val="FF0000"/>
                </a:solidFill>
              </a:rPr>
              <a:t>S</a:t>
            </a:r>
            <a:r>
              <a:rPr lang="en-GB" sz="2800" b="1" dirty="0"/>
              <a:t>uccess</a:t>
            </a:r>
          </a:p>
          <a:p>
            <a:pPr marL="285750" indent="-285750">
              <a:buFont typeface="Wingdings" panose="05000000000000000000" pitchFamily="2" charset="2"/>
              <a:buChar char="§"/>
            </a:pPr>
            <a:endParaRPr lang="en-GB" sz="2400" b="1" dirty="0"/>
          </a:p>
        </p:txBody>
      </p:sp>
      <p:sp>
        <p:nvSpPr>
          <p:cNvPr id="16" name="TextBox 15"/>
          <p:cNvSpPr txBox="1"/>
          <p:nvPr/>
        </p:nvSpPr>
        <p:spPr>
          <a:xfrm>
            <a:off x="6156176" y="1330297"/>
            <a:ext cx="2880320" cy="5047536"/>
          </a:xfrm>
          <a:prstGeom prst="rect">
            <a:avLst/>
          </a:prstGeom>
          <a:noFill/>
        </p:spPr>
        <p:txBody>
          <a:bodyPr wrap="square" rtlCol="0">
            <a:spAutoFit/>
          </a:bodyPr>
          <a:lstStyle/>
          <a:p>
            <a:pPr algn="ctr"/>
            <a:endParaRPr lang="en-GB" dirty="0"/>
          </a:p>
          <a:p>
            <a:pPr marL="285750" indent="-285750">
              <a:buFont typeface="Wingdings" panose="05000000000000000000" pitchFamily="2" charset="2"/>
              <a:buChar char="§"/>
            </a:pPr>
            <a:r>
              <a:rPr lang="en-GB" sz="3200" b="1" dirty="0">
                <a:solidFill>
                  <a:srgbClr val="FF0000"/>
                </a:solidFill>
              </a:rPr>
              <a:t>E</a:t>
            </a:r>
            <a:r>
              <a:rPr lang="en-GB" sz="2800" b="1" dirty="0"/>
              <a:t>ducate</a:t>
            </a:r>
          </a:p>
          <a:p>
            <a:pPr marL="285750" indent="-285750">
              <a:buFont typeface="Wingdings" panose="05000000000000000000" pitchFamily="2" charset="2"/>
              <a:buChar char="§"/>
            </a:pPr>
            <a:r>
              <a:rPr lang="en-GB" sz="3200" b="1" dirty="0">
                <a:solidFill>
                  <a:srgbClr val="FF0000"/>
                </a:solidFill>
              </a:rPr>
              <a:t>A</a:t>
            </a:r>
            <a:r>
              <a:rPr lang="en-GB" sz="2800" b="1" dirty="0"/>
              <a:t>cknowledge</a:t>
            </a:r>
            <a:endParaRPr lang="en-GB" sz="3200" b="1" dirty="0">
              <a:solidFill>
                <a:srgbClr val="FF0000"/>
              </a:solidFill>
            </a:endParaRPr>
          </a:p>
          <a:p>
            <a:pPr marL="285750" indent="-285750">
              <a:buFont typeface="Wingdings" panose="05000000000000000000" pitchFamily="2" charset="2"/>
              <a:buChar char="§"/>
            </a:pPr>
            <a:r>
              <a:rPr lang="en-GB" sz="3200" b="1" dirty="0">
                <a:solidFill>
                  <a:srgbClr val="FF0000"/>
                </a:solidFill>
              </a:rPr>
              <a:t>T</a:t>
            </a:r>
            <a:r>
              <a:rPr lang="en-GB" sz="2800" b="1" dirty="0"/>
              <a:t>ransparent</a:t>
            </a:r>
          </a:p>
          <a:p>
            <a:pPr marL="285750" indent="-285750">
              <a:buFont typeface="Wingdings" panose="05000000000000000000" pitchFamily="2" charset="2"/>
              <a:buChar char="§"/>
            </a:pPr>
            <a:endParaRPr lang="en-GB" sz="2800" b="1" dirty="0"/>
          </a:p>
          <a:p>
            <a:pPr marL="285750" indent="-285750">
              <a:buFont typeface="Wingdings" panose="05000000000000000000" pitchFamily="2" charset="2"/>
              <a:buChar char="§"/>
            </a:pPr>
            <a:r>
              <a:rPr lang="en-GB" sz="3200" b="1" dirty="0">
                <a:solidFill>
                  <a:srgbClr val="FF0000"/>
                </a:solidFill>
              </a:rPr>
              <a:t>N</a:t>
            </a:r>
            <a:r>
              <a:rPr lang="en-GB" sz="2800" b="1" dirty="0"/>
              <a:t>ew groups</a:t>
            </a:r>
          </a:p>
          <a:p>
            <a:pPr marL="285750" indent="-285750">
              <a:buFont typeface="Wingdings" panose="05000000000000000000" pitchFamily="2" charset="2"/>
              <a:buChar char="§"/>
            </a:pPr>
            <a:r>
              <a:rPr lang="en-GB" sz="3200" b="1" dirty="0">
                <a:solidFill>
                  <a:srgbClr val="FF0000"/>
                </a:solidFill>
              </a:rPr>
              <a:t>U</a:t>
            </a:r>
            <a:r>
              <a:rPr lang="en-GB" sz="2800" b="1" dirty="0"/>
              <a:t>nite</a:t>
            </a:r>
          </a:p>
          <a:p>
            <a:pPr marL="285750" indent="-285750">
              <a:buFont typeface="Wingdings" panose="05000000000000000000" pitchFamily="2" charset="2"/>
              <a:buChar char="§"/>
            </a:pPr>
            <a:r>
              <a:rPr lang="en-GB" sz="3200" b="1" dirty="0">
                <a:solidFill>
                  <a:srgbClr val="FF0000"/>
                </a:solidFill>
              </a:rPr>
              <a:t>T</a:t>
            </a:r>
            <a:r>
              <a:rPr lang="en-GB" sz="2800" b="1" dirty="0"/>
              <a:t>ogether</a:t>
            </a:r>
          </a:p>
          <a:p>
            <a:pPr marL="285750" indent="-285750">
              <a:buFont typeface="Wingdings" panose="05000000000000000000" pitchFamily="2" charset="2"/>
              <a:buChar char="§"/>
            </a:pPr>
            <a:r>
              <a:rPr lang="en-GB" sz="3200" b="1" dirty="0">
                <a:solidFill>
                  <a:srgbClr val="FF0000"/>
                </a:solidFill>
              </a:rPr>
              <a:t>S</a:t>
            </a:r>
            <a:r>
              <a:rPr lang="en-GB" sz="2800" b="1" dirty="0"/>
              <a:t>afe havens</a:t>
            </a:r>
          </a:p>
          <a:p>
            <a:endParaRPr lang="en-GB" sz="2800" dirty="0"/>
          </a:p>
          <a:p>
            <a:pPr marL="285750" indent="-285750">
              <a:buFont typeface="Wingdings" panose="05000000000000000000" pitchFamily="2" charset="2"/>
              <a:buChar char="§"/>
            </a:pPr>
            <a:endParaRPr lang="en-GB" sz="2400" dirty="0"/>
          </a:p>
        </p:txBody>
      </p:sp>
    </p:spTree>
    <p:extLst>
      <p:ext uri="{BB962C8B-B14F-4D97-AF65-F5344CB8AC3E}">
        <p14:creationId xmlns:p14="http://schemas.microsoft.com/office/powerpoint/2010/main" val="3162000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lum bright="20000" contrast="-50000"/>
          </a:blip>
          <a:srcRect/>
          <a:stretch>
            <a:fillRect/>
          </a:stretch>
        </p:blipFill>
        <p:spPr bwMode="auto">
          <a:xfrm>
            <a:off x="3175" y="0"/>
            <a:ext cx="9140825" cy="6858000"/>
          </a:xfrm>
          <a:prstGeom prst="rect">
            <a:avLst/>
          </a:prstGeom>
          <a:ln>
            <a:noFill/>
          </a:ln>
          <a:effectLst>
            <a:outerShdw blurRad="292100" dist="139700" dir="2700000" algn="tl" rotWithShape="0">
              <a:srgbClr val="333333">
                <a:alpha val="65000"/>
              </a:srgbClr>
            </a:outerShdw>
          </a:effectLst>
        </p:spPr>
      </p:pic>
      <p:sp>
        <p:nvSpPr>
          <p:cNvPr id="48133" name="Text Box 5"/>
          <p:cNvSpPr txBox="1">
            <a:spLocks noChangeArrowheads="1"/>
          </p:cNvSpPr>
          <p:nvPr/>
        </p:nvSpPr>
        <p:spPr bwMode="auto">
          <a:xfrm>
            <a:off x="0" y="166583"/>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sz="3600" b="1" dirty="0"/>
              <a:t>Community Groups – the ‘front line’ Leaders of Red Squirrel Conservation </a:t>
            </a:r>
          </a:p>
        </p:txBody>
      </p:sp>
      <p:sp>
        <p:nvSpPr>
          <p:cNvPr id="48135" name="Text Box 7"/>
          <p:cNvSpPr txBox="1">
            <a:spLocks noChangeArrowheads="1"/>
          </p:cNvSpPr>
          <p:nvPr/>
        </p:nvSpPr>
        <p:spPr bwMode="auto">
          <a:xfrm>
            <a:off x="1384300" y="1792288"/>
            <a:ext cx="4124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tLang="en-US"/>
          </a:p>
        </p:txBody>
      </p:sp>
      <p:sp>
        <p:nvSpPr>
          <p:cNvPr id="2" name="TextBox 1"/>
          <p:cNvSpPr txBox="1"/>
          <p:nvPr/>
        </p:nvSpPr>
        <p:spPr>
          <a:xfrm>
            <a:off x="1167036" y="1628800"/>
            <a:ext cx="6809928" cy="4431983"/>
          </a:xfrm>
          <a:prstGeom prst="rect">
            <a:avLst/>
          </a:prstGeom>
          <a:noFill/>
        </p:spPr>
        <p:txBody>
          <a:bodyPr wrap="square" rtlCol="0">
            <a:spAutoFit/>
          </a:bodyPr>
          <a:lstStyle/>
          <a:p>
            <a:pPr algn="ctr"/>
            <a:endParaRPr lang="en-GB" dirty="0"/>
          </a:p>
          <a:p>
            <a:pPr algn="ctr"/>
            <a:endParaRPr lang="en-GB" sz="2400" b="1" dirty="0">
              <a:solidFill>
                <a:srgbClr val="FF0000"/>
              </a:solidFill>
            </a:endParaRPr>
          </a:p>
          <a:p>
            <a:pPr marL="285750" indent="-285750">
              <a:buFont typeface="Wingdings" panose="05000000000000000000" pitchFamily="2" charset="2"/>
              <a:buChar char="§"/>
            </a:pPr>
            <a:r>
              <a:rPr lang="en-GB" sz="2400" dirty="0"/>
              <a:t>NRS organisation</a:t>
            </a:r>
          </a:p>
          <a:p>
            <a:pPr marL="285750" indent="-285750">
              <a:buFont typeface="Wingdings" panose="05000000000000000000" pitchFamily="2" charset="2"/>
              <a:buChar char="§"/>
            </a:pPr>
            <a:r>
              <a:rPr lang="en-GB" sz="2400" dirty="0"/>
              <a:t>Group profiles</a:t>
            </a:r>
          </a:p>
          <a:p>
            <a:pPr marL="285750" indent="-285750">
              <a:buFont typeface="Wingdings" panose="05000000000000000000" pitchFamily="2" charset="2"/>
              <a:buChar char="§"/>
            </a:pPr>
            <a:r>
              <a:rPr lang="en-GB" sz="2400" dirty="0"/>
              <a:t>Strategy</a:t>
            </a:r>
          </a:p>
          <a:p>
            <a:pPr marL="285750" indent="-285750">
              <a:buFont typeface="Wingdings" panose="05000000000000000000" pitchFamily="2" charset="2"/>
              <a:buChar char="§"/>
            </a:pPr>
            <a:r>
              <a:rPr lang="en-GB" sz="2400" dirty="0"/>
              <a:t>Stats</a:t>
            </a:r>
          </a:p>
          <a:p>
            <a:pPr marL="285750" indent="-285750">
              <a:buFont typeface="Wingdings" panose="05000000000000000000" pitchFamily="2" charset="2"/>
              <a:buChar char="§"/>
            </a:pPr>
            <a:r>
              <a:rPr lang="en-GB" sz="2400" dirty="0"/>
              <a:t>Records</a:t>
            </a:r>
          </a:p>
          <a:p>
            <a:pPr marL="285750" indent="-285750">
              <a:buFont typeface="Wingdings" panose="05000000000000000000" pitchFamily="2" charset="2"/>
              <a:buChar char="§"/>
            </a:pPr>
            <a:r>
              <a:rPr lang="en-GB" sz="2400" dirty="0"/>
              <a:t>Resources</a:t>
            </a:r>
          </a:p>
          <a:p>
            <a:pPr marL="285750" indent="-285750">
              <a:buFont typeface="Wingdings" panose="05000000000000000000" pitchFamily="2" charset="2"/>
              <a:buChar char="§"/>
            </a:pPr>
            <a:r>
              <a:rPr lang="en-GB" sz="2400" dirty="0"/>
              <a:t>Issues</a:t>
            </a:r>
          </a:p>
          <a:p>
            <a:pPr marL="285750" indent="-285750">
              <a:buFont typeface="Wingdings" panose="05000000000000000000" pitchFamily="2" charset="2"/>
              <a:buChar char="§"/>
            </a:pPr>
            <a:r>
              <a:rPr lang="en-GB" sz="2400" dirty="0"/>
              <a:t>Solutions</a:t>
            </a:r>
          </a:p>
          <a:p>
            <a:pPr marL="285750" indent="-285750">
              <a:buFont typeface="Wingdings" panose="05000000000000000000" pitchFamily="2" charset="2"/>
              <a:buChar char="§"/>
            </a:pPr>
            <a:r>
              <a:rPr lang="en-GB" sz="2400" dirty="0"/>
              <a:t>Setting up new groups</a:t>
            </a:r>
          </a:p>
          <a:p>
            <a:pPr marL="285750" indent="-285750">
              <a:buFont typeface="Wingdings" panose="05000000000000000000" pitchFamily="2" charset="2"/>
              <a:buChar char="§"/>
            </a:pPr>
            <a:r>
              <a:rPr lang="en-GB" sz="2400" dirty="0"/>
              <a:t>Summary</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080" y="2492896"/>
            <a:ext cx="3356134" cy="3356134"/>
          </a:xfrm>
          <a:prstGeom prst="rect">
            <a:avLst/>
          </a:prstGeom>
          <a:ln w="38100">
            <a:solidFill>
              <a:schemeClr val="tx1"/>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lum bright="20000" contrast="-50000"/>
          </a:blip>
          <a:srcRect/>
          <a:stretch>
            <a:fillRect/>
          </a:stretch>
        </p:blipFill>
        <p:spPr bwMode="auto">
          <a:xfrm>
            <a:off x="3175" y="22225"/>
            <a:ext cx="9140825" cy="685800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86" y="22225"/>
            <a:ext cx="9144000" cy="686911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479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4"/>
          <p:cNvPicPr>
            <a:picLocks noChangeAspect="1"/>
          </p:cNvPicPr>
          <p:nvPr/>
        </p:nvPicPr>
        <p:blipFill>
          <a:blip r:embed="rId2"/>
          <a:srcRect l="7961" r="7961"/>
          <a:stretch>
            <a:fillRect/>
          </a:stretch>
        </p:blipFill>
        <p:spPr bwMode="auto">
          <a:xfrm>
            <a:off x="107504" y="115888"/>
            <a:ext cx="8928992" cy="6626225"/>
          </a:xfrm>
          <a:prstGeom prst="rect">
            <a:avLst/>
          </a:prstGeom>
          <a:ln w="76200" cap="sq">
            <a:solidFill>
              <a:srgbClr val="000000"/>
            </a:solidFill>
            <a:prstDash val="solid"/>
            <a:miter lim="800000"/>
          </a:ln>
          <a:effectLst>
            <a:outerShdw blurRad="50800" dist="38100" dir="2700000" algn="tl" rotWithShape="0">
              <a:srgbClr val="000000">
                <a:alpha val="43000"/>
              </a:srgbClr>
            </a:outerShdw>
          </a:effectLst>
        </p:spPr>
      </p:pic>
      <p:sp>
        <p:nvSpPr>
          <p:cNvPr id="3" name="Subtitle 2"/>
          <p:cNvSpPr txBox="1">
            <a:spLocks/>
          </p:cNvSpPr>
          <p:nvPr/>
        </p:nvSpPr>
        <p:spPr>
          <a:xfrm>
            <a:off x="3779912" y="-315416"/>
            <a:ext cx="6400800" cy="1224136"/>
          </a:xfrm>
          <a:prstGeom prst="rect">
            <a:avLst/>
          </a:prstGeom>
        </p:spPr>
        <p:txBody>
          <a:bodyPr spcFirstLastPara="1">
            <a:prstTxWarp prst="textArchDown">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GB"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cs typeface="Tahoma" pitchFamily="34" charset="0"/>
              </a:rPr>
              <a:t>      </a:t>
            </a:r>
            <a:r>
              <a:rPr lang="en-GB" sz="4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ahoma" pitchFamily="34" charset="0"/>
                <a:cs typeface="Tahoma" pitchFamily="34" charset="0"/>
              </a:rPr>
              <a:t>         Thank you</a:t>
            </a:r>
          </a:p>
        </p:txBody>
      </p:sp>
      <p:sp>
        <p:nvSpPr>
          <p:cNvPr id="46083" name="Rectangle 3"/>
          <p:cNvSpPr>
            <a:spLocks noChangeArrowheads="1"/>
          </p:cNvSpPr>
          <p:nvPr/>
        </p:nvSpPr>
        <p:spPr bwMode="auto">
          <a:xfrm>
            <a:off x="6372225" y="5789613"/>
            <a:ext cx="45720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a:solidFill>
                  <a:srgbClr val="000000"/>
                </a:solidFill>
              </a:rPr>
              <a:t>Julie Bailey</a:t>
            </a:r>
          </a:p>
          <a:p>
            <a:r>
              <a:rPr lang="en-GB" altLang="en-US">
                <a:solidFill>
                  <a:srgbClr val="000000"/>
                </a:solidFill>
              </a:rPr>
              <a:t>07788 264 571</a:t>
            </a:r>
          </a:p>
          <a:p>
            <a:r>
              <a:rPr lang="en-GB" altLang="en-US" sz="1400">
                <a:solidFill>
                  <a:srgbClr val="000000"/>
                </a:solidFill>
                <a:hlinkClick r:id="rId3"/>
              </a:rPr>
              <a:t>J.bailey203@btinternet.com</a:t>
            </a:r>
            <a:endParaRPr lang="en-GB" altLang="en-US" sz="14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lum bright="20000" contrast="-50000"/>
          </a:blip>
          <a:srcRect/>
          <a:stretch>
            <a:fillRect/>
          </a:stretch>
        </p:blipFill>
        <p:spPr bwMode="auto">
          <a:xfrm>
            <a:off x="-3440" y="0"/>
            <a:ext cx="9140825" cy="6858000"/>
          </a:xfrm>
          <a:prstGeom prst="rect">
            <a:avLst/>
          </a:prstGeom>
          <a:ln>
            <a:noFill/>
          </a:ln>
          <a:effectLst>
            <a:outerShdw blurRad="292100" dist="139700" dir="2700000" algn="tl" rotWithShape="0">
              <a:srgbClr val="333333">
                <a:alpha val="65000"/>
              </a:srgbClr>
            </a:outerShdw>
          </a:effectLst>
        </p:spPr>
      </p:pic>
      <p:sp>
        <p:nvSpPr>
          <p:cNvPr id="54275" name="Text Box 3"/>
          <p:cNvSpPr txBox="1">
            <a:spLocks noChangeArrowheads="1"/>
          </p:cNvSpPr>
          <p:nvPr/>
        </p:nvSpPr>
        <p:spPr bwMode="auto">
          <a:xfrm>
            <a:off x="1476375" y="1268413"/>
            <a:ext cx="5400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tLang="en-US"/>
          </a:p>
        </p:txBody>
      </p:sp>
      <p:sp>
        <p:nvSpPr>
          <p:cNvPr id="54276" name="Text Box 4"/>
          <p:cNvSpPr txBox="1">
            <a:spLocks noChangeArrowheads="1"/>
          </p:cNvSpPr>
          <p:nvPr/>
        </p:nvSpPr>
        <p:spPr bwMode="auto">
          <a:xfrm>
            <a:off x="2484438" y="712788"/>
            <a:ext cx="1819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tLang="en-US"/>
          </a:p>
        </p:txBody>
      </p:sp>
      <p:sp>
        <p:nvSpPr>
          <p:cNvPr id="9" name="TextBox 8"/>
          <p:cNvSpPr txBox="1"/>
          <p:nvPr/>
        </p:nvSpPr>
        <p:spPr>
          <a:xfrm>
            <a:off x="998104" y="746847"/>
            <a:ext cx="7147793" cy="5878532"/>
          </a:xfrm>
          <a:prstGeom prst="rect">
            <a:avLst/>
          </a:prstGeom>
          <a:noFill/>
        </p:spPr>
        <p:txBody>
          <a:bodyPr wrap="square" rtlCol="0">
            <a:spAutoFit/>
          </a:bodyPr>
          <a:lstStyle/>
          <a:p>
            <a:pPr algn="ctr"/>
            <a:endParaRPr lang="en-GB" sz="2400" b="1" dirty="0">
              <a:solidFill>
                <a:srgbClr val="FF0000"/>
              </a:solidFill>
            </a:endParaRPr>
          </a:p>
          <a:p>
            <a:pPr marL="285750" indent="-285750">
              <a:buFont typeface="Wingdings" panose="05000000000000000000" pitchFamily="2" charset="2"/>
              <a:buChar char="§"/>
            </a:pPr>
            <a:r>
              <a:rPr lang="en-GB" sz="2400" dirty="0"/>
              <a:t>Been involved with red squirrels since they came to my garden in Oct 1993 (24 years) </a:t>
            </a:r>
          </a:p>
          <a:p>
            <a:pPr marL="285750" indent="-285750">
              <a:buFont typeface="Wingdings" panose="05000000000000000000" pitchFamily="2" charset="2"/>
              <a:buChar char="§"/>
            </a:pPr>
            <a:endParaRPr lang="en-GB" sz="2400" dirty="0"/>
          </a:p>
          <a:p>
            <a:pPr marL="285750" indent="-285750">
              <a:buFont typeface="Wingdings" panose="05000000000000000000" pitchFamily="2" charset="2"/>
              <a:buChar char="§"/>
            </a:pPr>
            <a:r>
              <a:rPr lang="en-GB" sz="2400" dirty="0"/>
              <a:t>Took my reds for granted for 16 years with up to 8 named individuals visiting daily </a:t>
            </a:r>
          </a:p>
          <a:p>
            <a:r>
              <a:rPr lang="en-GB" sz="3200" dirty="0"/>
              <a:t>                   </a:t>
            </a:r>
            <a:r>
              <a:rPr lang="en-GB" sz="4000" b="1" dirty="0"/>
              <a:t>until !</a:t>
            </a:r>
            <a:r>
              <a:rPr lang="en-GB" sz="3200" dirty="0"/>
              <a:t> </a:t>
            </a:r>
          </a:p>
          <a:p>
            <a:pPr marL="285750" indent="-285750">
              <a:buFont typeface="Wingdings" panose="05000000000000000000" pitchFamily="2" charset="2"/>
              <a:buChar char="§"/>
            </a:pPr>
            <a:endParaRPr lang="en-GB" sz="2400" dirty="0"/>
          </a:p>
          <a:p>
            <a:pPr marL="285750" indent="-285750">
              <a:buFont typeface="Wingdings" panose="05000000000000000000" pitchFamily="2" charset="2"/>
              <a:buChar char="§"/>
            </a:pPr>
            <a:r>
              <a:rPr lang="en-GB" sz="2400" dirty="0"/>
              <a:t>Xmas 2009 single grey appeared</a:t>
            </a:r>
          </a:p>
          <a:p>
            <a:pPr marL="285750" indent="-285750">
              <a:buFont typeface="Wingdings" panose="05000000000000000000" pitchFamily="2" charset="2"/>
              <a:buChar char="§"/>
            </a:pPr>
            <a:endParaRPr lang="en-GB" sz="2400" dirty="0"/>
          </a:p>
          <a:p>
            <a:pPr marL="285750" indent="-285750">
              <a:buFont typeface="Wingdings" panose="05000000000000000000" pitchFamily="2" charset="2"/>
              <a:buChar char="§"/>
            </a:pPr>
            <a:r>
              <a:rPr lang="en-GB" sz="2400" dirty="0"/>
              <a:t>Lost all reds within 3 weeks to SQPVD</a:t>
            </a:r>
          </a:p>
          <a:p>
            <a:pPr marL="285750" indent="-285750">
              <a:buFont typeface="Wingdings" panose="05000000000000000000" pitchFamily="2" charset="2"/>
              <a:buChar char="§"/>
            </a:pPr>
            <a:endParaRPr lang="en-GB" sz="2400" dirty="0"/>
          </a:p>
          <a:p>
            <a:pPr marL="285750" indent="-285750">
              <a:buFont typeface="Wingdings" panose="05000000000000000000" pitchFamily="2" charset="2"/>
              <a:buChar char="§"/>
            </a:pPr>
            <a:r>
              <a:rPr lang="en-GB" sz="2400" dirty="0"/>
              <a:t>Research led to becoming involved as a Volunteer 2010</a:t>
            </a:r>
          </a:p>
          <a:p>
            <a:pPr marL="285750" indent="-285750">
              <a:buFont typeface="Wingdings" panose="05000000000000000000" pitchFamily="2" charset="2"/>
              <a:buChar char="§"/>
            </a:pPr>
            <a:endParaRPr lang="en-GB" sz="2400" dirty="0"/>
          </a:p>
        </p:txBody>
      </p:sp>
      <p:sp>
        <p:nvSpPr>
          <p:cNvPr id="10" name="Title 3"/>
          <p:cNvSpPr>
            <a:spLocks/>
          </p:cNvSpPr>
          <p:nvPr/>
        </p:nvSpPr>
        <p:spPr bwMode="auto">
          <a:xfrm>
            <a:off x="458787" y="170656"/>
            <a:ext cx="82296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anose="020F0502020204030204" pitchFamily="34" charset="0"/>
              </a:defRPr>
            </a:lvl1pPr>
            <a:lvl2pPr algn="ctr" eaLnBrk="0" hangingPunct="0">
              <a:defRPr sz="4400">
                <a:solidFill>
                  <a:schemeClr val="tx1"/>
                </a:solidFill>
                <a:latin typeface="Calibri" panose="020F0502020204030204" pitchFamily="34" charset="0"/>
              </a:defRPr>
            </a:lvl2pPr>
            <a:lvl3pPr algn="ctr" eaLnBrk="0" hangingPunct="0">
              <a:defRPr sz="4400">
                <a:solidFill>
                  <a:schemeClr val="tx1"/>
                </a:solidFill>
                <a:latin typeface="Calibri" panose="020F0502020204030204" pitchFamily="34" charset="0"/>
              </a:defRPr>
            </a:lvl3pPr>
            <a:lvl4pPr algn="ctr" eaLnBrk="0" hangingPunct="0">
              <a:defRPr sz="4400">
                <a:solidFill>
                  <a:schemeClr val="tx1"/>
                </a:solidFill>
                <a:latin typeface="Calibri" panose="020F0502020204030204" pitchFamily="34" charset="0"/>
              </a:defRPr>
            </a:lvl4pPr>
            <a:lvl5pPr algn="ctr" eaLnBrk="0" hangingPunct="0">
              <a:defRPr sz="4400">
                <a:solidFill>
                  <a:schemeClr val="tx1"/>
                </a:solidFill>
                <a:latin typeface="Calibri" panose="020F0502020204030204" pitchFamily="34" charset="0"/>
              </a:defRPr>
            </a:lvl5pPr>
            <a:lvl6pPr marL="457200" algn="ctr" eaLnBrk="0" fontAlgn="base" hangingPunct="0">
              <a:spcBef>
                <a:spcPct val="0"/>
              </a:spcBef>
              <a:spcAft>
                <a:spcPct val="0"/>
              </a:spcAft>
              <a:defRPr sz="4400">
                <a:solidFill>
                  <a:schemeClr val="tx1"/>
                </a:solidFill>
                <a:latin typeface="Calibri" panose="020F0502020204030204" pitchFamily="34" charset="0"/>
              </a:defRPr>
            </a:lvl6pPr>
            <a:lvl7pPr marL="914400" algn="ctr" eaLnBrk="0" fontAlgn="base" hangingPunct="0">
              <a:spcBef>
                <a:spcPct val="0"/>
              </a:spcBef>
              <a:spcAft>
                <a:spcPct val="0"/>
              </a:spcAft>
              <a:defRPr sz="4400">
                <a:solidFill>
                  <a:schemeClr val="tx1"/>
                </a:solidFill>
                <a:latin typeface="Calibri" panose="020F0502020204030204" pitchFamily="34" charset="0"/>
              </a:defRPr>
            </a:lvl7pPr>
            <a:lvl8pPr marL="1371600" algn="ctr" eaLnBrk="0" fontAlgn="base" hangingPunct="0">
              <a:spcBef>
                <a:spcPct val="0"/>
              </a:spcBef>
              <a:spcAft>
                <a:spcPct val="0"/>
              </a:spcAft>
              <a:defRPr sz="4400">
                <a:solidFill>
                  <a:schemeClr val="tx1"/>
                </a:solidFill>
                <a:latin typeface="Calibri" panose="020F0502020204030204" pitchFamily="34" charset="0"/>
              </a:defRPr>
            </a:lvl8pPr>
            <a:lvl9pPr marL="1828800" algn="ctr" eaLnBrk="0" fontAlgn="base" hangingPunct="0">
              <a:spcBef>
                <a:spcPct val="0"/>
              </a:spcBef>
              <a:spcAft>
                <a:spcPct val="0"/>
              </a:spcAft>
              <a:defRPr sz="4400">
                <a:solidFill>
                  <a:schemeClr val="tx1"/>
                </a:solidFill>
                <a:latin typeface="Calibri" panose="020F0502020204030204" pitchFamily="34" charset="0"/>
              </a:defRPr>
            </a:lvl9pPr>
          </a:lstStyle>
          <a:p>
            <a:pPr eaLnBrk="1" hangingPunct="1"/>
            <a:r>
              <a:rPr lang="en-GB" altLang="en-US" sz="4000" b="1" dirty="0"/>
              <a:t>Brief History of JB</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lum bright="20000" contrast="-50000"/>
          </a:blip>
          <a:srcRect/>
          <a:stretch>
            <a:fillRect/>
          </a:stretch>
        </p:blipFill>
        <p:spPr bwMode="auto">
          <a:xfrm>
            <a:off x="3175" y="0"/>
            <a:ext cx="9140825" cy="6858000"/>
          </a:xfrm>
          <a:prstGeom prst="rect">
            <a:avLst/>
          </a:prstGeom>
          <a:ln>
            <a:noFill/>
          </a:ln>
          <a:effectLst>
            <a:outerShdw blurRad="292100" dist="139700" dir="2700000" algn="tl" rotWithShape="0">
              <a:srgbClr val="333333">
                <a:alpha val="65000"/>
              </a:srgbClr>
            </a:outerShdw>
          </a:effectLst>
        </p:spPr>
      </p:pic>
      <p:sp>
        <p:nvSpPr>
          <p:cNvPr id="49155" name="Text Box 3"/>
          <p:cNvSpPr txBox="1">
            <a:spLocks noChangeArrowheads="1"/>
          </p:cNvSpPr>
          <p:nvPr/>
        </p:nvSpPr>
        <p:spPr bwMode="auto">
          <a:xfrm>
            <a:off x="1476375" y="1268413"/>
            <a:ext cx="5400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tLang="en-US"/>
          </a:p>
        </p:txBody>
      </p:sp>
      <p:pic>
        <p:nvPicPr>
          <p:cNvPr id="2" name="Picture 2"/>
          <p:cNvPicPr>
            <a:picLocks noChangeAspect="1" noChangeArrowheads="1"/>
          </p:cNvPicPr>
          <p:nvPr/>
        </p:nvPicPr>
        <p:blipFill>
          <a:blip r:embed="rId3">
            <a:lum bright="20000" contrast="-50000"/>
          </a:blip>
          <a:srcRect/>
          <a:stretch>
            <a:fillRect/>
          </a:stretch>
        </p:blipFill>
        <p:spPr bwMode="auto">
          <a:xfrm>
            <a:off x="3175" y="0"/>
            <a:ext cx="9140825" cy="6858000"/>
          </a:xfrm>
          <a:prstGeom prst="rect">
            <a:avLst/>
          </a:prstGeom>
          <a:ln>
            <a:noFill/>
          </a:ln>
          <a:effectLst>
            <a:outerShdw blurRad="292100" dist="139700" dir="2700000" algn="tl" rotWithShape="0">
              <a:srgbClr val="333333">
                <a:alpha val="65000"/>
              </a:srgbClr>
            </a:outerShdw>
          </a:effectLst>
        </p:spPr>
      </p:pic>
      <p:sp>
        <p:nvSpPr>
          <p:cNvPr id="7" name="Content Placeholder 6"/>
          <p:cNvSpPr>
            <a:spLocks/>
          </p:cNvSpPr>
          <p:nvPr/>
        </p:nvSpPr>
        <p:spPr bwMode="auto">
          <a:xfrm>
            <a:off x="254000" y="404813"/>
            <a:ext cx="5111750"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 typeface="Arial" charset="0"/>
              <a:buChar char="•"/>
              <a:defRPr/>
            </a:pPr>
            <a:r>
              <a:rPr lang="en-GB" sz="3200" dirty="0">
                <a:latin typeface="+mn-lt"/>
                <a:cs typeface="+mn-cs"/>
              </a:rPr>
              <a:t>Grey Squirrel Removal</a:t>
            </a:r>
          </a:p>
          <a:p>
            <a:pPr marL="342900" indent="-342900">
              <a:spcBef>
                <a:spcPct val="20000"/>
              </a:spcBef>
              <a:buFont typeface="Arial" charset="0"/>
              <a:buChar char="•"/>
              <a:defRPr/>
            </a:pPr>
            <a:r>
              <a:rPr lang="en-GB" sz="3200" dirty="0">
                <a:latin typeface="+mn-lt"/>
                <a:cs typeface="+mn-cs"/>
              </a:rPr>
              <a:t>B&amp;DRSG    </a:t>
            </a:r>
            <a:r>
              <a:rPr lang="en-GB" sz="2400" dirty="0">
                <a:latin typeface="+mn-lt"/>
                <a:cs typeface="+mn-cs"/>
              </a:rPr>
              <a:t>Secretary/Trustee/Records Coordinator/NRS Rep</a:t>
            </a:r>
          </a:p>
          <a:p>
            <a:pPr marL="342900" indent="-342900">
              <a:spcBef>
                <a:spcPct val="20000"/>
              </a:spcBef>
              <a:buFont typeface="Arial" charset="0"/>
              <a:buChar char="•"/>
              <a:defRPr/>
            </a:pPr>
            <a:r>
              <a:rPr lang="en-GB" sz="3200" dirty="0">
                <a:latin typeface="+mn-lt"/>
                <a:cs typeface="+mn-cs"/>
              </a:rPr>
              <a:t>P&amp;DRSG </a:t>
            </a:r>
            <a:r>
              <a:rPr lang="en-GB" sz="2400" dirty="0">
                <a:latin typeface="+mn-lt"/>
                <a:cs typeface="+mn-cs"/>
              </a:rPr>
              <a:t>Administrator/Trustee/Records Coordinator/NRS Rep</a:t>
            </a:r>
          </a:p>
          <a:p>
            <a:pPr marL="342900" indent="-342900">
              <a:spcBef>
                <a:spcPct val="20000"/>
              </a:spcBef>
              <a:buFont typeface="Arial" charset="0"/>
              <a:buChar char="•"/>
              <a:defRPr/>
            </a:pPr>
            <a:r>
              <a:rPr lang="en-GB" sz="3200" dirty="0">
                <a:latin typeface="+mn-lt"/>
                <a:cs typeface="+mn-cs"/>
              </a:rPr>
              <a:t>SRSG         </a:t>
            </a:r>
            <a:r>
              <a:rPr lang="en-GB" sz="2400" dirty="0">
                <a:latin typeface="+mn-lt"/>
                <a:cs typeface="+mn-cs"/>
              </a:rPr>
              <a:t>Secretary/Trustee/Records Coordinator/NRS Rep</a:t>
            </a:r>
          </a:p>
          <a:p>
            <a:pPr marL="342900" indent="-342900">
              <a:spcBef>
                <a:spcPct val="20000"/>
              </a:spcBef>
              <a:buFont typeface="Arial" panose="020B0604020202020204" pitchFamily="34" charset="0"/>
              <a:buChar char="•"/>
              <a:defRPr/>
            </a:pPr>
            <a:r>
              <a:rPr lang="en-GB" sz="3200" dirty="0">
                <a:latin typeface="+mn-lt"/>
                <a:cs typeface="+mn-cs"/>
              </a:rPr>
              <a:t>NRS Sightings Coordinator</a:t>
            </a:r>
          </a:p>
          <a:p>
            <a:pPr marL="342900" indent="-342900">
              <a:spcBef>
                <a:spcPct val="20000"/>
              </a:spcBef>
              <a:buFont typeface="Arial" panose="020B0604020202020204" pitchFamily="34" charset="0"/>
              <a:buChar char="•"/>
              <a:defRPr/>
            </a:pPr>
            <a:r>
              <a:rPr lang="en-GB" sz="3200" dirty="0">
                <a:latin typeface="+mn-lt"/>
                <a:cs typeface="+mn-cs"/>
              </a:rPr>
              <a:t>NRS Cumbria Chairwoman</a:t>
            </a:r>
          </a:p>
          <a:p>
            <a:pPr marL="342900" indent="-342900">
              <a:spcBef>
                <a:spcPct val="20000"/>
              </a:spcBef>
              <a:buFont typeface="Arial" panose="020B0604020202020204" pitchFamily="34" charset="0"/>
              <a:buChar char="•"/>
              <a:defRPr/>
            </a:pPr>
            <a:r>
              <a:rPr lang="en-GB" sz="3200" dirty="0">
                <a:latin typeface="+mn-lt"/>
                <a:cs typeface="+mn-cs"/>
              </a:rPr>
              <a:t>RSNE Data Officer</a:t>
            </a:r>
          </a:p>
          <a:p>
            <a:pPr>
              <a:spcBef>
                <a:spcPct val="20000"/>
              </a:spcBef>
              <a:buFont typeface="Arial" charset="0"/>
              <a:buNone/>
              <a:defRPr/>
            </a:pPr>
            <a:endParaRPr lang="en-GB" sz="3200" dirty="0">
              <a:latin typeface="+mn-lt"/>
              <a:cs typeface="+mn-cs"/>
            </a:endParaRPr>
          </a:p>
        </p:txBody>
      </p:sp>
      <p:pic>
        <p:nvPicPr>
          <p:cNvPr id="3" name="Picture 2"/>
          <p:cNvPicPr>
            <a:picLocks noChangeAspect="1" noChangeArrowheads="1"/>
          </p:cNvPicPr>
          <p:nvPr/>
        </p:nvPicPr>
        <p:blipFill>
          <a:blip r:embed="rId3">
            <a:lum bright="20000" contrast="-50000"/>
          </a:blip>
          <a:srcRect/>
          <a:stretch>
            <a:fillRect/>
          </a:stretch>
        </p:blipFill>
        <p:spPr bwMode="auto">
          <a:xfrm>
            <a:off x="3175" y="0"/>
            <a:ext cx="9140825" cy="6858000"/>
          </a:xfrm>
          <a:prstGeom prst="rect">
            <a:avLst/>
          </a:prstGeom>
          <a:ln>
            <a:noFill/>
          </a:ln>
          <a:effectLst>
            <a:outerShdw blurRad="292100" dist="139700" dir="2700000" algn="tl" rotWithShape="0">
              <a:srgbClr val="333333">
                <a:alpha val="65000"/>
              </a:srgbClr>
            </a:outerShdw>
          </a:effectLst>
        </p:spPr>
      </p:pic>
      <p:pic>
        <p:nvPicPr>
          <p:cNvPr id="49159" name="Content Placeholder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3212976"/>
            <a:ext cx="2290738" cy="331271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Content Placeholder 6"/>
          <p:cNvSpPr>
            <a:spLocks/>
          </p:cNvSpPr>
          <p:nvPr/>
        </p:nvSpPr>
        <p:spPr bwMode="auto">
          <a:xfrm>
            <a:off x="246161" y="188640"/>
            <a:ext cx="6486080" cy="648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 typeface="Arial" charset="0"/>
              <a:buChar char="•"/>
              <a:defRPr/>
            </a:pPr>
            <a:r>
              <a:rPr lang="en-GB" sz="3200" dirty="0"/>
              <a:t>Culling the </a:t>
            </a:r>
            <a:r>
              <a:rPr lang="en-GB" sz="3200" dirty="0" err="1"/>
              <a:t>Greylians</a:t>
            </a:r>
            <a:r>
              <a:rPr lang="en-GB" sz="3200" dirty="0"/>
              <a:t>!</a:t>
            </a:r>
          </a:p>
          <a:p>
            <a:pPr marL="342900" indent="-342900">
              <a:spcBef>
                <a:spcPct val="20000"/>
              </a:spcBef>
              <a:buFont typeface="Arial" charset="0"/>
              <a:buChar char="•"/>
              <a:defRPr/>
            </a:pPr>
            <a:r>
              <a:rPr lang="en-GB" sz="3200" dirty="0"/>
              <a:t>Penrith group</a:t>
            </a:r>
            <a:endParaRPr lang="en-GB" sz="2400" dirty="0"/>
          </a:p>
          <a:p>
            <a:pPr marL="342900" indent="-342900">
              <a:spcBef>
                <a:spcPct val="20000"/>
              </a:spcBef>
              <a:buFont typeface="Arial" charset="0"/>
              <a:buChar char="•"/>
              <a:defRPr/>
            </a:pPr>
            <a:r>
              <a:rPr lang="en-GB" sz="3200" dirty="0"/>
              <a:t>Brampton group</a:t>
            </a:r>
          </a:p>
          <a:p>
            <a:pPr marL="342900" indent="-342900">
              <a:spcBef>
                <a:spcPct val="20000"/>
              </a:spcBef>
              <a:buFont typeface="Arial" charset="0"/>
              <a:buChar char="•"/>
              <a:defRPr/>
            </a:pPr>
            <a:r>
              <a:rPr lang="en-GB" sz="3200" dirty="0"/>
              <a:t>NRS </a:t>
            </a:r>
            <a:r>
              <a:rPr lang="en-GB" sz="2000" b="1" dirty="0"/>
              <a:t>          </a:t>
            </a:r>
          </a:p>
          <a:p>
            <a:pPr marL="342900" indent="-342900">
              <a:spcBef>
                <a:spcPct val="20000"/>
              </a:spcBef>
              <a:buFont typeface="Arial" charset="0"/>
              <a:buChar char="•"/>
              <a:defRPr/>
            </a:pPr>
            <a:r>
              <a:rPr lang="en-GB" sz="3200" dirty="0"/>
              <a:t>Solway group</a:t>
            </a:r>
          </a:p>
          <a:p>
            <a:pPr marL="342900" indent="-342900">
              <a:spcBef>
                <a:spcPct val="20000"/>
              </a:spcBef>
              <a:buFont typeface="Arial" panose="020B0604020202020204" pitchFamily="34" charset="0"/>
              <a:buChar char="•"/>
              <a:defRPr/>
            </a:pPr>
            <a:r>
              <a:rPr lang="en-GB" sz="3200" dirty="0"/>
              <a:t>RSNE </a:t>
            </a:r>
          </a:p>
          <a:p>
            <a:pPr marL="342900" indent="-342900">
              <a:spcBef>
                <a:spcPct val="20000"/>
              </a:spcBef>
              <a:buFont typeface="Arial" panose="020B0604020202020204" pitchFamily="34" charset="0"/>
              <a:buChar char="•"/>
              <a:defRPr/>
            </a:pPr>
            <a:r>
              <a:rPr lang="en-GB" sz="3200" dirty="0"/>
              <a:t>North Pennines AONB</a:t>
            </a:r>
          </a:p>
          <a:p>
            <a:pPr>
              <a:spcBef>
                <a:spcPct val="20000"/>
              </a:spcBef>
              <a:buFont typeface="Arial" charset="0"/>
              <a:buNone/>
              <a:defRPr/>
            </a:pPr>
            <a:endParaRPr lang="en-GB" sz="3200" dirty="0"/>
          </a:p>
          <a:p>
            <a:pPr>
              <a:spcBef>
                <a:spcPct val="20000"/>
              </a:spcBef>
              <a:buFont typeface="Arial" charset="0"/>
              <a:buNone/>
              <a:defRPr/>
            </a:pPr>
            <a:r>
              <a:rPr lang="en-GB" sz="2000" dirty="0"/>
              <a:t>         Also Self employed in squirrel world too! </a:t>
            </a:r>
          </a:p>
        </p:txBody>
      </p:sp>
      <p:pic>
        <p:nvPicPr>
          <p:cNvPr id="9"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3994" y="421550"/>
            <a:ext cx="2094813" cy="335121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lum bright="20000" contrast="-50000"/>
          </a:blip>
          <a:srcRect/>
          <a:stretch>
            <a:fillRect/>
          </a:stretch>
        </p:blipFill>
        <p:spPr bwMode="auto">
          <a:xfrm>
            <a:off x="3175" y="0"/>
            <a:ext cx="9140825" cy="6858000"/>
          </a:xfrm>
          <a:prstGeom prst="rect">
            <a:avLst/>
          </a:prstGeom>
          <a:ln>
            <a:noFill/>
          </a:ln>
          <a:effectLst>
            <a:outerShdw blurRad="292100" dist="139700" dir="2700000" algn="tl" rotWithShape="0">
              <a:srgbClr val="333333">
                <a:alpha val="65000"/>
              </a:srgbClr>
            </a:outerShdw>
          </a:effectLst>
        </p:spPr>
      </p:pic>
      <p:sp>
        <p:nvSpPr>
          <p:cNvPr id="52227" name="Text Box 3"/>
          <p:cNvSpPr txBox="1">
            <a:spLocks noChangeArrowheads="1"/>
          </p:cNvSpPr>
          <p:nvPr/>
        </p:nvSpPr>
        <p:spPr bwMode="auto">
          <a:xfrm>
            <a:off x="1476375" y="1268413"/>
            <a:ext cx="5400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tLang="en-US"/>
          </a:p>
        </p:txBody>
      </p:sp>
      <p:sp>
        <p:nvSpPr>
          <p:cNvPr id="5" name="Rectangle 4"/>
          <p:cNvSpPr/>
          <p:nvPr/>
        </p:nvSpPr>
        <p:spPr>
          <a:xfrm>
            <a:off x="539552" y="116632"/>
            <a:ext cx="8280920" cy="523220"/>
          </a:xfrm>
          <a:prstGeom prst="rect">
            <a:avLst/>
          </a:prstGeom>
        </p:spPr>
        <p:txBody>
          <a:bodyPr wrap="square">
            <a:spAutoFit/>
          </a:bodyPr>
          <a:lstStyle/>
          <a:p>
            <a:pPr algn="ctr">
              <a:defRPr/>
            </a:pPr>
            <a:r>
              <a:rPr lang="en-GB" sz="2800" b="1" dirty="0">
                <a:ln w="12700">
                  <a:solidFill>
                    <a:schemeClr val="tx2">
                      <a:satMod val="155000"/>
                    </a:schemeClr>
                  </a:solidFill>
                  <a:prstDash val="solid"/>
                </a:ln>
                <a:effectLst>
                  <a:outerShdw blurRad="41275" dist="20320" dir="1800000" algn="tl" rotWithShape="0">
                    <a:srgbClr val="000000">
                      <a:alpha val="40000"/>
                    </a:srgbClr>
                  </a:outerShdw>
                </a:effectLst>
                <a:latin typeface="+mj-lt"/>
                <a:cs typeface="Tahoma" pitchFamily="34" charset="0"/>
              </a:rPr>
              <a:t>Northern </a:t>
            </a:r>
            <a:r>
              <a:rPr lang="en-GB"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j-lt"/>
                <a:cs typeface="Tahoma" pitchFamily="34" charset="0"/>
              </a:rPr>
              <a:t>Red </a:t>
            </a:r>
            <a:r>
              <a:rPr lang="en-GB" sz="2800" b="1" dirty="0">
                <a:ln w="12700">
                  <a:solidFill>
                    <a:schemeClr val="tx2">
                      <a:satMod val="155000"/>
                    </a:schemeClr>
                  </a:solidFill>
                  <a:prstDash val="solid"/>
                </a:ln>
                <a:effectLst>
                  <a:outerShdw blurRad="41275" dist="20320" dir="1800000" algn="tl" rotWithShape="0">
                    <a:srgbClr val="000000">
                      <a:alpha val="40000"/>
                    </a:srgbClr>
                  </a:outerShdw>
                </a:effectLst>
                <a:latin typeface="+mj-lt"/>
                <a:cs typeface="Tahoma" pitchFamily="34" charset="0"/>
              </a:rPr>
              <a:t>Squirrels (N</a:t>
            </a:r>
            <a:r>
              <a:rPr lang="en-GB"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j-lt"/>
                <a:cs typeface="Tahoma" pitchFamily="34" charset="0"/>
              </a:rPr>
              <a:t>R</a:t>
            </a:r>
            <a:r>
              <a:rPr lang="en-GB" sz="2800" b="1" dirty="0">
                <a:ln w="12700">
                  <a:solidFill>
                    <a:schemeClr val="tx2">
                      <a:satMod val="155000"/>
                    </a:schemeClr>
                  </a:solidFill>
                  <a:prstDash val="solid"/>
                </a:ln>
                <a:effectLst>
                  <a:outerShdw blurRad="41275" dist="20320" dir="1800000" algn="tl" rotWithShape="0">
                    <a:srgbClr val="000000">
                      <a:alpha val="40000"/>
                    </a:srgbClr>
                  </a:outerShdw>
                </a:effectLst>
                <a:latin typeface="+mj-lt"/>
                <a:cs typeface="Tahoma" pitchFamily="34" charset="0"/>
              </a:rPr>
              <a:t>S)</a:t>
            </a:r>
            <a:endParaRPr lang="en-GB" sz="2800" dirty="0">
              <a:latin typeface="+mj-lt"/>
              <a:cs typeface="Arial" charset="0"/>
            </a:endParaRPr>
          </a:p>
        </p:txBody>
      </p:sp>
      <p:sp>
        <p:nvSpPr>
          <p:cNvPr id="3" name="Rectangle 2"/>
          <p:cNvSpPr/>
          <p:nvPr/>
        </p:nvSpPr>
        <p:spPr>
          <a:xfrm>
            <a:off x="721854" y="892552"/>
            <a:ext cx="7700292" cy="6555641"/>
          </a:xfrm>
          <a:prstGeom prst="rect">
            <a:avLst/>
          </a:prstGeom>
        </p:spPr>
        <p:txBody>
          <a:bodyPr wrap="square">
            <a:spAutoFit/>
          </a:bodyPr>
          <a:lstStyle/>
          <a:p>
            <a:pPr marL="0" indent="0" eaLnBrk="1" hangingPunct="1">
              <a:buFont typeface="Arial" panose="020B0604020202020204" pitchFamily="34" charset="0"/>
              <a:buNone/>
            </a:pPr>
            <a:r>
              <a:rPr lang="en-GB" altLang="en-US" b="1" dirty="0"/>
              <a:t>N</a:t>
            </a:r>
            <a:r>
              <a:rPr lang="en-GB" altLang="en-US" b="1" dirty="0">
                <a:solidFill>
                  <a:srgbClr val="FF0000"/>
                </a:solidFill>
              </a:rPr>
              <a:t>R</a:t>
            </a:r>
            <a:r>
              <a:rPr lang="en-GB" altLang="en-US" b="1" dirty="0"/>
              <a:t>S is an established constituted umbrella organisation that was created to unite all independent voluntary groups and individuals who are working to help save our red squirrels from extinction in the North of England. It is a ‘network of voluntary action’ that shares news, ideas and best practice. Each of the member groups are completely independent which allows them to address issues within their own areas in the most appropriate way. </a:t>
            </a:r>
          </a:p>
          <a:p>
            <a:pPr marL="0" indent="0" eaLnBrk="1" hangingPunct="1">
              <a:buFont typeface="Arial" panose="020B0604020202020204" pitchFamily="34" charset="0"/>
              <a:buNone/>
            </a:pPr>
            <a:endParaRPr lang="en-GB" altLang="en-US" b="1" dirty="0"/>
          </a:p>
          <a:p>
            <a:r>
              <a:rPr lang="en-GB" b="1" dirty="0"/>
              <a:t>N</a:t>
            </a:r>
            <a:r>
              <a:rPr lang="en-GB" b="1" dirty="0">
                <a:solidFill>
                  <a:srgbClr val="FF0000"/>
                </a:solidFill>
              </a:rPr>
              <a:t>R</a:t>
            </a:r>
            <a:r>
              <a:rPr lang="en-GB" b="1" dirty="0"/>
              <a:t>S currently has 39 member groups (NRS Cumbria 14, NRS Northumberland 16, other areas 9) </a:t>
            </a:r>
          </a:p>
          <a:p>
            <a:endParaRPr lang="en-GB" b="1" dirty="0"/>
          </a:p>
          <a:p>
            <a:r>
              <a:rPr lang="en-GB" b="1" dirty="0"/>
              <a:t>*1 of our other area member group is a beneficiary of RSU funding - RST Wales*</a:t>
            </a:r>
          </a:p>
          <a:p>
            <a:endParaRPr lang="en-GB" b="1" dirty="0"/>
          </a:p>
          <a:p>
            <a:r>
              <a:rPr lang="en-GB" b="1" dirty="0"/>
              <a:t>N</a:t>
            </a:r>
            <a:r>
              <a:rPr lang="en-GB" b="1" dirty="0">
                <a:solidFill>
                  <a:srgbClr val="FF0000"/>
                </a:solidFill>
              </a:rPr>
              <a:t>R</a:t>
            </a:r>
            <a:r>
              <a:rPr lang="en-GB" b="1" dirty="0"/>
              <a:t>S provides information, advice and guidance to enable and encourage more people to become involved in red squirrel conservation.</a:t>
            </a:r>
          </a:p>
          <a:p>
            <a:endParaRPr lang="en-GB" b="1" dirty="0"/>
          </a:p>
          <a:p>
            <a:r>
              <a:rPr lang="en-GB" b="1" dirty="0"/>
              <a:t>*Next year will be the 10</a:t>
            </a:r>
            <a:r>
              <a:rPr lang="en-GB" b="1" baseline="30000" dirty="0"/>
              <a:t>th</a:t>
            </a:r>
            <a:r>
              <a:rPr lang="en-GB" b="1" dirty="0"/>
              <a:t> anniversary of N</a:t>
            </a:r>
            <a:r>
              <a:rPr lang="en-GB" b="1" dirty="0">
                <a:solidFill>
                  <a:srgbClr val="FF0000"/>
                </a:solidFill>
              </a:rPr>
              <a:t>R</a:t>
            </a:r>
            <a:r>
              <a:rPr lang="en-GB" b="1" dirty="0"/>
              <a:t>S*</a:t>
            </a:r>
          </a:p>
          <a:p>
            <a:endParaRPr lang="en-GB" b="1" dirty="0"/>
          </a:p>
          <a:p>
            <a:endParaRPr lang="en-GB" b="1" dirty="0"/>
          </a:p>
          <a:p>
            <a:endParaRPr lang="en-GB" b="1" dirty="0"/>
          </a:p>
          <a:p>
            <a:pPr marL="0" indent="0" eaLnBrk="1" hangingPunct="1">
              <a:buFont typeface="Arial" panose="020B0604020202020204" pitchFamily="34" charset="0"/>
              <a:buNone/>
            </a:pPr>
            <a:endParaRPr lang="en-GB" alt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lum bright="20000" contrast="-50000"/>
          </a:blip>
          <a:srcRect/>
          <a:stretch>
            <a:fillRect/>
          </a:stretch>
        </p:blipFill>
        <p:spPr bwMode="auto">
          <a:xfrm>
            <a:off x="3175" y="0"/>
            <a:ext cx="9140825" cy="6858000"/>
          </a:xfrm>
          <a:prstGeom prst="rect">
            <a:avLst/>
          </a:prstGeom>
          <a:ln>
            <a:noFill/>
          </a:ln>
          <a:effectLst>
            <a:outerShdw blurRad="292100" dist="139700" dir="2700000" algn="tl" rotWithShape="0">
              <a:srgbClr val="333333">
                <a:alpha val="65000"/>
              </a:srgbClr>
            </a:outerShdw>
          </a:effectLst>
        </p:spPr>
      </p:pic>
      <p:sp>
        <p:nvSpPr>
          <p:cNvPr id="52227" name="Text Box 3"/>
          <p:cNvSpPr txBox="1">
            <a:spLocks noChangeArrowheads="1"/>
          </p:cNvSpPr>
          <p:nvPr/>
        </p:nvSpPr>
        <p:spPr bwMode="auto">
          <a:xfrm>
            <a:off x="1476375" y="1268413"/>
            <a:ext cx="5400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tLang="en-US"/>
          </a:p>
        </p:txBody>
      </p:sp>
      <p:sp>
        <p:nvSpPr>
          <p:cNvPr id="5" name="Rectangle 4"/>
          <p:cNvSpPr/>
          <p:nvPr/>
        </p:nvSpPr>
        <p:spPr>
          <a:xfrm>
            <a:off x="215106" y="260648"/>
            <a:ext cx="8713788" cy="5355312"/>
          </a:xfrm>
          <a:prstGeom prst="rect">
            <a:avLst/>
          </a:prstGeom>
        </p:spPr>
        <p:txBody>
          <a:bodyPr>
            <a:spAutoFit/>
          </a:bodyPr>
          <a:lstStyle/>
          <a:p>
            <a:pPr>
              <a:defRPr/>
            </a:pPr>
            <a:endParaRPr lang="en-GB" b="1" dirty="0"/>
          </a:p>
          <a:p>
            <a:pPr>
              <a:defRPr/>
            </a:pPr>
            <a:endParaRPr lang="en-GB" dirty="0"/>
          </a:p>
          <a:p>
            <a:pPr>
              <a:defRPr/>
            </a:pPr>
            <a:endParaRPr lang="en-GB" dirty="0"/>
          </a:p>
          <a:p>
            <a:pPr>
              <a:defRPr/>
            </a:pPr>
            <a:r>
              <a:rPr lang="en-GB" b="1" dirty="0"/>
              <a:t>N</a:t>
            </a:r>
            <a:r>
              <a:rPr lang="en-GB" b="1" dirty="0">
                <a:solidFill>
                  <a:srgbClr val="FF0000"/>
                </a:solidFill>
              </a:rPr>
              <a:t>R</a:t>
            </a:r>
            <a:r>
              <a:rPr lang="en-GB" b="1" dirty="0"/>
              <a:t>S aims to:</a:t>
            </a:r>
          </a:p>
          <a:p>
            <a:pPr>
              <a:defRPr/>
            </a:pPr>
            <a:endParaRPr lang="en-GB" b="1" dirty="0"/>
          </a:p>
          <a:p>
            <a:pPr marL="285750" indent="-285750">
              <a:buFont typeface="Arial" panose="020B0604020202020204" pitchFamily="34" charset="0"/>
              <a:buChar char="•"/>
              <a:defRPr/>
            </a:pPr>
            <a:r>
              <a:rPr lang="en-GB" b="1" dirty="0"/>
              <a:t>Improve the effectiveness of voluntary groups and individuals by providing information, advice and guidance to ensure consistency of approach to conservation activities.</a:t>
            </a:r>
          </a:p>
          <a:p>
            <a:pPr marL="285750" indent="-285750">
              <a:buFont typeface="Arial" panose="020B0604020202020204" pitchFamily="34" charset="0"/>
              <a:buChar char="•"/>
              <a:defRPr/>
            </a:pPr>
            <a:endParaRPr lang="en-GB" b="1" dirty="0"/>
          </a:p>
          <a:p>
            <a:pPr marL="285750" indent="-285750">
              <a:buFont typeface="Arial" panose="020B0604020202020204" pitchFamily="34" charset="0"/>
              <a:buChar char="•"/>
              <a:defRPr/>
            </a:pPr>
            <a:r>
              <a:rPr lang="en-GB" b="1" dirty="0"/>
              <a:t>When required, co-ordinate any action taken jointly by several groups and individuals.</a:t>
            </a:r>
          </a:p>
          <a:p>
            <a:pPr marL="285750" indent="-285750">
              <a:buFont typeface="Arial" panose="020B0604020202020204" pitchFamily="34" charset="0"/>
              <a:buChar char="•"/>
              <a:defRPr/>
            </a:pPr>
            <a:endParaRPr lang="en-GB" b="1" dirty="0"/>
          </a:p>
          <a:p>
            <a:pPr marL="285750" indent="-285750">
              <a:buFont typeface="Arial" panose="020B0604020202020204" pitchFamily="34" charset="0"/>
              <a:buChar char="•"/>
              <a:defRPr/>
            </a:pPr>
            <a:r>
              <a:rPr lang="en-GB" b="1" dirty="0"/>
              <a:t>Provide support and guidance for people who wish to become involved in safeguarding red squirrels including those who wish to set up their own voluntary group in an area where none currently exists.</a:t>
            </a:r>
          </a:p>
          <a:p>
            <a:pPr marL="285750" indent="-285750">
              <a:buFont typeface="Arial" panose="020B0604020202020204" pitchFamily="34" charset="0"/>
              <a:buChar char="•"/>
              <a:defRPr/>
            </a:pPr>
            <a:endParaRPr lang="en-GB" b="1" dirty="0"/>
          </a:p>
          <a:p>
            <a:pPr marL="285750" indent="-285750">
              <a:buFont typeface="Arial" panose="020B0604020202020204" pitchFamily="34" charset="0"/>
              <a:buChar char="•"/>
              <a:defRPr/>
            </a:pPr>
            <a:r>
              <a:rPr lang="en-GB" b="1" dirty="0"/>
              <a:t>Contribute to the work of the funded projects by supporting their activities. </a:t>
            </a:r>
          </a:p>
          <a:p>
            <a:pPr marL="285750" indent="-285750">
              <a:buFont typeface="Arial" panose="020B0604020202020204" pitchFamily="34" charset="0"/>
              <a:buChar char="•"/>
              <a:defRPr/>
            </a:pPr>
            <a:endParaRPr lang="en-GB" dirty="0"/>
          </a:p>
          <a:p>
            <a:pPr>
              <a:defRPr/>
            </a:pPr>
            <a:endParaRPr lang="en-GB" dirty="0">
              <a:latin typeface="Verdana" panose="020B0604030504040204" pitchFamily="34" charset="0"/>
              <a:cs typeface="Arial" charset="0"/>
            </a:endParaRPr>
          </a:p>
        </p:txBody>
      </p:sp>
      <p:sp>
        <p:nvSpPr>
          <p:cNvPr id="6" name="Title 3"/>
          <p:cNvSpPr>
            <a:spLocks/>
          </p:cNvSpPr>
          <p:nvPr/>
        </p:nvSpPr>
        <p:spPr bwMode="auto">
          <a:xfrm>
            <a:off x="457200" y="98787"/>
            <a:ext cx="82296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anose="020F0502020204030204" pitchFamily="34" charset="0"/>
              </a:defRPr>
            </a:lvl1pPr>
            <a:lvl2pPr algn="ctr" eaLnBrk="0" hangingPunct="0">
              <a:defRPr sz="4400">
                <a:solidFill>
                  <a:schemeClr val="tx1"/>
                </a:solidFill>
                <a:latin typeface="Calibri" panose="020F0502020204030204" pitchFamily="34" charset="0"/>
              </a:defRPr>
            </a:lvl2pPr>
            <a:lvl3pPr algn="ctr" eaLnBrk="0" hangingPunct="0">
              <a:defRPr sz="4400">
                <a:solidFill>
                  <a:schemeClr val="tx1"/>
                </a:solidFill>
                <a:latin typeface="Calibri" panose="020F0502020204030204" pitchFamily="34" charset="0"/>
              </a:defRPr>
            </a:lvl3pPr>
            <a:lvl4pPr algn="ctr" eaLnBrk="0" hangingPunct="0">
              <a:defRPr sz="4400">
                <a:solidFill>
                  <a:schemeClr val="tx1"/>
                </a:solidFill>
                <a:latin typeface="Calibri" panose="020F0502020204030204" pitchFamily="34" charset="0"/>
              </a:defRPr>
            </a:lvl4pPr>
            <a:lvl5pPr algn="ctr" eaLnBrk="0" hangingPunct="0">
              <a:defRPr sz="4400">
                <a:solidFill>
                  <a:schemeClr val="tx1"/>
                </a:solidFill>
                <a:latin typeface="Calibri" panose="020F0502020204030204" pitchFamily="34" charset="0"/>
              </a:defRPr>
            </a:lvl5pPr>
            <a:lvl6pPr marL="457200" algn="ctr" eaLnBrk="0" fontAlgn="base" hangingPunct="0">
              <a:spcBef>
                <a:spcPct val="0"/>
              </a:spcBef>
              <a:spcAft>
                <a:spcPct val="0"/>
              </a:spcAft>
              <a:defRPr sz="4400">
                <a:solidFill>
                  <a:schemeClr val="tx1"/>
                </a:solidFill>
                <a:latin typeface="Calibri" panose="020F0502020204030204" pitchFamily="34" charset="0"/>
              </a:defRPr>
            </a:lvl6pPr>
            <a:lvl7pPr marL="914400" algn="ctr" eaLnBrk="0" fontAlgn="base" hangingPunct="0">
              <a:spcBef>
                <a:spcPct val="0"/>
              </a:spcBef>
              <a:spcAft>
                <a:spcPct val="0"/>
              </a:spcAft>
              <a:defRPr sz="4400">
                <a:solidFill>
                  <a:schemeClr val="tx1"/>
                </a:solidFill>
                <a:latin typeface="Calibri" panose="020F0502020204030204" pitchFamily="34" charset="0"/>
              </a:defRPr>
            </a:lvl7pPr>
            <a:lvl8pPr marL="1371600" algn="ctr" eaLnBrk="0" fontAlgn="base" hangingPunct="0">
              <a:spcBef>
                <a:spcPct val="0"/>
              </a:spcBef>
              <a:spcAft>
                <a:spcPct val="0"/>
              </a:spcAft>
              <a:defRPr sz="4400">
                <a:solidFill>
                  <a:schemeClr val="tx1"/>
                </a:solidFill>
                <a:latin typeface="Calibri" panose="020F0502020204030204" pitchFamily="34" charset="0"/>
              </a:defRPr>
            </a:lvl8pPr>
            <a:lvl9pPr marL="1828800" algn="ctr" eaLnBrk="0" fontAlgn="base" hangingPunct="0">
              <a:spcBef>
                <a:spcPct val="0"/>
              </a:spcBef>
              <a:spcAft>
                <a:spcPct val="0"/>
              </a:spcAft>
              <a:defRPr sz="4400">
                <a:solidFill>
                  <a:schemeClr val="tx1"/>
                </a:solidFill>
                <a:latin typeface="Calibri" panose="020F0502020204030204" pitchFamily="34" charset="0"/>
              </a:defRPr>
            </a:lvl9pPr>
          </a:lstStyle>
          <a:p>
            <a:pPr eaLnBrk="1" hangingPunct="1"/>
            <a:r>
              <a:rPr lang="en-GB" altLang="en-US" sz="4000" b="1" dirty="0"/>
              <a:t>N</a:t>
            </a:r>
            <a:r>
              <a:rPr lang="en-GB" altLang="en-US" sz="4000" b="1" dirty="0">
                <a:solidFill>
                  <a:srgbClr val="FF0000"/>
                </a:solidFill>
              </a:rPr>
              <a:t>R</a:t>
            </a:r>
            <a:r>
              <a:rPr lang="en-GB" altLang="en-US" sz="4000" b="1" dirty="0"/>
              <a:t>S Aims</a:t>
            </a:r>
          </a:p>
        </p:txBody>
      </p:sp>
    </p:spTree>
    <p:extLst>
      <p:ext uri="{BB962C8B-B14F-4D97-AF65-F5344CB8AC3E}">
        <p14:creationId xmlns:p14="http://schemas.microsoft.com/office/powerpoint/2010/main" val="1245778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lum bright="20000" contrast="-50000"/>
          </a:blip>
          <a:srcRect/>
          <a:stretch>
            <a:fillRect/>
          </a:stretch>
        </p:blipFill>
        <p:spPr bwMode="auto">
          <a:xfrm>
            <a:off x="0" y="41287"/>
            <a:ext cx="9140825" cy="6858000"/>
          </a:xfrm>
          <a:prstGeom prst="rect">
            <a:avLst/>
          </a:prstGeom>
          <a:ln>
            <a:noFill/>
          </a:ln>
          <a:effectLst>
            <a:outerShdw blurRad="292100" dist="139700" dir="2700000" algn="tl" rotWithShape="0">
              <a:srgbClr val="333333">
                <a:alpha val="65000"/>
              </a:srgbClr>
            </a:outerShdw>
          </a:effectLst>
        </p:spPr>
      </p:pic>
      <p:sp>
        <p:nvSpPr>
          <p:cNvPr id="52227" name="Text Box 3"/>
          <p:cNvSpPr txBox="1">
            <a:spLocks noChangeArrowheads="1"/>
          </p:cNvSpPr>
          <p:nvPr/>
        </p:nvSpPr>
        <p:spPr bwMode="auto">
          <a:xfrm>
            <a:off x="1663088" y="622754"/>
            <a:ext cx="11199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000" b="1" dirty="0">
                <a:latin typeface="+mn-lt"/>
              </a:rPr>
              <a:t>UK Map</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4018" y="1231831"/>
            <a:ext cx="4407958" cy="5059793"/>
          </a:xfrm>
          <a:prstGeom prst="rect">
            <a:avLst/>
          </a:prstGeom>
          <a:ln w="57150">
            <a:solidFill>
              <a:schemeClr val="tx1"/>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1124744"/>
            <a:ext cx="4087104" cy="5472608"/>
          </a:xfrm>
          <a:prstGeom prst="rect">
            <a:avLst/>
          </a:prstGeom>
          <a:ln w="28575">
            <a:solidFill>
              <a:schemeClr val="tx1"/>
            </a:solidFill>
          </a:ln>
        </p:spPr>
      </p:pic>
      <p:sp>
        <p:nvSpPr>
          <p:cNvPr id="7" name="Text Box 3"/>
          <p:cNvSpPr txBox="1">
            <a:spLocks noChangeArrowheads="1"/>
          </p:cNvSpPr>
          <p:nvPr/>
        </p:nvSpPr>
        <p:spPr bwMode="auto">
          <a:xfrm>
            <a:off x="4502639" y="6410789"/>
            <a:ext cx="45107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b="1" dirty="0"/>
              <a:t>Cumbria area is 6,768</a:t>
            </a:r>
            <a:r>
              <a:rPr lang="en-GB" dirty="0"/>
              <a:t> </a:t>
            </a:r>
            <a:r>
              <a:rPr lang="en-GB" b="1" dirty="0"/>
              <a:t>km</a:t>
            </a:r>
            <a:r>
              <a:rPr lang="en-GB" b="1" baseline="30000" dirty="0"/>
              <a:t>2</a:t>
            </a:r>
            <a:r>
              <a:rPr lang="en-GB" altLang="en-US" b="1" dirty="0"/>
              <a:t> (2,613 </a:t>
            </a:r>
            <a:r>
              <a:rPr lang="en-GB" altLang="en-US" b="1" dirty="0" err="1"/>
              <a:t>sq</a:t>
            </a:r>
            <a:r>
              <a:rPr lang="en-GB" altLang="en-US" b="1" dirty="0"/>
              <a:t> mi)</a:t>
            </a:r>
          </a:p>
        </p:txBody>
      </p:sp>
      <p:sp>
        <p:nvSpPr>
          <p:cNvPr id="8" name="Text Box 3"/>
          <p:cNvSpPr txBox="1">
            <a:spLocks noChangeArrowheads="1"/>
          </p:cNvSpPr>
          <p:nvPr/>
        </p:nvSpPr>
        <p:spPr bwMode="auto">
          <a:xfrm>
            <a:off x="2980676" y="44126"/>
            <a:ext cx="318264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3600" b="1" dirty="0">
                <a:latin typeface="+mn-lt"/>
              </a:rPr>
              <a:t>Where are we?</a:t>
            </a:r>
          </a:p>
        </p:txBody>
      </p:sp>
      <p:sp>
        <p:nvSpPr>
          <p:cNvPr id="9" name="Text Box 3"/>
          <p:cNvSpPr txBox="1">
            <a:spLocks noChangeArrowheads="1"/>
          </p:cNvSpPr>
          <p:nvPr/>
        </p:nvSpPr>
        <p:spPr bwMode="auto">
          <a:xfrm>
            <a:off x="5642872" y="649448"/>
            <a:ext cx="21274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000" b="1" dirty="0">
                <a:latin typeface="+mn-lt"/>
              </a:rPr>
              <a:t>NRS Cumbria Map</a:t>
            </a:r>
          </a:p>
        </p:txBody>
      </p:sp>
    </p:spTree>
    <p:extLst>
      <p:ext uri="{BB962C8B-B14F-4D97-AF65-F5344CB8AC3E}">
        <p14:creationId xmlns:p14="http://schemas.microsoft.com/office/powerpoint/2010/main" val="2368885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lum bright="20000" contrast="-50000"/>
          </a:blip>
          <a:srcRect/>
          <a:stretch>
            <a:fillRect/>
          </a:stretch>
        </p:blipFill>
        <p:spPr bwMode="auto">
          <a:xfrm>
            <a:off x="0" y="0"/>
            <a:ext cx="9140825" cy="6858000"/>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737" y="712542"/>
            <a:ext cx="4476614" cy="5507935"/>
          </a:xfrm>
          <a:prstGeom prst="rect">
            <a:avLst/>
          </a:prstGeom>
          <a:ln w="57150">
            <a:solidFill>
              <a:schemeClr val="tx1"/>
            </a:solidFill>
          </a:ln>
        </p:spPr>
      </p:pic>
      <p:sp>
        <p:nvSpPr>
          <p:cNvPr id="8" name="Rectangle 7"/>
          <p:cNvSpPr/>
          <p:nvPr/>
        </p:nvSpPr>
        <p:spPr>
          <a:xfrm>
            <a:off x="4884087" y="695390"/>
            <a:ext cx="4354044" cy="6155531"/>
          </a:xfrm>
          <a:prstGeom prst="rect">
            <a:avLst/>
          </a:prstGeom>
        </p:spPr>
        <p:txBody>
          <a:bodyPr wrap="square">
            <a:spAutoFit/>
          </a:bodyPr>
          <a:lstStyle/>
          <a:p>
            <a:pPr marL="285750" indent="-285750">
              <a:buFont typeface="Wingdings" panose="05000000000000000000" pitchFamily="2" charset="2"/>
              <a:buChar char="§"/>
            </a:pPr>
            <a:r>
              <a:rPr lang="en-GB" dirty="0"/>
              <a:t>The County of Cumbria is the third largest county in England by area, </a:t>
            </a:r>
            <a:r>
              <a:rPr lang="en-GB" b="1" dirty="0"/>
              <a:t>6,768 km</a:t>
            </a:r>
            <a:r>
              <a:rPr lang="en-GB" b="1" baseline="30000" dirty="0"/>
              <a:t>2 (</a:t>
            </a:r>
            <a:r>
              <a:rPr lang="en-GB" b="1" dirty="0"/>
              <a:t>2,613 sq. mi)</a:t>
            </a:r>
            <a:r>
              <a:rPr lang="en-GB" dirty="0"/>
              <a:t> and one of the most sparsely populated counties in the UK with approx. 75 people per km</a:t>
            </a:r>
            <a:r>
              <a:rPr lang="en-GB" baseline="30000" dirty="0"/>
              <a:t>2</a:t>
            </a:r>
            <a:r>
              <a:rPr lang="en-GB" dirty="0"/>
              <a:t> (190/</a:t>
            </a:r>
            <a:r>
              <a:rPr lang="en-GB" dirty="0" err="1"/>
              <a:t>sq</a:t>
            </a:r>
            <a:r>
              <a:rPr lang="en-GB" dirty="0"/>
              <a:t> mi).</a:t>
            </a:r>
          </a:p>
          <a:p>
            <a:endParaRPr lang="en-GB" dirty="0"/>
          </a:p>
          <a:p>
            <a:pPr marL="285750" indent="-285750">
              <a:buFont typeface="Wingdings" panose="05000000000000000000" pitchFamily="2" charset="2"/>
              <a:buChar char="§"/>
            </a:pPr>
            <a:r>
              <a:rPr lang="en-GB" dirty="0"/>
              <a:t>It is bounded to the north by Scotland, to the west by the Irish Sea, to the south by Lancashire, the southeast by North Yorkshire and to the east by County Durham and Northumberland.</a:t>
            </a:r>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r>
              <a:rPr lang="en-GB" dirty="0"/>
              <a:t>Cumbria is predominantly rural and contains the Lake District. Much of Cumbria is mountainous, and it contains every peak in England over 3,000 feet.</a:t>
            </a:r>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r>
              <a:rPr lang="en-GB" dirty="0"/>
              <a:t>Consists of 6 districts and approx. 400 towns &amp; villages.</a:t>
            </a:r>
          </a:p>
          <a:p>
            <a:pPr marL="285750" indent="-285750">
              <a:buFont typeface="Wingdings" panose="05000000000000000000" pitchFamily="2" charset="2"/>
              <a:buChar char="§"/>
            </a:pPr>
            <a:endParaRPr lang="en-GB" sz="1600" dirty="0"/>
          </a:p>
        </p:txBody>
      </p:sp>
      <p:sp>
        <p:nvSpPr>
          <p:cNvPr id="9" name="Text Box 3"/>
          <p:cNvSpPr txBox="1">
            <a:spLocks noChangeArrowheads="1"/>
          </p:cNvSpPr>
          <p:nvPr/>
        </p:nvSpPr>
        <p:spPr bwMode="auto">
          <a:xfrm>
            <a:off x="407473" y="-12574"/>
            <a:ext cx="447661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3600" b="1" dirty="0">
                <a:latin typeface="+mn-lt"/>
              </a:rPr>
              <a:t>NRS Cumbria Groups </a:t>
            </a:r>
          </a:p>
        </p:txBody>
      </p:sp>
      <p:sp>
        <p:nvSpPr>
          <p:cNvPr id="3" name="Rectangle 2"/>
          <p:cNvSpPr/>
          <p:nvPr/>
        </p:nvSpPr>
        <p:spPr>
          <a:xfrm>
            <a:off x="608248" y="6283531"/>
            <a:ext cx="3667591" cy="461665"/>
          </a:xfrm>
          <a:prstGeom prst="rect">
            <a:avLst/>
          </a:prstGeom>
        </p:spPr>
        <p:txBody>
          <a:bodyPr wrap="square">
            <a:spAutoFit/>
          </a:bodyPr>
          <a:lstStyle/>
          <a:p>
            <a:r>
              <a:rPr lang="en-GB" altLang="en-US" sz="2400" b="1" dirty="0"/>
              <a:t>whole County coverage</a:t>
            </a:r>
          </a:p>
        </p:txBody>
      </p:sp>
    </p:spTree>
    <p:extLst>
      <p:ext uri="{BB962C8B-B14F-4D97-AF65-F5344CB8AC3E}">
        <p14:creationId xmlns:p14="http://schemas.microsoft.com/office/powerpoint/2010/main" val="2407711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lum bright="20000" contrast="-50000"/>
          </a:blip>
          <a:srcRect/>
          <a:stretch>
            <a:fillRect/>
          </a:stretch>
        </p:blipFill>
        <p:spPr bwMode="auto">
          <a:xfrm>
            <a:off x="0" y="0"/>
            <a:ext cx="9140825" cy="6858000"/>
          </a:xfrm>
          <a:prstGeom prst="rect">
            <a:avLst/>
          </a:prstGeom>
          <a:ln>
            <a:noFill/>
          </a:ln>
          <a:effectLst>
            <a:outerShdw blurRad="292100" dist="139700" dir="2700000" algn="tl" rotWithShape="0">
              <a:srgbClr val="333333">
                <a:alpha val="65000"/>
              </a:srgbClr>
            </a:outerShdw>
          </a:effectLst>
        </p:spPr>
      </p:pic>
      <p:sp>
        <p:nvSpPr>
          <p:cNvPr id="53251" name="Text Box 3"/>
          <p:cNvSpPr txBox="1">
            <a:spLocks noChangeArrowheads="1"/>
          </p:cNvSpPr>
          <p:nvPr/>
        </p:nvSpPr>
        <p:spPr bwMode="auto">
          <a:xfrm>
            <a:off x="1476375" y="1268413"/>
            <a:ext cx="5400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tLang="en-US"/>
          </a:p>
        </p:txBody>
      </p:sp>
      <p:sp>
        <p:nvSpPr>
          <p:cNvPr id="53252" name="Text Box 4"/>
          <p:cNvSpPr txBox="1">
            <a:spLocks noChangeArrowheads="1"/>
          </p:cNvSpPr>
          <p:nvPr/>
        </p:nvSpPr>
        <p:spPr bwMode="auto">
          <a:xfrm>
            <a:off x="2484438" y="712788"/>
            <a:ext cx="1819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tLang="en-US"/>
          </a:p>
        </p:txBody>
      </p:sp>
      <p:graphicFrame>
        <p:nvGraphicFramePr>
          <p:cNvPr id="53257" name="Object 9"/>
          <p:cNvGraphicFramePr>
            <a:graphicFrameLocks noGrp="1" noChangeAspect="1"/>
          </p:cNvGraphicFramePr>
          <p:nvPr>
            <p:ph sz="quarter" idx="4294967295"/>
          </p:nvPr>
        </p:nvGraphicFramePr>
        <p:xfrm>
          <a:off x="0" y="3929063"/>
          <a:ext cx="4027488" cy="2200275"/>
        </p:xfrm>
        <a:graphic>
          <a:graphicData uri="http://schemas.openxmlformats.org/presentationml/2006/ole">
            <mc:AlternateContent xmlns:mc="http://schemas.openxmlformats.org/markup-compatibility/2006">
              <mc:Choice xmlns:v="urn:schemas-microsoft-com:vml" Requires="v">
                <p:oleObj spid="_x0000_s53697" name="Chart" r:id="rId5" imgW="4038693" imgH="2200229" progId="MSGraph.Chart.8">
                  <p:embed followColorScheme="full"/>
                </p:oleObj>
              </mc:Choice>
              <mc:Fallback>
                <p:oleObj name="Chart" r:id="rId5" imgW="4038693" imgH="2200229" progId="MSGraph.Chart.8">
                  <p:embed followColorScheme="full"/>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29063"/>
                        <a:ext cx="4027488" cy="2200275"/>
                      </a:xfrm>
                      <a:prstGeom prst="rect">
                        <a:avLst/>
                      </a:prstGeom>
                    </p:spPr>
                  </p:pic>
                </p:oleObj>
              </mc:Fallback>
            </mc:AlternateContent>
          </a:graphicData>
        </a:graphic>
      </p:graphicFrame>
      <p:sp>
        <p:nvSpPr>
          <p:cNvPr id="29" name="Title 3"/>
          <p:cNvSpPr>
            <a:spLocks/>
          </p:cNvSpPr>
          <p:nvPr/>
        </p:nvSpPr>
        <p:spPr bwMode="auto">
          <a:xfrm>
            <a:off x="457200" y="54662"/>
            <a:ext cx="82296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anose="020F0502020204030204" pitchFamily="34" charset="0"/>
              </a:defRPr>
            </a:lvl1pPr>
            <a:lvl2pPr algn="ctr" eaLnBrk="0" hangingPunct="0">
              <a:defRPr sz="4400">
                <a:solidFill>
                  <a:schemeClr val="tx1"/>
                </a:solidFill>
                <a:latin typeface="Calibri" panose="020F0502020204030204" pitchFamily="34" charset="0"/>
              </a:defRPr>
            </a:lvl2pPr>
            <a:lvl3pPr algn="ctr" eaLnBrk="0" hangingPunct="0">
              <a:defRPr sz="4400">
                <a:solidFill>
                  <a:schemeClr val="tx1"/>
                </a:solidFill>
                <a:latin typeface="Calibri" panose="020F0502020204030204" pitchFamily="34" charset="0"/>
              </a:defRPr>
            </a:lvl3pPr>
            <a:lvl4pPr algn="ctr" eaLnBrk="0" hangingPunct="0">
              <a:defRPr sz="4400">
                <a:solidFill>
                  <a:schemeClr val="tx1"/>
                </a:solidFill>
                <a:latin typeface="Calibri" panose="020F0502020204030204" pitchFamily="34" charset="0"/>
              </a:defRPr>
            </a:lvl4pPr>
            <a:lvl5pPr algn="ctr" eaLnBrk="0" hangingPunct="0">
              <a:defRPr sz="4400">
                <a:solidFill>
                  <a:schemeClr val="tx1"/>
                </a:solidFill>
                <a:latin typeface="Calibri" panose="020F0502020204030204" pitchFamily="34" charset="0"/>
              </a:defRPr>
            </a:lvl5pPr>
            <a:lvl6pPr marL="457200" algn="ctr" eaLnBrk="0" fontAlgn="base" hangingPunct="0">
              <a:spcBef>
                <a:spcPct val="0"/>
              </a:spcBef>
              <a:spcAft>
                <a:spcPct val="0"/>
              </a:spcAft>
              <a:defRPr sz="4400">
                <a:solidFill>
                  <a:schemeClr val="tx1"/>
                </a:solidFill>
                <a:latin typeface="Calibri" panose="020F0502020204030204" pitchFamily="34" charset="0"/>
              </a:defRPr>
            </a:lvl6pPr>
            <a:lvl7pPr marL="914400" algn="ctr" eaLnBrk="0" fontAlgn="base" hangingPunct="0">
              <a:spcBef>
                <a:spcPct val="0"/>
              </a:spcBef>
              <a:spcAft>
                <a:spcPct val="0"/>
              </a:spcAft>
              <a:defRPr sz="4400">
                <a:solidFill>
                  <a:schemeClr val="tx1"/>
                </a:solidFill>
                <a:latin typeface="Calibri" panose="020F0502020204030204" pitchFamily="34" charset="0"/>
              </a:defRPr>
            </a:lvl7pPr>
            <a:lvl8pPr marL="1371600" algn="ctr" eaLnBrk="0" fontAlgn="base" hangingPunct="0">
              <a:spcBef>
                <a:spcPct val="0"/>
              </a:spcBef>
              <a:spcAft>
                <a:spcPct val="0"/>
              </a:spcAft>
              <a:defRPr sz="4400">
                <a:solidFill>
                  <a:schemeClr val="tx1"/>
                </a:solidFill>
                <a:latin typeface="Calibri" panose="020F0502020204030204" pitchFamily="34" charset="0"/>
              </a:defRPr>
            </a:lvl8pPr>
            <a:lvl9pPr marL="1828800" algn="ctr" eaLnBrk="0" fontAlgn="base" hangingPunct="0">
              <a:spcBef>
                <a:spcPct val="0"/>
              </a:spcBef>
              <a:spcAft>
                <a:spcPct val="0"/>
              </a:spcAft>
              <a:defRPr sz="4400">
                <a:solidFill>
                  <a:schemeClr val="tx1"/>
                </a:solidFill>
                <a:latin typeface="Calibri" panose="020F0502020204030204" pitchFamily="34" charset="0"/>
              </a:defRPr>
            </a:lvl9pPr>
          </a:lstStyle>
          <a:p>
            <a:pPr eaLnBrk="1" hangingPunct="1"/>
            <a:r>
              <a:rPr lang="en-GB" altLang="en-US" sz="4000" b="1" dirty="0"/>
              <a:t> Groups’ Profiles</a:t>
            </a:r>
          </a:p>
        </p:txBody>
      </p:sp>
      <p:sp>
        <p:nvSpPr>
          <p:cNvPr id="30" name="Title 3"/>
          <p:cNvSpPr>
            <a:spLocks/>
          </p:cNvSpPr>
          <p:nvPr/>
        </p:nvSpPr>
        <p:spPr bwMode="auto">
          <a:xfrm>
            <a:off x="2103982" y="6198973"/>
            <a:ext cx="493286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anose="020F0502020204030204" pitchFamily="34" charset="0"/>
              </a:defRPr>
            </a:lvl1pPr>
            <a:lvl2pPr algn="ctr" eaLnBrk="0" hangingPunct="0">
              <a:defRPr sz="4400">
                <a:solidFill>
                  <a:schemeClr val="tx1"/>
                </a:solidFill>
                <a:latin typeface="Calibri" panose="020F0502020204030204" pitchFamily="34" charset="0"/>
              </a:defRPr>
            </a:lvl2pPr>
            <a:lvl3pPr algn="ctr" eaLnBrk="0" hangingPunct="0">
              <a:defRPr sz="4400">
                <a:solidFill>
                  <a:schemeClr val="tx1"/>
                </a:solidFill>
                <a:latin typeface="Calibri" panose="020F0502020204030204" pitchFamily="34" charset="0"/>
              </a:defRPr>
            </a:lvl3pPr>
            <a:lvl4pPr algn="ctr" eaLnBrk="0" hangingPunct="0">
              <a:defRPr sz="4400">
                <a:solidFill>
                  <a:schemeClr val="tx1"/>
                </a:solidFill>
                <a:latin typeface="Calibri" panose="020F0502020204030204" pitchFamily="34" charset="0"/>
              </a:defRPr>
            </a:lvl4pPr>
            <a:lvl5pPr algn="ctr" eaLnBrk="0" hangingPunct="0">
              <a:defRPr sz="4400">
                <a:solidFill>
                  <a:schemeClr val="tx1"/>
                </a:solidFill>
                <a:latin typeface="Calibri" panose="020F0502020204030204" pitchFamily="34" charset="0"/>
              </a:defRPr>
            </a:lvl5pPr>
            <a:lvl6pPr marL="457200" algn="ctr" eaLnBrk="0" fontAlgn="base" hangingPunct="0">
              <a:spcBef>
                <a:spcPct val="0"/>
              </a:spcBef>
              <a:spcAft>
                <a:spcPct val="0"/>
              </a:spcAft>
              <a:defRPr sz="4400">
                <a:solidFill>
                  <a:schemeClr val="tx1"/>
                </a:solidFill>
                <a:latin typeface="Calibri" panose="020F0502020204030204" pitchFamily="34" charset="0"/>
              </a:defRPr>
            </a:lvl6pPr>
            <a:lvl7pPr marL="914400" algn="ctr" eaLnBrk="0" fontAlgn="base" hangingPunct="0">
              <a:spcBef>
                <a:spcPct val="0"/>
              </a:spcBef>
              <a:spcAft>
                <a:spcPct val="0"/>
              </a:spcAft>
              <a:defRPr sz="4400">
                <a:solidFill>
                  <a:schemeClr val="tx1"/>
                </a:solidFill>
                <a:latin typeface="Calibri" panose="020F0502020204030204" pitchFamily="34" charset="0"/>
              </a:defRPr>
            </a:lvl7pPr>
            <a:lvl8pPr marL="1371600" algn="ctr" eaLnBrk="0" fontAlgn="base" hangingPunct="0">
              <a:spcBef>
                <a:spcPct val="0"/>
              </a:spcBef>
              <a:spcAft>
                <a:spcPct val="0"/>
              </a:spcAft>
              <a:defRPr sz="4400">
                <a:solidFill>
                  <a:schemeClr val="tx1"/>
                </a:solidFill>
                <a:latin typeface="Calibri" panose="020F0502020204030204" pitchFamily="34" charset="0"/>
              </a:defRPr>
            </a:lvl8pPr>
            <a:lvl9pPr marL="1828800" algn="ctr" eaLnBrk="0" fontAlgn="base" hangingPunct="0">
              <a:spcBef>
                <a:spcPct val="0"/>
              </a:spcBef>
              <a:spcAft>
                <a:spcPct val="0"/>
              </a:spcAft>
              <a:defRPr sz="4400">
                <a:solidFill>
                  <a:schemeClr val="tx1"/>
                </a:solidFill>
                <a:latin typeface="Calibri" panose="020F0502020204030204" pitchFamily="34" charset="0"/>
              </a:defRPr>
            </a:lvl9pPr>
          </a:lstStyle>
          <a:p>
            <a:pPr eaLnBrk="1" hangingPunct="1"/>
            <a:r>
              <a:rPr lang="en-GB" altLang="en-US" sz="2400" b="1" dirty="0"/>
              <a:t>Encompassing over 1400 individuals</a:t>
            </a:r>
          </a:p>
        </p:txBody>
      </p:sp>
      <p:graphicFrame>
        <p:nvGraphicFramePr>
          <p:cNvPr id="2" name="Object 1"/>
          <p:cNvGraphicFramePr>
            <a:graphicFrameLocks noChangeAspect="1"/>
          </p:cNvGraphicFramePr>
          <p:nvPr>
            <p:extLst>
              <p:ext uri="{D42A27DB-BD31-4B8C-83A1-F6EECF244321}">
                <p14:modId xmlns:p14="http://schemas.microsoft.com/office/powerpoint/2010/main" val="4039082280"/>
              </p:ext>
            </p:extLst>
          </p:nvPr>
        </p:nvGraphicFramePr>
        <p:xfrm>
          <a:off x="92074" y="815761"/>
          <a:ext cx="8944421" cy="5404063"/>
        </p:xfrm>
        <a:graphic>
          <a:graphicData uri="http://schemas.openxmlformats.org/presentationml/2006/ole">
            <mc:AlternateContent xmlns:mc="http://schemas.openxmlformats.org/markup-compatibility/2006">
              <mc:Choice xmlns:v="urn:schemas-microsoft-com:vml" Requires="v">
                <p:oleObj spid="_x0000_s53698" name="Worksheet" r:id="rId7" imgW="9928734" imgH="7345690" progId="Excel.Sheet.12">
                  <p:embed/>
                </p:oleObj>
              </mc:Choice>
              <mc:Fallback>
                <p:oleObj name="Worksheet" r:id="rId7" imgW="9928734" imgH="7345690" progId="Excel.Sheet.12">
                  <p:embed/>
                  <p:pic>
                    <p:nvPicPr>
                      <p:cNvPr id="0" name=""/>
                      <p:cNvPicPr/>
                      <p:nvPr/>
                    </p:nvPicPr>
                    <p:blipFill>
                      <a:blip r:embed="rId8"/>
                      <a:stretch>
                        <a:fillRect/>
                      </a:stretch>
                    </p:blipFill>
                    <p:spPr>
                      <a:xfrm>
                        <a:off x="92074" y="815761"/>
                        <a:ext cx="8944421" cy="5404063"/>
                      </a:xfrm>
                      <a:prstGeom prst="rect">
                        <a:avLst/>
                      </a:prstGeom>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8228</TotalTime>
  <Words>958</Words>
  <Application>Microsoft Office PowerPoint</Application>
  <PresentationFormat>On-screen Show (4:3)</PresentationFormat>
  <Paragraphs>208</Paragraphs>
  <Slides>21</Slides>
  <Notes>17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29" baseType="lpstr">
      <vt:lpstr>Arial</vt:lpstr>
      <vt:lpstr>Calibri</vt:lpstr>
      <vt:lpstr>Tahoma</vt:lpstr>
      <vt:lpstr>Verdana</vt:lpstr>
      <vt:lpstr>Wingdings</vt:lpstr>
      <vt:lpstr>Office Theme</vt:lpstr>
      <vt:lpstr>Chart</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Nikki Robinson</cp:lastModifiedBy>
  <cp:revision>370</cp:revision>
  <cp:lastPrinted>2017-03-06T06:53:16Z</cp:lastPrinted>
  <dcterms:created xsi:type="dcterms:W3CDTF">2015-10-14T13:07:35Z</dcterms:created>
  <dcterms:modified xsi:type="dcterms:W3CDTF">2018-06-11T08:51:15Z</dcterms:modified>
</cp:coreProperties>
</file>